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67" r:id="rId3"/>
    <p:sldId id="265" r:id="rId4"/>
    <p:sldId id="268" r:id="rId5"/>
    <p:sldId id="264" r:id="rId6"/>
    <p:sldId id="270" r:id="rId7"/>
    <p:sldId id="279" r:id="rId8"/>
    <p:sldId id="269" r:id="rId9"/>
    <p:sldId id="272" r:id="rId10"/>
    <p:sldId id="271" r:id="rId11"/>
    <p:sldId id="273" r:id="rId12"/>
    <p:sldId id="275" r:id="rId13"/>
    <p:sldId id="274" r:id="rId14"/>
    <p:sldId id="277" r:id="rId15"/>
    <p:sldId id="278" r:id="rId16"/>
    <p:sldId id="280" r:id="rId17"/>
    <p:sldId id="258" r:id="rId18"/>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athy" initials="C" lastIdx="1" clrIdx="0">
    <p:extLst>
      <p:ext uri="{19B8F6BF-5375-455C-9EA6-DF929625EA0E}">
        <p15:presenceInfo xmlns:p15="http://schemas.microsoft.com/office/powerpoint/2012/main" userId="Cathy"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D4E32"/>
    <a:srgbClr val="05602C"/>
    <a:srgbClr val="2E5B84"/>
    <a:srgbClr val="85985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599" autoAdjust="0"/>
    <p:restoredTop sz="94660"/>
  </p:normalViewPr>
  <p:slideViewPr>
    <p:cSldViewPr snapToGrid="0">
      <p:cViewPr>
        <p:scale>
          <a:sx n="47" d="100"/>
          <a:sy n="47" d="100"/>
        </p:scale>
        <p:origin x="62" y="112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3A4730-588C-442B-9F09-6714B8F7E9E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AADDD96-95AF-4823-A53C-62DE4F42CF8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93FA135-6450-41AA-9640-5EC310EA38A8}"/>
              </a:ext>
            </a:extLst>
          </p:cNvPr>
          <p:cNvSpPr>
            <a:spLocks noGrp="1"/>
          </p:cNvSpPr>
          <p:nvPr>
            <p:ph type="dt" sz="half" idx="10"/>
          </p:nvPr>
        </p:nvSpPr>
        <p:spPr/>
        <p:txBody>
          <a:bodyPr/>
          <a:lstStyle/>
          <a:p>
            <a:fld id="{A827ABFC-4A5B-4C94-9F34-C66F6FC7A717}" type="datetimeFigureOut">
              <a:rPr lang="en-US" smtClean="0"/>
              <a:t>3/22/2021</a:t>
            </a:fld>
            <a:endParaRPr lang="en-US"/>
          </a:p>
        </p:txBody>
      </p:sp>
      <p:sp>
        <p:nvSpPr>
          <p:cNvPr id="5" name="Footer Placeholder 4">
            <a:extLst>
              <a:ext uri="{FF2B5EF4-FFF2-40B4-BE49-F238E27FC236}">
                <a16:creationId xmlns:a16="http://schemas.microsoft.com/office/drawing/2014/main" id="{B8D0D215-89DF-47F6-BC47-B2C4D261FEB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955FD28-A4DA-46C2-8783-B1C7FBBD4FBF}"/>
              </a:ext>
            </a:extLst>
          </p:cNvPr>
          <p:cNvSpPr>
            <a:spLocks noGrp="1"/>
          </p:cNvSpPr>
          <p:nvPr>
            <p:ph type="sldNum" sz="quarter" idx="12"/>
          </p:nvPr>
        </p:nvSpPr>
        <p:spPr/>
        <p:txBody>
          <a:bodyPr/>
          <a:lstStyle/>
          <a:p>
            <a:fld id="{48B6DD8E-FEC2-4071-8FF0-5C4C8F49B3DB}" type="slidenum">
              <a:rPr lang="en-US" smtClean="0"/>
              <a:t>‹#›</a:t>
            </a:fld>
            <a:endParaRPr lang="en-US"/>
          </a:p>
        </p:txBody>
      </p:sp>
    </p:spTree>
    <p:extLst>
      <p:ext uri="{BB962C8B-B14F-4D97-AF65-F5344CB8AC3E}">
        <p14:creationId xmlns:p14="http://schemas.microsoft.com/office/powerpoint/2010/main" val="1898975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03F3E2-D55C-4DBF-9059-10ABA5A6F62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E8117B9-BFDB-49B8-A087-22DBC598806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CD02B4E-12DC-485D-A5E5-A31454B66528}"/>
              </a:ext>
            </a:extLst>
          </p:cNvPr>
          <p:cNvSpPr>
            <a:spLocks noGrp="1"/>
          </p:cNvSpPr>
          <p:nvPr>
            <p:ph type="dt" sz="half" idx="10"/>
          </p:nvPr>
        </p:nvSpPr>
        <p:spPr/>
        <p:txBody>
          <a:bodyPr/>
          <a:lstStyle/>
          <a:p>
            <a:fld id="{A827ABFC-4A5B-4C94-9F34-C66F6FC7A717}" type="datetimeFigureOut">
              <a:rPr lang="en-US" smtClean="0"/>
              <a:t>3/22/2021</a:t>
            </a:fld>
            <a:endParaRPr lang="en-US"/>
          </a:p>
        </p:txBody>
      </p:sp>
      <p:sp>
        <p:nvSpPr>
          <p:cNvPr id="5" name="Footer Placeholder 4">
            <a:extLst>
              <a:ext uri="{FF2B5EF4-FFF2-40B4-BE49-F238E27FC236}">
                <a16:creationId xmlns:a16="http://schemas.microsoft.com/office/drawing/2014/main" id="{16B3DA9E-17D4-4020-B83B-BEF38B0E133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9ABA1C9-732E-4904-9F58-1DFCE6C0009D}"/>
              </a:ext>
            </a:extLst>
          </p:cNvPr>
          <p:cNvSpPr>
            <a:spLocks noGrp="1"/>
          </p:cNvSpPr>
          <p:nvPr>
            <p:ph type="sldNum" sz="quarter" idx="12"/>
          </p:nvPr>
        </p:nvSpPr>
        <p:spPr/>
        <p:txBody>
          <a:bodyPr/>
          <a:lstStyle/>
          <a:p>
            <a:fld id="{48B6DD8E-FEC2-4071-8FF0-5C4C8F49B3DB}" type="slidenum">
              <a:rPr lang="en-US" smtClean="0"/>
              <a:t>‹#›</a:t>
            </a:fld>
            <a:endParaRPr lang="en-US"/>
          </a:p>
        </p:txBody>
      </p:sp>
    </p:spTree>
    <p:extLst>
      <p:ext uri="{BB962C8B-B14F-4D97-AF65-F5344CB8AC3E}">
        <p14:creationId xmlns:p14="http://schemas.microsoft.com/office/powerpoint/2010/main" val="33571745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FBBB0DD-7C4A-4DA6-8AAD-329043B119C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EF6BC25-228C-4AF4-8008-56BA13B9E60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4A1B0D6-2150-49BB-8842-260462A4C3FB}"/>
              </a:ext>
            </a:extLst>
          </p:cNvPr>
          <p:cNvSpPr>
            <a:spLocks noGrp="1"/>
          </p:cNvSpPr>
          <p:nvPr>
            <p:ph type="dt" sz="half" idx="10"/>
          </p:nvPr>
        </p:nvSpPr>
        <p:spPr/>
        <p:txBody>
          <a:bodyPr/>
          <a:lstStyle/>
          <a:p>
            <a:fld id="{A827ABFC-4A5B-4C94-9F34-C66F6FC7A717}" type="datetimeFigureOut">
              <a:rPr lang="en-US" smtClean="0"/>
              <a:t>3/22/2021</a:t>
            </a:fld>
            <a:endParaRPr lang="en-US"/>
          </a:p>
        </p:txBody>
      </p:sp>
      <p:sp>
        <p:nvSpPr>
          <p:cNvPr id="5" name="Footer Placeholder 4">
            <a:extLst>
              <a:ext uri="{FF2B5EF4-FFF2-40B4-BE49-F238E27FC236}">
                <a16:creationId xmlns:a16="http://schemas.microsoft.com/office/drawing/2014/main" id="{FB28D5D1-BBB5-4DE3-AB54-8B1F30006C0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2BDF811-4011-44CE-87E4-499BB31F86D3}"/>
              </a:ext>
            </a:extLst>
          </p:cNvPr>
          <p:cNvSpPr>
            <a:spLocks noGrp="1"/>
          </p:cNvSpPr>
          <p:nvPr>
            <p:ph type="sldNum" sz="quarter" idx="12"/>
          </p:nvPr>
        </p:nvSpPr>
        <p:spPr/>
        <p:txBody>
          <a:bodyPr/>
          <a:lstStyle/>
          <a:p>
            <a:fld id="{48B6DD8E-FEC2-4071-8FF0-5C4C8F49B3DB}" type="slidenum">
              <a:rPr lang="en-US" smtClean="0"/>
              <a:t>‹#›</a:t>
            </a:fld>
            <a:endParaRPr lang="en-US"/>
          </a:p>
        </p:txBody>
      </p:sp>
    </p:spTree>
    <p:extLst>
      <p:ext uri="{BB962C8B-B14F-4D97-AF65-F5344CB8AC3E}">
        <p14:creationId xmlns:p14="http://schemas.microsoft.com/office/powerpoint/2010/main" val="16207924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3AB986-A4EA-4A80-B55C-84C86C3BD65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64A109F-C473-4606-B322-194FD538DA6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A300C1A-2DDA-4FAF-9B9F-C95D6A539790}"/>
              </a:ext>
            </a:extLst>
          </p:cNvPr>
          <p:cNvSpPr>
            <a:spLocks noGrp="1"/>
          </p:cNvSpPr>
          <p:nvPr>
            <p:ph type="dt" sz="half" idx="10"/>
          </p:nvPr>
        </p:nvSpPr>
        <p:spPr/>
        <p:txBody>
          <a:bodyPr/>
          <a:lstStyle/>
          <a:p>
            <a:fld id="{A827ABFC-4A5B-4C94-9F34-C66F6FC7A717}" type="datetimeFigureOut">
              <a:rPr lang="en-US" smtClean="0"/>
              <a:t>3/22/2021</a:t>
            </a:fld>
            <a:endParaRPr lang="en-US"/>
          </a:p>
        </p:txBody>
      </p:sp>
      <p:sp>
        <p:nvSpPr>
          <p:cNvPr id="5" name="Footer Placeholder 4">
            <a:extLst>
              <a:ext uri="{FF2B5EF4-FFF2-40B4-BE49-F238E27FC236}">
                <a16:creationId xmlns:a16="http://schemas.microsoft.com/office/drawing/2014/main" id="{2F6350BE-28F8-4DCD-8CB4-24A0C810C75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D39D07F-5C76-4F12-9321-47D8F3D94497}"/>
              </a:ext>
            </a:extLst>
          </p:cNvPr>
          <p:cNvSpPr>
            <a:spLocks noGrp="1"/>
          </p:cNvSpPr>
          <p:nvPr>
            <p:ph type="sldNum" sz="quarter" idx="12"/>
          </p:nvPr>
        </p:nvSpPr>
        <p:spPr/>
        <p:txBody>
          <a:bodyPr/>
          <a:lstStyle/>
          <a:p>
            <a:fld id="{48B6DD8E-FEC2-4071-8FF0-5C4C8F49B3DB}" type="slidenum">
              <a:rPr lang="en-US" smtClean="0"/>
              <a:t>‹#›</a:t>
            </a:fld>
            <a:endParaRPr lang="en-US"/>
          </a:p>
        </p:txBody>
      </p:sp>
    </p:spTree>
    <p:extLst>
      <p:ext uri="{BB962C8B-B14F-4D97-AF65-F5344CB8AC3E}">
        <p14:creationId xmlns:p14="http://schemas.microsoft.com/office/powerpoint/2010/main" val="15742308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BC89EE-1D71-467B-9B35-9D0AF72BA34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D773C81-DE93-404C-AE80-158B9F4AD96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DCB10A7-695F-4F28-9776-6E8C2CADA2FA}"/>
              </a:ext>
            </a:extLst>
          </p:cNvPr>
          <p:cNvSpPr>
            <a:spLocks noGrp="1"/>
          </p:cNvSpPr>
          <p:nvPr>
            <p:ph type="dt" sz="half" idx="10"/>
          </p:nvPr>
        </p:nvSpPr>
        <p:spPr/>
        <p:txBody>
          <a:bodyPr/>
          <a:lstStyle/>
          <a:p>
            <a:fld id="{A827ABFC-4A5B-4C94-9F34-C66F6FC7A717}" type="datetimeFigureOut">
              <a:rPr lang="en-US" smtClean="0"/>
              <a:t>3/22/2021</a:t>
            </a:fld>
            <a:endParaRPr lang="en-US"/>
          </a:p>
        </p:txBody>
      </p:sp>
      <p:sp>
        <p:nvSpPr>
          <p:cNvPr id="5" name="Footer Placeholder 4">
            <a:extLst>
              <a:ext uri="{FF2B5EF4-FFF2-40B4-BE49-F238E27FC236}">
                <a16:creationId xmlns:a16="http://schemas.microsoft.com/office/drawing/2014/main" id="{648C7765-8D28-45BD-AB7B-32435AF680C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B672A21-E9A0-4DCF-AA74-5042AF096A65}"/>
              </a:ext>
            </a:extLst>
          </p:cNvPr>
          <p:cNvSpPr>
            <a:spLocks noGrp="1"/>
          </p:cNvSpPr>
          <p:nvPr>
            <p:ph type="sldNum" sz="quarter" idx="12"/>
          </p:nvPr>
        </p:nvSpPr>
        <p:spPr/>
        <p:txBody>
          <a:bodyPr/>
          <a:lstStyle/>
          <a:p>
            <a:fld id="{48B6DD8E-FEC2-4071-8FF0-5C4C8F49B3DB}" type="slidenum">
              <a:rPr lang="en-US" smtClean="0"/>
              <a:t>‹#›</a:t>
            </a:fld>
            <a:endParaRPr lang="en-US"/>
          </a:p>
        </p:txBody>
      </p:sp>
    </p:spTree>
    <p:extLst>
      <p:ext uri="{BB962C8B-B14F-4D97-AF65-F5344CB8AC3E}">
        <p14:creationId xmlns:p14="http://schemas.microsoft.com/office/powerpoint/2010/main" val="35461064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F7AE03-C7E0-4786-ABDD-EEE88049636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9E64BD8-86CE-4276-8F29-E990C118B27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A3BFF79-38E6-4EB4-8DA2-694A7D450FE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A5D9EA9-7020-465C-9905-AC217230429D}"/>
              </a:ext>
            </a:extLst>
          </p:cNvPr>
          <p:cNvSpPr>
            <a:spLocks noGrp="1"/>
          </p:cNvSpPr>
          <p:nvPr>
            <p:ph type="dt" sz="half" idx="10"/>
          </p:nvPr>
        </p:nvSpPr>
        <p:spPr/>
        <p:txBody>
          <a:bodyPr/>
          <a:lstStyle/>
          <a:p>
            <a:fld id="{A827ABFC-4A5B-4C94-9F34-C66F6FC7A717}" type="datetimeFigureOut">
              <a:rPr lang="en-US" smtClean="0"/>
              <a:t>3/22/2021</a:t>
            </a:fld>
            <a:endParaRPr lang="en-US"/>
          </a:p>
        </p:txBody>
      </p:sp>
      <p:sp>
        <p:nvSpPr>
          <p:cNvPr id="6" name="Footer Placeholder 5">
            <a:extLst>
              <a:ext uri="{FF2B5EF4-FFF2-40B4-BE49-F238E27FC236}">
                <a16:creationId xmlns:a16="http://schemas.microsoft.com/office/drawing/2014/main" id="{6F255F21-A524-4A91-91C4-4C9FCD95BD0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89CB16B-758A-48EB-9DA6-F97C514788F2}"/>
              </a:ext>
            </a:extLst>
          </p:cNvPr>
          <p:cNvSpPr>
            <a:spLocks noGrp="1"/>
          </p:cNvSpPr>
          <p:nvPr>
            <p:ph type="sldNum" sz="quarter" idx="12"/>
          </p:nvPr>
        </p:nvSpPr>
        <p:spPr/>
        <p:txBody>
          <a:bodyPr/>
          <a:lstStyle/>
          <a:p>
            <a:fld id="{48B6DD8E-FEC2-4071-8FF0-5C4C8F49B3DB}" type="slidenum">
              <a:rPr lang="en-US" smtClean="0"/>
              <a:t>‹#›</a:t>
            </a:fld>
            <a:endParaRPr lang="en-US"/>
          </a:p>
        </p:txBody>
      </p:sp>
    </p:spTree>
    <p:extLst>
      <p:ext uri="{BB962C8B-B14F-4D97-AF65-F5344CB8AC3E}">
        <p14:creationId xmlns:p14="http://schemas.microsoft.com/office/powerpoint/2010/main" val="39973446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DBC475-D098-4259-902A-71CC0AEA344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157FF8F-315E-48B9-8DA1-B1CC3FFC0EB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BC0FFB1-17E8-497F-9BF6-ADD44A329B6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F6D7B6F-78E3-4200-8199-D89E6999708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019A261-7360-4173-B0CF-8838AEC9EE6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41EC1BD-CC57-47F5-A928-44F503802688}"/>
              </a:ext>
            </a:extLst>
          </p:cNvPr>
          <p:cNvSpPr>
            <a:spLocks noGrp="1"/>
          </p:cNvSpPr>
          <p:nvPr>
            <p:ph type="dt" sz="half" idx="10"/>
          </p:nvPr>
        </p:nvSpPr>
        <p:spPr/>
        <p:txBody>
          <a:bodyPr/>
          <a:lstStyle/>
          <a:p>
            <a:fld id="{A827ABFC-4A5B-4C94-9F34-C66F6FC7A717}" type="datetimeFigureOut">
              <a:rPr lang="en-US" smtClean="0"/>
              <a:t>3/22/2021</a:t>
            </a:fld>
            <a:endParaRPr lang="en-US"/>
          </a:p>
        </p:txBody>
      </p:sp>
      <p:sp>
        <p:nvSpPr>
          <p:cNvPr id="8" name="Footer Placeholder 7">
            <a:extLst>
              <a:ext uri="{FF2B5EF4-FFF2-40B4-BE49-F238E27FC236}">
                <a16:creationId xmlns:a16="http://schemas.microsoft.com/office/drawing/2014/main" id="{D5B433EC-3B02-4FDA-8EBB-ECB20A7A419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733E437-213F-48A6-B784-C005AD179DE8}"/>
              </a:ext>
            </a:extLst>
          </p:cNvPr>
          <p:cNvSpPr>
            <a:spLocks noGrp="1"/>
          </p:cNvSpPr>
          <p:nvPr>
            <p:ph type="sldNum" sz="quarter" idx="12"/>
          </p:nvPr>
        </p:nvSpPr>
        <p:spPr/>
        <p:txBody>
          <a:bodyPr/>
          <a:lstStyle/>
          <a:p>
            <a:fld id="{48B6DD8E-FEC2-4071-8FF0-5C4C8F49B3DB}" type="slidenum">
              <a:rPr lang="en-US" smtClean="0"/>
              <a:t>‹#›</a:t>
            </a:fld>
            <a:endParaRPr lang="en-US"/>
          </a:p>
        </p:txBody>
      </p:sp>
    </p:spTree>
    <p:extLst>
      <p:ext uri="{BB962C8B-B14F-4D97-AF65-F5344CB8AC3E}">
        <p14:creationId xmlns:p14="http://schemas.microsoft.com/office/powerpoint/2010/main" val="22113506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A0B1CA-5281-418E-8CB0-7E3E2A4D3A2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AC47592-3825-435D-A4EC-953341492BD6}"/>
              </a:ext>
            </a:extLst>
          </p:cNvPr>
          <p:cNvSpPr>
            <a:spLocks noGrp="1"/>
          </p:cNvSpPr>
          <p:nvPr>
            <p:ph type="dt" sz="half" idx="10"/>
          </p:nvPr>
        </p:nvSpPr>
        <p:spPr/>
        <p:txBody>
          <a:bodyPr/>
          <a:lstStyle/>
          <a:p>
            <a:fld id="{A827ABFC-4A5B-4C94-9F34-C66F6FC7A717}" type="datetimeFigureOut">
              <a:rPr lang="en-US" smtClean="0"/>
              <a:t>3/22/2021</a:t>
            </a:fld>
            <a:endParaRPr lang="en-US"/>
          </a:p>
        </p:txBody>
      </p:sp>
      <p:sp>
        <p:nvSpPr>
          <p:cNvPr id="4" name="Footer Placeholder 3">
            <a:extLst>
              <a:ext uri="{FF2B5EF4-FFF2-40B4-BE49-F238E27FC236}">
                <a16:creationId xmlns:a16="http://schemas.microsoft.com/office/drawing/2014/main" id="{AC69529B-9176-443B-A3C9-5AB642EB93B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4934942-1771-4263-BD95-115EA6A9B97A}"/>
              </a:ext>
            </a:extLst>
          </p:cNvPr>
          <p:cNvSpPr>
            <a:spLocks noGrp="1"/>
          </p:cNvSpPr>
          <p:nvPr>
            <p:ph type="sldNum" sz="quarter" idx="12"/>
          </p:nvPr>
        </p:nvSpPr>
        <p:spPr/>
        <p:txBody>
          <a:bodyPr/>
          <a:lstStyle/>
          <a:p>
            <a:fld id="{48B6DD8E-FEC2-4071-8FF0-5C4C8F49B3DB}" type="slidenum">
              <a:rPr lang="en-US" smtClean="0"/>
              <a:t>‹#›</a:t>
            </a:fld>
            <a:endParaRPr lang="en-US"/>
          </a:p>
        </p:txBody>
      </p:sp>
    </p:spTree>
    <p:extLst>
      <p:ext uri="{BB962C8B-B14F-4D97-AF65-F5344CB8AC3E}">
        <p14:creationId xmlns:p14="http://schemas.microsoft.com/office/powerpoint/2010/main" val="41972558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009360E-82D4-4480-91AC-F37AFC65AAC6}"/>
              </a:ext>
            </a:extLst>
          </p:cNvPr>
          <p:cNvSpPr>
            <a:spLocks noGrp="1"/>
          </p:cNvSpPr>
          <p:nvPr>
            <p:ph type="dt" sz="half" idx="10"/>
          </p:nvPr>
        </p:nvSpPr>
        <p:spPr/>
        <p:txBody>
          <a:bodyPr/>
          <a:lstStyle/>
          <a:p>
            <a:fld id="{A827ABFC-4A5B-4C94-9F34-C66F6FC7A717}" type="datetimeFigureOut">
              <a:rPr lang="en-US" smtClean="0"/>
              <a:t>3/22/2021</a:t>
            </a:fld>
            <a:endParaRPr lang="en-US"/>
          </a:p>
        </p:txBody>
      </p:sp>
      <p:sp>
        <p:nvSpPr>
          <p:cNvPr id="3" name="Footer Placeholder 2">
            <a:extLst>
              <a:ext uri="{FF2B5EF4-FFF2-40B4-BE49-F238E27FC236}">
                <a16:creationId xmlns:a16="http://schemas.microsoft.com/office/drawing/2014/main" id="{4A3D65D2-566E-4A88-982E-6E83673795C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51EFB85-438F-40FD-81BA-C3831E4B0977}"/>
              </a:ext>
            </a:extLst>
          </p:cNvPr>
          <p:cNvSpPr>
            <a:spLocks noGrp="1"/>
          </p:cNvSpPr>
          <p:nvPr>
            <p:ph type="sldNum" sz="quarter" idx="12"/>
          </p:nvPr>
        </p:nvSpPr>
        <p:spPr/>
        <p:txBody>
          <a:bodyPr/>
          <a:lstStyle/>
          <a:p>
            <a:fld id="{48B6DD8E-FEC2-4071-8FF0-5C4C8F49B3DB}" type="slidenum">
              <a:rPr lang="en-US" smtClean="0"/>
              <a:t>‹#›</a:t>
            </a:fld>
            <a:endParaRPr lang="en-US"/>
          </a:p>
        </p:txBody>
      </p:sp>
    </p:spTree>
    <p:extLst>
      <p:ext uri="{BB962C8B-B14F-4D97-AF65-F5344CB8AC3E}">
        <p14:creationId xmlns:p14="http://schemas.microsoft.com/office/powerpoint/2010/main" val="12702754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FB5CE0-DDC2-442D-9004-43AE5496930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0AF236F-E841-4EBF-8F32-BA7E70DAA11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66CF0A0-22CD-4C8A-BB52-07D993DFB20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CC2B1AE-45CB-4938-A4B6-FDD8C911B411}"/>
              </a:ext>
            </a:extLst>
          </p:cNvPr>
          <p:cNvSpPr>
            <a:spLocks noGrp="1"/>
          </p:cNvSpPr>
          <p:nvPr>
            <p:ph type="dt" sz="half" idx="10"/>
          </p:nvPr>
        </p:nvSpPr>
        <p:spPr/>
        <p:txBody>
          <a:bodyPr/>
          <a:lstStyle/>
          <a:p>
            <a:fld id="{A827ABFC-4A5B-4C94-9F34-C66F6FC7A717}" type="datetimeFigureOut">
              <a:rPr lang="en-US" smtClean="0"/>
              <a:t>3/22/2021</a:t>
            </a:fld>
            <a:endParaRPr lang="en-US"/>
          </a:p>
        </p:txBody>
      </p:sp>
      <p:sp>
        <p:nvSpPr>
          <p:cNvPr id="6" name="Footer Placeholder 5">
            <a:extLst>
              <a:ext uri="{FF2B5EF4-FFF2-40B4-BE49-F238E27FC236}">
                <a16:creationId xmlns:a16="http://schemas.microsoft.com/office/drawing/2014/main" id="{EB19AD70-7471-4AF9-A05C-45D93718419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5AED7DC-706A-4A6A-AE99-75B51A793C6D}"/>
              </a:ext>
            </a:extLst>
          </p:cNvPr>
          <p:cNvSpPr>
            <a:spLocks noGrp="1"/>
          </p:cNvSpPr>
          <p:nvPr>
            <p:ph type="sldNum" sz="quarter" idx="12"/>
          </p:nvPr>
        </p:nvSpPr>
        <p:spPr/>
        <p:txBody>
          <a:bodyPr/>
          <a:lstStyle/>
          <a:p>
            <a:fld id="{48B6DD8E-FEC2-4071-8FF0-5C4C8F49B3DB}" type="slidenum">
              <a:rPr lang="en-US" smtClean="0"/>
              <a:t>‹#›</a:t>
            </a:fld>
            <a:endParaRPr lang="en-US"/>
          </a:p>
        </p:txBody>
      </p:sp>
    </p:spTree>
    <p:extLst>
      <p:ext uri="{BB962C8B-B14F-4D97-AF65-F5344CB8AC3E}">
        <p14:creationId xmlns:p14="http://schemas.microsoft.com/office/powerpoint/2010/main" val="5392267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379C88-FFBD-4829-AC1A-F314B050C62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F544457-A560-4E6F-8E09-69871FF9E08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FC68723-4851-4B59-BEB1-2B5951BC7F7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7B4086F-F4F3-42DB-A0C1-21DBD3AB5C6B}"/>
              </a:ext>
            </a:extLst>
          </p:cNvPr>
          <p:cNvSpPr>
            <a:spLocks noGrp="1"/>
          </p:cNvSpPr>
          <p:nvPr>
            <p:ph type="dt" sz="half" idx="10"/>
          </p:nvPr>
        </p:nvSpPr>
        <p:spPr/>
        <p:txBody>
          <a:bodyPr/>
          <a:lstStyle/>
          <a:p>
            <a:fld id="{A827ABFC-4A5B-4C94-9F34-C66F6FC7A717}" type="datetimeFigureOut">
              <a:rPr lang="en-US" smtClean="0"/>
              <a:t>3/22/2021</a:t>
            </a:fld>
            <a:endParaRPr lang="en-US"/>
          </a:p>
        </p:txBody>
      </p:sp>
      <p:sp>
        <p:nvSpPr>
          <p:cNvPr id="6" name="Footer Placeholder 5">
            <a:extLst>
              <a:ext uri="{FF2B5EF4-FFF2-40B4-BE49-F238E27FC236}">
                <a16:creationId xmlns:a16="http://schemas.microsoft.com/office/drawing/2014/main" id="{04B7B3CA-800D-4AFA-B5FE-E5DE7EFAEDA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913212F-7579-495F-80AF-C51CE1B6FCFA}"/>
              </a:ext>
            </a:extLst>
          </p:cNvPr>
          <p:cNvSpPr>
            <a:spLocks noGrp="1"/>
          </p:cNvSpPr>
          <p:nvPr>
            <p:ph type="sldNum" sz="quarter" idx="12"/>
          </p:nvPr>
        </p:nvSpPr>
        <p:spPr/>
        <p:txBody>
          <a:bodyPr/>
          <a:lstStyle/>
          <a:p>
            <a:fld id="{48B6DD8E-FEC2-4071-8FF0-5C4C8F49B3DB}" type="slidenum">
              <a:rPr lang="en-US" smtClean="0"/>
              <a:t>‹#›</a:t>
            </a:fld>
            <a:endParaRPr lang="en-US"/>
          </a:p>
        </p:txBody>
      </p:sp>
    </p:spTree>
    <p:extLst>
      <p:ext uri="{BB962C8B-B14F-4D97-AF65-F5344CB8AC3E}">
        <p14:creationId xmlns:p14="http://schemas.microsoft.com/office/powerpoint/2010/main" val="10258586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0E88E7B-CDD8-472D-A51E-1716DCA1E8B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EBFB7E1-BC9D-447F-B502-66860010E0A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7C04845-2A48-4574-9E8A-A5E4D919ECF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827ABFC-4A5B-4C94-9F34-C66F6FC7A717}" type="datetimeFigureOut">
              <a:rPr lang="en-US" smtClean="0"/>
              <a:t>3/22/2021</a:t>
            </a:fld>
            <a:endParaRPr lang="en-US"/>
          </a:p>
        </p:txBody>
      </p:sp>
      <p:sp>
        <p:nvSpPr>
          <p:cNvPr id="5" name="Footer Placeholder 4">
            <a:extLst>
              <a:ext uri="{FF2B5EF4-FFF2-40B4-BE49-F238E27FC236}">
                <a16:creationId xmlns:a16="http://schemas.microsoft.com/office/drawing/2014/main" id="{E3E6D506-A4AF-4AF3-B391-740797AD8CA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0B1C39A-D870-4292-BA8B-8DAA1C2F553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B6DD8E-FEC2-4071-8FF0-5C4C8F49B3DB}" type="slidenum">
              <a:rPr lang="en-US" smtClean="0"/>
              <a:t>‹#›</a:t>
            </a:fld>
            <a:endParaRPr lang="en-US"/>
          </a:p>
        </p:txBody>
      </p:sp>
    </p:spTree>
    <p:extLst>
      <p:ext uri="{BB962C8B-B14F-4D97-AF65-F5344CB8AC3E}">
        <p14:creationId xmlns:p14="http://schemas.microsoft.com/office/powerpoint/2010/main" val="4152448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5.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6.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7.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8.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5.jpeg"/><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3.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9C32B9A-C859-4E4C-BDAE-C30CCE9B5AD2}"/>
              </a:ext>
            </a:extLst>
          </p:cNvPr>
          <p:cNvSpPr/>
          <p:nvPr/>
        </p:nvSpPr>
        <p:spPr>
          <a:xfrm>
            <a:off x="-1" y="0"/>
            <a:ext cx="12192000" cy="6893169"/>
          </a:xfrm>
          <a:prstGeom prst="rect">
            <a:avLst/>
          </a:prstGeom>
          <a:solidFill>
            <a:srgbClr val="8598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train on a track&#10;&#10;Description automatically generated">
            <a:extLst>
              <a:ext uri="{FF2B5EF4-FFF2-40B4-BE49-F238E27FC236}">
                <a16:creationId xmlns:a16="http://schemas.microsoft.com/office/drawing/2014/main" id="{83F3196C-1C1A-4D48-AB44-573BEE4FAB6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9673" y="842398"/>
            <a:ext cx="9952653" cy="5391021"/>
          </a:xfrm>
          <a:prstGeom prst="rect">
            <a:avLst/>
          </a:prstGeom>
          <a:ln w="38100">
            <a:solidFill>
              <a:srgbClr val="3D4E32"/>
            </a:solidFill>
          </a:ln>
        </p:spPr>
      </p:pic>
      <p:pic>
        <p:nvPicPr>
          <p:cNvPr id="4" name="Google Shape;65;p13" descr="logosmall.jpg">
            <a:extLst>
              <a:ext uri="{FF2B5EF4-FFF2-40B4-BE49-F238E27FC236}">
                <a16:creationId xmlns:a16="http://schemas.microsoft.com/office/drawing/2014/main" id="{356849BA-E871-4297-9DBC-10E78D75BAA9}"/>
              </a:ext>
            </a:extLst>
          </p:cNvPr>
          <p:cNvPicPr preferRelativeResize="0"/>
          <p:nvPr/>
        </p:nvPicPr>
        <p:blipFill>
          <a:blip r:embed="rId3">
            <a:alphaModFix/>
          </a:blip>
          <a:stretch>
            <a:fillRect/>
          </a:stretch>
        </p:blipFill>
        <p:spPr>
          <a:xfrm>
            <a:off x="3828464" y="187676"/>
            <a:ext cx="4535071" cy="1071725"/>
          </a:xfrm>
          <a:prstGeom prst="rect">
            <a:avLst/>
          </a:prstGeom>
          <a:solidFill>
            <a:schemeClr val="bg1">
              <a:lumMod val="65000"/>
            </a:schemeClr>
          </a:solidFill>
          <a:ln>
            <a:noFill/>
          </a:ln>
          <a:scene3d>
            <a:camera prst="orthographicFront"/>
            <a:lightRig rig="threePt" dir="t"/>
          </a:scene3d>
          <a:sp3d>
            <a:bevelT w="114300" prst="artDeco"/>
          </a:sp3d>
        </p:spPr>
      </p:pic>
      <p:sp>
        <p:nvSpPr>
          <p:cNvPr id="10" name="Google Shape;66;p13">
            <a:extLst>
              <a:ext uri="{FF2B5EF4-FFF2-40B4-BE49-F238E27FC236}">
                <a16:creationId xmlns:a16="http://schemas.microsoft.com/office/drawing/2014/main" id="{3D954202-5CBC-44F6-838E-6B22C01FD819}"/>
              </a:ext>
            </a:extLst>
          </p:cNvPr>
          <p:cNvSpPr txBox="1">
            <a:spLocks noGrp="1"/>
          </p:cNvSpPr>
          <p:nvPr>
            <p:ph type="ctrTitle"/>
          </p:nvPr>
        </p:nvSpPr>
        <p:spPr>
          <a:xfrm>
            <a:off x="4471973" y="5627127"/>
            <a:ext cx="3821783" cy="1071725"/>
          </a:xfrm>
          <a:prstGeom prst="rect">
            <a:avLst/>
          </a:prstGeom>
          <a:solidFill>
            <a:srgbClr val="FFFFFF"/>
          </a:solidFill>
          <a:scene3d>
            <a:camera prst="orthographicFront"/>
            <a:lightRig rig="threePt" dir="t"/>
          </a:scene3d>
          <a:sp3d>
            <a:bevelT w="114300" prst="artDeco"/>
          </a:sp3d>
        </p:spPr>
        <p:txBody>
          <a:bodyPr spcFirstLastPara="1" wrap="square" lIns="91425" tIns="91425" rIns="91425" bIns="91425" anchor="b" anchorCtr="0">
            <a:noAutofit/>
          </a:bodyPr>
          <a:lstStyle/>
          <a:p>
            <a:pPr marL="0" lvl="0" indent="0" algn="ctr" rtl="0">
              <a:spcBef>
                <a:spcPts val="0"/>
              </a:spcBef>
              <a:spcAft>
                <a:spcPts val="0"/>
              </a:spcAft>
              <a:buNone/>
            </a:pPr>
            <a:r>
              <a:rPr lang="en" sz="2400" dirty="0">
                <a:solidFill>
                  <a:schemeClr val="bg1">
                    <a:lumMod val="50000"/>
                  </a:schemeClr>
                </a:solidFill>
              </a:rPr>
              <a:t>New England Regional </a:t>
            </a:r>
            <a:endParaRPr sz="2400" dirty="0">
              <a:solidFill>
                <a:schemeClr val="bg1">
                  <a:lumMod val="50000"/>
                </a:schemeClr>
              </a:solidFill>
            </a:endParaRPr>
          </a:p>
          <a:p>
            <a:pPr marL="0" lvl="0" indent="0" algn="ctr" rtl="0">
              <a:spcBef>
                <a:spcPts val="0"/>
              </a:spcBef>
              <a:spcAft>
                <a:spcPts val="0"/>
              </a:spcAft>
              <a:buNone/>
            </a:pPr>
            <a:r>
              <a:rPr lang="en" sz="2400" dirty="0">
                <a:solidFill>
                  <a:schemeClr val="bg1">
                    <a:lumMod val="50000"/>
                  </a:schemeClr>
                </a:solidFill>
              </a:rPr>
              <a:t>Service Proposal</a:t>
            </a:r>
            <a:endParaRPr sz="2400" dirty="0">
              <a:solidFill>
                <a:schemeClr val="bg1">
                  <a:lumMod val="50000"/>
                </a:schemeClr>
              </a:solidFill>
            </a:endParaRPr>
          </a:p>
        </p:txBody>
      </p:sp>
      <p:pic>
        <p:nvPicPr>
          <p:cNvPr id="12" name="Google Shape;67;p13">
            <a:extLst>
              <a:ext uri="{FF2B5EF4-FFF2-40B4-BE49-F238E27FC236}">
                <a16:creationId xmlns:a16="http://schemas.microsoft.com/office/drawing/2014/main" id="{6C002F8F-0BEC-42D5-8FB8-1A0DF1D77D18}"/>
              </a:ext>
            </a:extLst>
          </p:cNvPr>
          <p:cNvPicPr preferRelativeResize="0"/>
          <p:nvPr/>
        </p:nvPicPr>
        <p:blipFill>
          <a:blip r:embed="rId4">
            <a:alphaModFix/>
          </a:blip>
          <a:stretch>
            <a:fillRect/>
          </a:stretch>
        </p:blipFill>
        <p:spPr>
          <a:xfrm>
            <a:off x="5189701" y="5682562"/>
            <a:ext cx="2386325" cy="255350"/>
          </a:xfrm>
          <a:prstGeom prst="rect">
            <a:avLst/>
          </a:prstGeom>
          <a:noFill/>
          <a:ln>
            <a:noFill/>
          </a:ln>
        </p:spPr>
      </p:pic>
    </p:spTree>
    <p:extLst>
      <p:ext uri="{BB962C8B-B14F-4D97-AF65-F5344CB8AC3E}">
        <p14:creationId xmlns:p14="http://schemas.microsoft.com/office/powerpoint/2010/main" val="41213719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6DDA7A2-4F5B-4F97-A713-AECC38DC7202}"/>
              </a:ext>
            </a:extLst>
          </p:cNvPr>
          <p:cNvSpPr/>
          <p:nvPr/>
        </p:nvSpPr>
        <p:spPr>
          <a:xfrm>
            <a:off x="-37772" y="-65077"/>
            <a:ext cx="12192000" cy="6893169"/>
          </a:xfrm>
          <a:prstGeom prst="rect">
            <a:avLst/>
          </a:prstGeom>
          <a:solidFill>
            <a:srgbClr val="8598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Google Shape;65;p13" descr="logosmall.jpg">
            <a:extLst>
              <a:ext uri="{FF2B5EF4-FFF2-40B4-BE49-F238E27FC236}">
                <a16:creationId xmlns:a16="http://schemas.microsoft.com/office/drawing/2014/main" id="{356849BA-E871-4297-9DBC-10E78D75BAA9}"/>
              </a:ext>
            </a:extLst>
          </p:cNvPr>
          <p:cNvPicPr preferRelativeResize="0"/>
          <p:nvPr/>
        </p:nvPicPr>
        <p:blipFill>
          <a:blip r:embed="rId2">
            <a:alphaModFix/>
          </a:blip>
          <a:stretch>
            <a:fillRect/>
          </a:stretch>
        </p:blipFill>
        <p:spPr>
          <a:xfrm>
            <a:off x="3828464" y="187676"/>
            <a:ext cx="4535071" cy="1071725"/>
          </a:xfrm>
          <a:prstGeom prst="rect">
            <a:avLst/>
          </a:prstGeom>
          <a:solidFill>
            <a:schemeClr val="bg1">
              <a:lumMod val="65000"/>
            </a:schemeClr>
          </a:solidFill>
          <a:ln>
            <a:noFill/>
          </a:ln>
          <a:scene3d>
            <a:camera prst="orthographicFront"/>
            <a:lightRig rig="threePt" dir="t"/>
          </a:scene3d>
          <a:sp3d>
            <a:bevelT w="114300" prst="artDeco"/>
          </a:sp3d>
        </p:spPr>
      </p:pic>
      <p:sp>
        <p:nvSpPr>
          <p:cNvPr id="5" name="Google Shape;80;p15">
            <a:extLst>
              <a:ext uri="{FF2B5EF4-FFF2-40B4-BE49-F238E27FC236}">
                <a16:creationId xmlns:a16="http://schemas.microsoft.com/office/drawing/2014/main" id="{567DC157-922E-46CC-B0EC-C82C278BF500}"/>
              </a:ext>
            </a:extLst>
          </p:cNvPr>
          <p:cNvSpPr txBox="1">
            <a:spLocks/>
          </p:cNvSpPr>
          <p:nvPr/>
        </p:nvSpPr>
        <p:spPr>
          <a:xfrm>
            <a:off x="9021" y="1706063"/>
            <a:ext cx="6936528" cy="851048"/>
          </a:xfrm>
          <a:prstGeom prst="rect">
            <a:avLst/>
          </a:prstGeom>
        </p:spPr>
        <p:txBody>
          <a:bodyPr spcFirstLastPara="1" vert="horz" wrap="square" lIns="91425" tIns="91425" rIns="91425" bIns="91425" rtlCol="0" anchor="t" anchorCtr="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127000" algn="l">
              <a:spcBef>
                <a:spcPts val="0"/>
              </a:spcBef>
              <a:buSzPts val="1600"/>
            </a:pPr>
            <a:r>
              <a:rPr lang="en-US" sz="3200" dirty="0">
                <a:solidFill>
                  <a:schemeClr val="bg1"/>
                </a:solidFill>
              </a:rPr>
              <a:t>New England States Suggested Stations </a:t>
            </a:r>
          </a:p>
        </p:txBody>
      </p:sp>
      <p:sp>
        <p:nvSpPr>
          <p:cNvPr id="11" name="Google Shape;174;p23">
            <a:extLst>
              <a:ext uri="{FF2B5EF4-FFF2-40B4-BE49-F238E27FC236}">
                <a16:creationId xmlns:a16="http://schemas.microsoft.com/office/drawing/2014/main" id="{2B6294E5-C07B-46E1-8022-8C68B279AC00}"/>
              </a:ext>
            </a:extLst>
          </p:cNvPr>
          <p:cNvSpPr txBox="1"/>
          <p:nvPr/>
        </p:nvSpPr>
        <p:spPr>
          <a:xfrm rot="18899717">
            <a:off x="7825126" y="4619188"/>
            <a:ext cx="2305493" cy="46965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dirty="0">
                <a:solidFill>
                  <a:srgbClr val="0070C0"/>
                </a:solidFill>
                <a:ea typeface="Droid Sans"/>
                <a:cs typeface="Droid Sans"/>
                <a:sym typeface="Droid Sans"/>
              </a:rPr>
              <a:t> Boston West </a:t>
            </a:r>
            <a:endParaRPr dirty="0">
              <a:solidFill>
                <a:srgbClr val="0070C0"/>
              </a:solidFill>
              <a:ea typeface="Droid Sans"/>
              <a:cs typeface="Droid Sans"/>
              <a:sym typeface="Droid Sans"/>
            </a:endParaRPr>
          </a:p>
        </p:txBody>
      </p:sp>
      <p:sp>
        <p:nvSpPr>
          <p:cNvPr id="50" name="TextBox 49">
            <a:extLst>
              <a:ext uri="{FF2B5EF4-FFF2-40B4-BE49-F238E27FC236}">
                <a16:creationId xmlns:a16="http://schemas.microsoft.com/office/drawing/2014/main" id="{702970A8-DEC6-4CB7-B3CD-49C57B51C1D9}"/>
              </a:ext>
            </a:extLst>
          </p:cNvPr>
          <p:cNvSpPr txBox="1"/>
          <p:nvPr/>
        </p:nvSpPr>
        <p:spPr>
          <a:xfrm>
            <a:off x="2859292" y="5618972"/>
            <a:ext cx="632599" cy="338554"/>
          </a:xfrm>
          <a:prstGeom prst="rect">
            <a:avLst/>
          </a:prstGeom>
          <a:noFill/>
        </p:spPr>
        <p:txBody>
          <a:bodyPr wrap="square" rtlCol="0">
            <a:spAutoFit/>
          </a:bodyPr>
          <a:lstStyle/>
          <a:p>
            <a:r>
              <a:rPr lang="en-US" sz="1600" dirty="0">
                <a:solidFill>
                  <a:schemeClr val="bg1"/>
                </a:solidFill>
              </a:rPr>
              <a:t>NHV</a:t>
            </a:r>
          </a:p>
        </p:txBody>
      </p:sp>
      <p:grpSp>
        <p:nvGrpSpPr>
          <p:cNvPr id="41" name="Group 40">
            <a:extLst>
              <a:ext uri="{FF2B5EF4-FFF2-40B4-BE49-F238E27FC236}">
                <a16:creationId xmlns:a16="http://schemas.microsoft.com/office/drawing/2014/main" id="{432D607B-783D-40A6-96C9-E6150C4E558E}"/>
              </a:ext>
            </a:extLst>
          </p:cNvPr>
          <p:cNvGrpSpPr/>
          <p:nvPr/>
        </p:nvGrpSpPr>
        <p:grpSpPr>
          <a:xfrm>
            <a:off x="155817" y="2427652"/>
            <a:ext cx="11880364" cy="4187659"/>
            <a:chOff x="142892" y="2460309"/>
            <a:chExt cx="11880364" cy="4187659"/>
          </a:xfrm>
        </p:grpSpPr>
        <p:grpSp>
          <p:nvGrpSpPr>
            <p:cNvPr id="71" name="Group 70">
              <a:extLst>
                <a:ext uri="{FF2B5EF4-FFF2-40B4-BE49-F238E27FC236}">
                  <a16:creationId xmlns:a16="http://schemas.microsoft.com/office/drawing/2014/main" id="{72698BFB-B76E-4353-982C-D796095B0E08}"/>
                </a:ext>
              </a:extLst>
            </p:cNvPr>
            <p:cNvGrpSpPr/>
            <p:nvPr/>
          </p:nvGrpSpPr>
          <p:grpSpPr>
            <a:xfrm>
              <a:off x="142892" y="2460309"/>
              <a:ext cx="11880364" cy="4187659"/>
              <a:chOff x="218039" y="2090868"/>
              <a:chExt cx="11880364" cy="4187659"/>
            </a:xfrm>
          </p:grpSpPr>
          <p:sp>
            <p:nvSpPr>
              <p:cNvPr id="9" name="Google Shape;155;p23">
                <a:extLst>
                  <a:ext uri="{FF2B5EF4-FFF2-40B4-BE49-F238E27FC236}">
                    <a16:creationId xmlns:a16="http://schemas.microsoft.com/office/drawing/2014/main" id="{464FA3CF-181D-45A2-ACF1-A109A674A047}"/>
                  </a:ext>
                </a:extLst>
              </p:cNvPr>
              <p:cNvSpPr txBox="1">
                <a:spLocks/>
              </p:cNvSpPr>
              <p:nvPr/>
            </p:nvSpPr>
            <p:spPr>
              <a:xfrm>
                <a:off x="218039" y="2090868"/>
                <a:ext cx="11880364" cy="4187659"/>
              </a:xfrm>
              <a:prstGeom prst="rect">
                <a:avLst/>
              </a:prstGeom>
              <a:solidFill>
                <a:schemeClr val="bg1">
                  <a:lumMod val="85000"/>
                </a:schemeClr>
              </a:solidFill>
              <a:scene3d>
                <a:camera prst="orthographicFront"/>
                <a:lightRig rig="threePt" dir="t"/>
              </a:scene3d>
              <a:sp3d>
                <a:bevelT w="114300" prst="artDeco"/>
              </a:sp3d>
            </p:spPr>
            <p:txBody>
              <a:bodyPr spcFirstLastPara="1" vert="horz" wrap="square" lIns="91425" tIns="91425" rIns="91425" bIns="91425" rtlCol="0" anchor="t" anchorCtr="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spcBef>
                    <a:spcPts val="0"/>
                  </a:spcBef>
                  <a:spcAft>
                    <a:spcPts val="1600"/>
                  </a:spcAft>
                </a:pPr>
                <a:endParaRPr lang="en-US" dirty="0"/>
              </a:p>
            </p:txBody>
          </p:sp>
          <p:pic>
            <p:nvPicPr>
              <p:cNvPr id="10" name="Google Shape;181;p23" descr="Amtrak Banner Logo.png">
                <a:extLst>
                  <a:ext uri="{FF2B5EF4-FFF2-40B4-BE49-F238E27FC236}">
                    <a16:creationId xmlns:a16="http://schemas.microsoft.com/office/drawing/2014/main" id="{E78C58E7-C001-42B2-9A95-610D3DE9B6A3}"/>
                  </a:ext>
                </a:extLst>
              </p:cNvPr>
              <p:cNvPicPr preferRelativeResize="0"/>
              <p:nvPr/>
            </p:nvPicPr>
            <p:blipFill rotWithShape="1">
              <a:blip r:embed="rId3">
                <a:alphaModFix/>
              </a:blip>
              <a:srcRect t="16145" b="37433"/>
              <a:stretch/>
            </p:blipFill>
            <p:spPr>
              <a:xfrm>
                <a:off x="4071879" y="2699990"/>
                <a:ext cx="4172685" cy="489425"/>
              </a:xfrm>
              <a:prstGeom prst="rect">
                <a:avLst/>
              </a:prstGeom>
              <a:noFill/>
              <a:ln w="19050">
                <a:solidFill>
                  <a:srgbClr val="2E5B84"/>
                </a:solidFill>
              </a:ln>
            </p:spPr>
          </p:pic>
        </p:grpSp>
        <p:grpSp>
          <p:nvGrpSpPr>
            <p:cNvPr id="75" name="Group 74">
              <a:extLst>
                <a:ext uri="{FF2B5EF4-FFF2-40B4-BE49-F238E27FC236}">
                  <a16:creationId xmlns:a16="http://schemas.microsoft.com/office/drawing/2014/main" id="{D2BFA256-66E3-4732-9FFC-BAEDF99F613A}"/>
                </a:ext>
              </a:extLst>
            </p:cNvPr>
            <p:cNvGrpSpPr/>
            <p:nvPr/>
          </p:nvGrpSpPr>
          <p:grpSpPr>
            <a:xfrm>
              <a:off x="760984" y="3151870"/>
              <a:ext cx="10492932" cy="2910415"/>
              <a:chOff x="981712" y="3673033"/>
              <a:chExt cx="10492932" cy="2910415"/>
            </a:xfrm>
          </p:grpSpPr>
          <p:sp>
            <p:nvSpPr>
              <p:cNvPr id="12" name="Google Shape;158;p23">
                <a:extLst>
                  <a:ext uri="{FF2B5EF4-FFF2-40B4-BE49-F238E27FC236}">
                    <a16:creationId xmlns:a16="http://schemas.microsoft.com/office/drawing/2014/main" id="{E52D7662-0DAD-4112-83A6-690FFE88E280}"/>
                  </a:ext>
                </a:extLst>
              </p:cNvPr>
              <p:cNvSpPr txBox="1"/>
              <p:nvPr/>
            </p:nvSpPr>
            <p:spPr>
              <a:xfrm rot="18899543">
                <a:off x="434369" y="4944067"/>
                <a:ext cx="2370485" cy="570399"/>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b="1" dirty="0">
                    <a:solidFill>
                      <a:schemeClr val="accent5">
                        <a:lumMod val="75000"/>
                      </a:schemeClr>
                    </a:solidFill>
                    <a:ea typeface="Droid Sans"/>
                    <a:cs typeface="Droid Sans"/>
                    <a:sym typeface="Droid Sans"/>
                  </a:rPr>
                  <a:t>NEW YORK (NYP)</a:t>
                </a:r>
                <a:endParaRPr b="1" dirty="0">
                  <a:solidFill>
                    <a:schemeClr val="accent5">
                      <a:lumMod val="75000"/>
                    </a:schemeClr>
                  </a:solidFill>
                  <a:ea typeface="Droid Sans"/>
                  <a:cs typeface="Droid Sans"/>
                  <a:sym typeface="Droid Sans"/>
                </a:endParaRPr>
              </a:p>
            </p:txBody>
          </p:sp>
          <p:sp>
            <p:nvSpPr>
              <p:cNvPr id="13" name="Google Shape;160;p23">
                <a:extLst>
                  <a:ext uri="{FF2B5EF4-FFF2-40B4-BE49-F238E27FC236}">
                    <a16:creationId xmlns:a16="http://schemas.microsoft.com/office/drawing/2014/main" id="{1106CF12-5651-4246-B3BA-0198A5594659}"/>
                  </a:ext>
                </a:extLst>
              </p:cNvPr>
              <p:cNvSpPr txBox="1"/>
              <p:nvPr/>
            </p:nvSpPr>
            <p:spPr>
              <a:xfrm rot="18900000">
                <a:off x="981712" y="5007504"/>
                <a:ext cx="2571240" cy="49283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dirty="0">
                    <a:solidFill>
                      <a:schemeClr val="accent5">
                        <a:lumMod val="75000"/>
                      </a:schemeClr>
                    </a:solidFill>
                    <a:ea typeface="Droid Sans"/>
                    <a:cs typeface="Droid Sans"/>
                    <a:sym typeface="Droid Sans"/>
                  </a:rPr>
                  <a:t>Stamford (STM)</a:t>
                </a:r>
                <a:endParaRPr dirty="0">
                  <a:solidFill>
                    <a:schemeClr val="accent5">
                      <a:lumMod val="75000"/>
                    </a:schemeClr>
                  </a:solidFill>
                  <a:ea typeface="Droid Sans"/>
                  <a:cs typeface="Droid Sans"/>
                  <a:sym typeface="Droid Sans"/>
                </a:endParaRPr>
              </a:p>
            </p:txBody>
          </p:sp>
          <p:sp>
            <p:nvSpPr>
              <p:cNvPr id="14" name="Google Shape;169;p23">
                <a:extLst>
                  <a:ext uri="{FF2B5EF4-FFF2-40B4-BE49-F238E27FC236}">
                    <a16:creationId xmlns:a16="http://schemas.microsoft.com/office/drawing/2014/main" id="{3736DD96-0BF9-4275-A534-9AC14A7FC3BF}"/>
                  </a:ext>
                </a:extLst>
              </p:cNvPr>
              <p:cNvSpPr txBox="1"/>
              <p:nvPr/>
            </p:nvSpPr>
            <p:spPr>
              <a:xfrm rot="18900000">
                <a:off x="3194761" y="5022224"/>
                <a:ext cx="3333938" cy="404055"/>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dirty="0">
                    <a:solidFill>
                      <a:schemeClr val="accent5">
                        <a:lumMod val="75000"/>
                      </a:schemeClr>
                    </a:solidFill>
                    <a:ea typeface="Droid Sans"/>
                    <a:cs typeface="Droid Sans"/>
                    <a:sym typeface="Droid Sans"/>
                  </a:rPr>
                  <a:t>Hartford (HFD)</a:t>
                </a:r>
                <a:endParaRPr dirty="0">
                  <a:solidFill>
                    <a:schemeClr val="accent5">
                      <a:lumMod val="75000"/>
                    </a:schemeClr>
                  </a:solidFill>
                  <a:ea typeface="Droid Sans"/>
                  <a:cs typeface="Droid Sans"/>
                  <a:sym typeface="Droid Sans"/>
                </a:endParaRPr>
              </a:p>
            </p:txBody>
          </p:sp>
          <p:sp>
            <p:nvSpPr>
              <p:cNvPr id="16" name="Google Shape;172;p23">
                <a:extLst>
                  <a:ext uri="{FF2B5EF4-FFF2-40B4-BE49-F238E27FC236}">
                    <a16:creationId xmlns:a16="http://schemas.microsoft.com/office/drawing/2014/main" id="{612EFFD3-D536-41D0-B0BC-0DD5C46A8295}"/>
                  </a:ext>
                </a:extLst>
              </p:cNvPr>
              <p:cNvSpPr txBox="1"/>
              <p:nvPr/>
            </p:nvSpPr>
            <p:spPr>
              <a:xfrm rot="18899563">
                <a:off x="6363366" y="4909496"/>
                <a:ext cx="2649261" cy="540467"/>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dirty="0">
                    <a:solidFill>
                      <a:schemeClr val="accent5">
                        <a:lumMod val="75000"/>
                      </a:schemeClr>
                    </a:solidFill>
                    <a:ea typeface="Droid Sans"/>
                    <a:cs typeface="Droid Sans"/>
                    <a:sym typeface="Droid Sans"/>
                  </a:rPr>
                  <a:t>Worcester (WOR)</a:t>
                </a:r>
                <a:endParaRPr dirty="0">
                  <a:solidFill>
                    <a:schemeClr val="accent5">
                      <a:lumMod val="75000"/>
                    </a:schemeClr>
                  </a:solidFill>
                  <a:ea typeface="Droid Sans"/>
                  <a:cs typeface="Droid Sans"/>
                  <a:sym typeface="Droid Sans"/>
                </a:endParaRPr>
              </a:p>
            </p:txBody>
          </p:sp>
          <p:sp>
            <p:nvSpPr>
              <p:cNvPr id="17" name="Google Shape;173;p23">
                <a:extLst>
                  <a:ext uri="{FF2B5EF4-FFF2-40B4-BE49-F238E27FC236}">
                    <a16:creationId xmlns:a16="http://schemas.microsoft.com/office/drawing/2014/main" id="{05412D15-2190-4F34-8F91-AE0BFACF119B}"/>
                  </a:ext>
                </a:extLst>
              </p:cNvPr>
              <p:cNvSpPr txBox="1"/>
              <p:nvPr/>
            </p:nvSpPr>
            <p:spPr>
              <a:xfrm rot="18899596">
                <a:off x="7217256" y="4877828"/>
                <a:ext cx="2675871" cy="42848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dirty="0">
                    <a:solidFill>
                      <a:schemeClr val="accent5">
                        <a:lumMod val="75000"/>
                      </a:schemeClr>
                    </a:solidFill>
                    <a:ea typeface="Droid Sans"/>
                    <a:cs typeface="Droid Sans"/>
                    <a:sym typeface="Droid Sans"/>
                  </a:rPr>
                  <a:t>Framingham (FRA)</a:t>
                </a:r>
                <a:endParaRPr dirty="0">
                  <a:solidFill>
                    <a:schemeClr val="accent5">
                      <a:lumMod val="75000"/>
                    </a:schemeClr>
                  </a:solidFill>
                  <a:ea typeface="Droid Sans"/>
                  <a:cs typeface="Droid Sans"/>
                  <a:sym typeface="Droid Sans"/>
                </a:endParaRPr>
              </a:p>
            </p:txBody>
          </p:sp>
          <p:sp>
            <p:nvSpPr>
              <p:cNvPr id="18" name="Google Shape;174;p23">
                <a:extLst>
                  <a:ext uri="{FF2B5EF4-FFF2-40B4-BE49-F238E27FC236}">
                    <a16:creationId xmlns:a16="http://schemas.microsoft.com/office/drawing/2014/main" id="{A353AC65-C578-4D0D-8CE0-1AE6638F4362}"/>
                  </a:ext>
                </a:extLst>
              </p:cNvPr>
              <p:cNvSpPr txBox="1"/>
              <p:nvPr/>
            </p:nvSpPr>
            <p:spPr>
              <a:xfrm rot="18899717">
                <a:off x="8225192" y="4805053"/>
                <a:ext cx="2733690" cy="46965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dirty="0">
                    <a:solidFill>
                      <a:srgbClr val="0070C0"/>
                    </a:solidFill>
                    <a:ea typeface="Droid Sans"/>
                    <a:cs typeface="Droid Sans"/>
                    <a:sym typeface="Droid Sans"/>
                  </a:rPr>
                  <a:t>Boston Landing (</a:t>
                </a:r>
                <a:r>
                  <a:rPr lang="en-US" dirty="0">
                    <a:solidFill>
                      <a:srgbClr val="0070C0"/>
                    </a:solidFill>
                    <a:ea typeface="Droid Sans"/>
                    <a:cs typeface="Droid Sans"/>
                    <a:sym typeface="Droid Sans"/>
                  </a:rPr>
                  <a:t>BOL)</a:t>
                </a:r>
                <a:r>
                  <a:rPr lang="en" dirty="0">
                    <a:solidFill>
                      <a:srgbClr val="0070C0"/>
                    </a:solidFill>
                    <a:ea typeface="Droid Sans"/>
                    <a:cs typeface="Droid Sans"/>
                    <a:sym typeface="Droid Sans"/>
                  </a:rPr>
                  <a:t>  </a:t>
                </a:r>
                <a:endParaRPr dirty="0">
                  <a:solidFill>
                    <a:srgbClr val="0070C0"/>
                  </a:solidFill>
                  <a:ea typeface="Droid Sans"/>
                  <a:cs typeface="Droid Sans"/>
                  <a:sym typeface="Droid Sans"/>
                </a:endParaRPr>
              </a:p>
            </p:txBody>
          </p:sp>
          <p:sp>
            <p:nvSpPr>
              <p:cNvPr id="20" name="Google Shape;176;p23">
                <a:extLst>
                  <a:ext uri="{FF2B5EF4-FFF2-40B4-BE49-F238E27FC236}">
                    <a16:creationId xmlns:a16="http://schemas.microsoft.com/office/drawing/2014/main" id="{D6A0A121-30B2-47CE-AD93-C9A2AAD88781}"/>
                  </a:ext>
                </a:extLst>
              </p:cNvPr>
              <p:cNvSpPr txBox="1"/>
              <p:nvPr/>
            </p:nvSpPr>
            <p:spPr>
              <a:xfrm rot="18899302">
                <a:off x="9845848" y="4835611"/>
                <a:ext cx="2755072" cy="502521"/>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b="1" dirty="0">
                    <a:solidFill>
                      <a:schemeClr val="accent5">
                        <a:lumMod val="75000"/>
                      </a:schemeClr>
                    </a:solidFill>
                    <a:ea typeface="Droid Sans"/>
                    <a:cs typeface="Droid Sans"/>
                    <a:sym typeface="Droid Sans"/>
                  </a:rPr>
                  <a:t>North Station (BON</a:t>
                </a:r>
                <a:r>
                  <a:rPr lang="en" dirty="0">
                    <a:solidFill>
                      <a:schemeClr val="accent5">
                        <a:lumMod val="75000"/>
                      </a:schemeClr>
                    </a:solidFill>
                    <a:ea typeface="Droid Sans"/>
                    <a:cs typeface="Droid Sans"/>
                    <a:sym typeface="Droid Sans"/>
                  </a:rPr>
                  <a:t>)</a:t>
                </a:r>
                <a:endParaRPr dirty="0">
                  <a:solidFill>
                    <a:schemeClr val="accent5">
                      <a:lumMod val="75000"/>
                    </a:schemeClr>
                  </a:solidFill>
                  <a:ea typeface="Droid Sans"/>
                  <a:cs typeface="Droid Sans"/>
                  <a:sym typeface="Droid Sans"/>
                </a:endParaRPr>
              </a:p>
            </p:txBody>
          </p:sp>
          <p:sp>
            <p:nvSpPr>
              <p:cNvPr id="21" name="Google Shape;183;p23">
                <a:extLst>
                  <a:ext uri="{FF2B5EF4-FFF2-40B4-BE49-F238E27FC236}">
                    <a16:creationId xmlns:a16="http://schemas.microsoft.com/office/drawing/2014/main" id="{10BEB8F9-EECA-4345-869C-6F56812C9A67}"/>
                  </a:ext>
                </a:extLst>
              </p:cNvPr>
              <p:cNvSpPr txBox="1"/>
              <p:nvPr/>
            </p:nvSpPr>
            <p:spPr>
              <a:xfrm rot="18899612">
                <a:off x="5291118" y="4937960"/>
                <a:ext cx="2899733" cy="391244"/>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dirty="0">
                    <a:solidFill>
                      <a:schemeClr val="accent6">
                        <a:lumMod val="75000"/>
                      </a:schemeClr>
                    </a:solidFill>
                    <a:ea typeface="Droid Sans"/>
                    <a:cs typeface="Droid Sans"/>
                    <a:sym typeface="Droid Sans"/>
                  </a:rPr>
                  <a:t>Palmer (</a:t>
                </a:r>
                <a:r>
                  <a:rPr lang="en-US" dirty="0">
                    <a:solidFill>
                      <a:schemeClr val="accent6">
                        <a:lumMod val="75000"/>
                      </a:schemeClr>
                    </a:solidFill>
                    <a:ea typeface="Droid Sans"/>
                    <a:cs typeface="Droid Sans"/>
                    <a:sym typeface="Droid Sans"/>
                  </a:rPr>
                  <a:t>possible</a:t>
                </a:r>
                <a:r>
                  <a:rPr lang="en" dirty="0">
                    <a:solidFill>
                      <a:schemeClr val="accent6">
                        <a:lumMod val="75000"/>
                      </a:schemeClr>
                    </a:solidFill>
                    <a:ea typeface="Droid Sans"/>
                    <a:cs typeface="Droid Sans"/>
                    <a:sym typeface="Droid Sans"/>
                  </a:rPr>
                  <a:t>)</a:t>
                </a:r>
                <a:endParaRPr dirty="0">
                  <a:solidFill>
                    <a:schemeClr val="accent6">
                      <a:lumMod val="75000"/>
                    </a:schemeClr>
                  </a:solidFill>
                  <a:ea typeface="Droid Sans"/>
                  <a:cs typeface="Droid Sans"/>
                  <a:sym typeface="Droid Sans"/>
                </a:endParaRPr>
              </a:p>
            </p:txBody>
          </p:sp>
          <p:sp>
            <p:nvSpPr>
              <p:cNvPr id="23" name="Google Shape;186;p23">
                <a:extLst>
                  <a:ext uri="{FF2B5EF4-FFF2-40B4-BE49-F238E27FC236}">
                    <a16:creationId xmlns:a16="http://schemas.microsoft.com/office/drawing/2014/main" id="{E4EBF321-77C9-4D30-A1F8-917C860A754F}"/>
                  </a:ext>
                </a:extLst>
              </p:cNvPr>
              <p:cNvSpPr txBox="1"/>
              <p:nvPr/>
            </p:nvSpPr>
            <p:spPr>
              <a:xfrm rot="18900000">
                <a:off x="1842050" y="4922618"/>
                <a:ext cx="2585894" cy="475195"/>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dirty="0">
                    <a:solidFill>
                      <a:schemeClr val="accent5">
                        <a:lumMod val="75000"/>
                      </a:schemeClr>
                    </a:solidFill>
                    <a:ea typeface="Droid Sans"/>
                    <a:cs typeface="Droid Sans"/>
                    <a:sym typeface="Droid Sans"/>
                  </a:rPr>
                  <a:t>Bridgeport (BRP)</a:t>
                </a:r>
                <a:endParaRPr dirty="0">
                  <a:solidFill>
                    <a:schemeClr val="accent5">
                      <a:lumMod val="75000"/>
                    </a:schemeClr>
                  </a:solidFill>
                  <a:ea typeface="Droid Sans"/>
                  <a:cs typeface="Droid Sans"/>
                  <a:sym typeface="Droid Sans"/>
                </a:endParaRPr>
              </a:p>
            </p:txBody>
          </p:sp>
          <p:sp>
            <p:nvSpPr>
              <p:cNvPr id="26" name="Google Shape;169;p23">
                <a:extLst>
                  <a:ext uri="{FF2B5EF4-FFF2-40B4-BE49-F238E27FC236}">
                    <a16:creationId xmlns:a16="http://schemas.microsoft.com/office/drawing/2014/main" id="{4D503425-FE50-4A35-B604-013B020B76A4}"/>
                  </a:ext>
                </a:extLst>
              </p:cNvPr>
              <p:cNvSpPr txBox="1"/>
              <p:nvPr/>
            </p:nvSpPr>
            <p:spPr>
              <a:xfrm rot="18900000">
                <a:off x="2389130" y="4885165"/>
                <a:ext cx="3333938" cy="404055"/>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dirty="0">
                    <a:solidFill>
                      <a:schemeClr val="accent5">
                        <a:lumMod val="75000"/>
                      </a:schemeClr>
                    </a:solidFill>
                    <a:ea typeface="Droid Sans"/>
                    <a:cs typeface="Droid Sans"/>
                    <a:sym typeface="Droid Sans"/>
                  </a:rPr>
                  <a:t>New Haven (NHV)</a:t>
                </a:r>
                <a:endParaRPr dirty="0">
                  <a:solidFill>
                    <a:schemeClr val="accent5">
                      <a:lumMod val="75000"/>
                    </a:schemeClr>
                  </a:solidFill>
                  <a:ea typeface="Droid Sans"/>
                  <a:cs typeface="Droid Sans"/>
                  <a:sym typeface="Droid Sans"/>
                </a:endParaRPr>
              </a:p>
            </p:txBody>
          </p:sp>
          <p:sp>
            <p:nvSpPr>
              <p:cNvPr id="27" name="Google Shape;169;p23">
                <a:extLst>
                  <a:ext uri="{FF2B5EF4-FFF2-40B4-BE49-F238E27FC236}">
                    <a16:creationId xmlns:a16="http://schemas.microsoft.com/office/drawing/2014/main" id="{3A1C1A9E-8203-4370-9AAE-44F36FD54AC4}"/>
                  </a:ext>
                </a:extLst>
              </p:cNvPr>
              <p:cNvSpPr txBox="1"/>
              <p:nvPr/>
            </p:nvSpPr>
            <p:spPr>
              <a:xfrm rot="18900000">
                <a:off x="4162510" y="4954402"/>
                <a:ext cx="3333938" cy="404055"/>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dirty="0">
                    <a:solidFill>
                      <a:schemeClr val="accent5">
                        <a:lumMod val="75000"/>
                      </a:schemeClr>
                    </a:solidFill>
                    <a:ea typeface="Droid Sans"/>
                    <a:cs typeface="Droid Sans"/>
                    <a:sym typeface="Droid Sans"/>
                  </a:rPr>
                  <a:t>Springfield (SPG)</a:t>
                </a:r>
                <a:endParaRPr dirty="0">
                  <a:solidFill>
                    <a:schemeClr val="accent5">
                      <a:lumMod val="75000"/>
                    </a:schemeClr>
                  </a:solidFill>
                  <a:ea typeface="Droid Sans"/>
                  <a:cs typeface="Droid Sans"/>
                  <a:sym typeface="Droid Sans"/>
                </a:endParaRPr>
              </a:p>
            </p:txBody>
          </p:sp>
        </p:grpSp>
        <p:grpSp>
          <p:nvGrpSpPr>
            <p:cNvPr id="54" name="Group 53">
              <a:extLst>
                <a:ext uri="{FF2B5EF4-FFF2-40B4-BE49-F238E27FC236}">
                  <a16:creationId xmlns:a16="http://schemas.microsoft.com/office/drawing/2014/main" id="{9B4F30BE-A1E6-4535-A121-3FBC998A044C}"/>
                </a:ext>
              </a:extLst>
            </p:cNvPr>
            <p:cNvGrpSpPr/>
            <p:nvPr/>
          </p:nvGrpSpPr>
          <p:grpSpPr>
            <a:xfrm>
              <a:off x="1167721" y="5396217"/>
              <a:ext cx="642958" cy="624810"/>
              <a:chOff x="10103439" y="5895474"/>
              <a:chExt cx="642958" cy="624810"/>
            </a:xfrm>
          </p:grpSpPr>
          <p:sp>
            <p:nvSpPr>
              <p:cNvPr id="55" name="Cube 54">
                <a:extLst>
                  <a:ext uri="{FF2B5EF4-FFF2-40B4-BE49-F238E27FC236}">
                    <a16:creationId xmlns:a16="http://schemas.microsoft.com/office/drawing/2014/main" id="{A0FB0F78-0AAC-40B8-8F7C-C33E4B226FA0}"/>
                  </a:ext>
                </a:extLst>
              </p:cNvPr>
              <p:cNvSpPr/>
              <p:nvPr/>
            </p:nvSpPr>
            <p:spPr>
              <a:xfrm>
                <a:off x="10140403" y="5895474"/>
                <a:ext cx="605994" cy="624810"/>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a:extLst>
                  <a:ext uri="{FF2B5EF4-FFF2-40B4-BE49-F238E27FC236}">
                    <a16:creationId xmlns:a16="http://schemas.microsoft.com/office/drawing/2014/main" id="{30CD9E3D-F46A-4C5E-B426-658BF2E85330}"/>
                  </a:ext>
                </a:extLst>
              </p:cNvPr>
              <p:cNvSpPr txBox="1"/>
              <p:nvPr/>
            </p:nvSpPr>
            <p:spPr>
              <a:xfrm>
                <a:off x="10103439" y="6109829"/>
                <a:ext cx="615912" cy="338554"/>
              </a:xfrm>
              <a:prstGeom prst="rect">
                <a:avLst/>
              </a:prstGeom>
              <a:noFill/>
            </p:spPr>
            <p:txBody>
              <a:bodyPr wrap="square" rtlCol="0">
                <a:spAutoFit/>
              </a:bodyPr>
              <a:lstStyle/>
              <a:p>
                <a:r>
                  <a:rPr lang="en-US" sz="1600" dirty="0">
                    <a:solidFill>
                      <a:schemeClr val="bg1"/>
                    </a:solidFill>
                  </a:rPr>
                  <a:t>STM</a:t>
                </a:r>
              </a:p>
            </p:txBody>
          </p:sp>
        </p:grpSp>
        <p:grpSp>
          <p:nvGrpSpPr>
            <p:cNvPr id="57" name="Group 56">
              <a:extLst>
                <a:ext uri="{FF2B5EF4-FFF2-40B4-BE49-F238E27FC236}">
                  <a16:creationId xmlns:a16="http://schemas.microsoft.com/office/drawing/2014/main" id="{6D46ADF2-CE44-4B82-8BED-4E2363A3E017}"/>
                </a:ext>
              </a:extLst>
            </p:cNvPr>
            <p:cNvGrpSpPr/>
            <p:nvPr/>
          </p:nvGrpSpPr>
          <p:grpSpPr>
            <a:xfrm>
              <a:off x="360477" y="5395419"/>
              <a:ext cx="1075764" cy="624810"/>
              <a:chOff x="10035262" y="5913922"/>
              <a:chExt cx="1075764" cy="624810"/>
            </a:xfrm>
          </p:grpSpPr>
          <p:sp>
            <p:nvSpPr>
              <p:cNvPr id="58" name="Cube 57">
                <a:extLst>
                  <a:ext uri="{FF2B5EF4-FFF2-40B4-BE49-F238E27FC236}">
                    <a16:creationId xmlns:a16="http://schemas.microsoft.com/office/drawing/2014/main" id="{382993A9-6D66-49FD-AB1D-8C0394BC126C}"/>
                  </a:ext>
                </a:extLst>
              </p:cNvPr>
              <p:cNvSpPr/>
              <p:nvPr/>
            </p:nvSpPr>
            <p:spPr>
              <a:xfrm>
                <a:off x="10072022" y="5913922"/>
                <a:ext cx="605994" cy="624810"/>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03831413-3BA3-4CDD-B90F-C7CC430BCB16}"/>
                  </a:ext>
                </a:extLst>
              </p:cNvPr>
              <p:cNvSpPr txBox="1"/>
              <p:nvPr/>
            </p:nvSpPr>
            <p:spPr>
              <a:xfrm>
                <a:off x="10035262" y="6127016"/>
                <a:ext cx="1075764" cy="338554"/>
              </a:xfrm>
              <a:prstGeom prst="rect">
                <a:avLst/>
              </a:prstGeom>
              <a:noFill/>
            </p:spPr>
            <p:txBody>
              <a:bodyPr wrap="square" rtlCol="0">
                <a:spAutoFit/>
              </a:bodyPr>
              <a:lstStyle/>
              <a:p>
                <a:r>
                  <a:rPr lang="en-US" sz="1600" dirty="0">
                    <a:solidFill>
                      <a:schemeClr val="bg1"/>
                    </a:solidFill>
                  </a:rPr>
                  <a:t>NYP</a:t>
                </a:r>
              </a:p>
            </p:txBody>
          </p:sp>
        </p:grpSp>
        <p:cxnSp>
          <p:nvCxnSpPr>
            <p:cNvPr id="79" name="Google Shape;156;p23">
              <a:extLst>
                <a:ext uri="{FF2B5EF4-FFF2-40B4-BE49-F238E27FC236}">
                  <a16:creationId xmlns:a16="http://schemas.microsoft.com/office/drawing/2014/main" id="{D90E8EFD-B107-4486-BFC4-7C218770CDA7}"/>
                </a:ext>
              </a:extLst>
            </p:cNvPr>
            <p:cNvCxnSpPr>
              <a:cxnSpLocks/>
            </p:cNvCxnSpPr>
            <p:nvPr/>
          </p:nvCxnSpPr>
          <p:spPr>
            <a:xfrm flipV="1">
              <a:off x="920917" y="5786401"/>
              <a:ext cx="271818" cy="1"/>
            </a:xfrm>
            <a:prstGeom prst="straightConnector1">
              <a:avLst/>
            </a:prstGeom>
            <a:ln w="38100">
              <a:solidFill>
                <a:srgbClr val="FF0000"/>
              </a:solidFill>
              <a:headEnd type="none" w="med" len="med"/>
              <a:tailEnd type="none" w="med" len="med"/>
            </a:ln>
          </p:spPr>
          <p:style>
            <a:lnRef idx="3">
              <a:schemeClr val="accent2"/>
            </a:lnRef>
            <a:fillRef idx="0">
              <a:schemeClr val="accent2"/>
            </a:fillRef>
            <a:effectRef idx="2">
              <a:schemeClr val="accent2"/>
            </a:effectRef>
            <a:fontRef idx="minor">
              <a:schemeClr val="tx1"/>
            </a:fontRef>
          </p:style>
        </p:cxnSp>
        <p:cxnSp>
          <p:nvCxnSpPr>
            <p:cNvPr id="78" name="Google Shape;156;p23">
              <a:extLst>
                <a:ext uri="{FF2B5EF4-FFF2-40B4-BE49-F238E27FC236}">
                  <a16:creationId xmlns:a16="http://schemas.microsoft.com/office/drawing/2014/main" id="{B824D5CE-8CD8-4349-A0C0-83C45C078D7E}"/>
                </a:ext>
              </a:extLst>
            </p:cNvPr>
            <p:cNvCxnSpPr>
              <a:cxnSpLocks/>
            </p:cNvCxnSpPr>
            <p:nvPr/>
          </p:nvCxnSpPr>
          <p:spPr>
            <a:xfrm>
              <a:off x="1744224" y="5779849"/>
              <a:ext cx="487928" cy="0"/>
            </a:xfrm>
            <a:prstGeom prst="straightConnector1">
              <a:avLst/>
            </a:prstGeom>
            <a:ln w="38100">
              <a:solidFill>
                <a:srgbClr val="FF0000"/>
              </a:solidFill>
              <a:headEnd type="none" w="med" len="med"/>
              <a:tailEnd type="none" w="med" len="med"/>
            </a:ln>
          </p:spPr>
          <p:style>
            <a:lnRef idx="3">
              <a:schemeClr val="accent2"/>
            </a:lnRef>
            <a:fillRef idx="0">
              <a:schemeClr val="accent2"/>
            </a:fillRef>
            <a:effectRef idx="2">
              <a:schemeClr val="accent2"/>
            </a:effectRef>
            <a:fontRef idx="minor">
              <a:schemeClr val="tx1"/>
            </a:fontRef>
          </p:style>
        </p:cxnSp>
        <p:grpSp>
          <p:nvGrpSpPr>
            <p:cNvPr id="19" name="Group 18">
              <a:extLst>
                <a:ext uri="{FF2B5EF4-FFF2-40B4-BE49-F238E27FC236}">
                  <a16:creationId xmlns:a16="http://schemas.microsoft.com/office/drawing/2014/main" id="{5AAFD77D-96F1-46BB-B820-29B3C7EF3027}"/>
                </a:ext>
              </a:extLst>
            </p:cNvPr>
            <p:cNvGrpSpPr/>
            <p:nvPr/>
          </p:nvGrpSpPr>
          <p:grpSpPr>
            <a:xfrm>
              <a:off x="1983038" y="5394574"/>
              <a:ext cx="632566" cy="624810"/>
              <a:chOff x="1983038" y="5414133"/>
              <a:chExt cx="632566" cy="624810"/>
            </a:xfrm>
          </p:grpSpPr>
          <p:sp>
            <p:nvSpPr>
              <p:cNvPr id="52" name="Cube 51">
                <a:extLst>
                  <a:ext uri="{FF2B5EF4-FFF2-40B4-BE49-F238E27FC236}">
                    <a16:creationId xmlns:a16="http://schemas.microsoft.com/office/drawing/2014/main" id="{52373EFC-6782-4106-B8B7-27F1F5797C2C}"/>
                  </a:ext>
                </a:extLst>
              </p:cNvPr>
              <p:cNvSpPr/>
              <p:nvPr/>
            </p:nvSpPr>
            <p:spPr>
              <a:xfrm>
                <a:off x="2009610" y="5414133"/>
                <a:ext cx="605994" cy="624810"/>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FF9B2919-A291-43D3-94F2-FF0B12451FA8}"/>
                  </a:ext>
                </a:extLst>
              </p:cNvPr>
              <p:cNvSpPr txBox="1"/>
              <p:nvPr/>
            </p:nvSpPr>
            <p:spPr>
              <a:xfrm>
                <a:off x="1983038" y="5626746"/>
                <a:ext cx="525551" cy="338554"/>
              </a:xfrm>
              <a:prstGeom prst="rect">
                <a:avLst/>
              </a:prstGeom>
              <a:noFill/>
            </p:spPr>
            <p:txBody>
              <a:bodyPr wrap="square" rtlCol="0">
                <a:spAutoFit/>
              </a:bodyPr>
              <a:lstStyle/>
              <a:p>
                <a:r>
                  <a:rPr lang="en-US" sz="1600" dirty="0">
                    <a:solidFill>
                      <a:schemeClr val="bg1"/>
                    </a:solidFill>
                  </a:rPr>
                  <a:t>BRP</a:t>
                </a:r>
              </a:p>
            </p:txBody>
          </p:sp>
        </p:grpSp>
        <p:cxnSp>
          <p:nvCxnSpPr>
            <p:cNvPr id="76" name="Google Shape;156;p23">
              <a:extLst>
                <a:ext uri="{FF2B5EF4-FFF2-40B4-BE49-F238E27FC236}">
                  <a16:creationId xmlns:a16="http://schemas.microsoft.com/office/drawing/2014/main" id="{F092FC73-FFC8-464F-B33D-A8093828A353}"/>
                </a:ext>
              </a:extLst>
            </p:cNvPr>
            <p:cNvCxnSpPr>
              <a:cxnSpLocks/>
            </p:cNvCxnSpPr>
            <p:nvPr/>
          </p:nvCxnSpPr>
          <p:spPr>
            <a:xfrm flipV="1">
              <a:off x="2535100" y="5752436"/>
              <a:ext cx="535331" cy="11926"/>
            </a:xfrm>
            <a:prstGeom prst="straightConnector1">
              <a:avLst/>
            </a:prstGeom>
            <a:ln w="38100">
              <a:solidFill>
                <a:srgbClr val="FF0000"/>
              </a:solidFill>
              <a:headEnd type="none" w="med" len="med"/>
              <a:tailEnd type="none" w="med" len="med"/>
            </a:ln>
          </p:spPr>
          <p:style>
            <a:lnRef idx="3">
              <a:schemeClr val="accent2"/>
            </a:lnRef>
            <a:fillRef idx="0">
              <a:schemeClr val="accent2"/>
            </a:fillRef>
            <a:effectRef idx="2">
              <a:schemeClr val="accent2"/>
            </a:effectRef>
            <a:fontRef idx="minor">
              <a:schemeClr val="tx1"/>
            </a:fontRef>
          </p:style>
        </p:cxnSp>
        <p:sp>
          <p:nvSpPr>
            <p:cNvPr id="49" name="Cube 48">
              <a:extLst>
                <a:ext uri="{FF2B5EF4-FFF2-40B4-BE49-F238E27FC236}">
                  <a16:creationId xmlns:a16="http://schemas.microsoft.com/office/drawing/2014/main" id="{BA01553A-5D4E-41F2-B96E-04426FA058B4}"/>
                </a:ext>
              </a:extLst>
            </p:cNvPr>
            <p:cNvSpPr/>
            <p:nvPr/>
          </p:nvSpPr>
          <p:spPr>
            <a:xfrm>
              <a:off x="2917068" y="5405129"/>
              <a:ext cx="605994" cy="624810"/>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2" name="Google Shape;156;p23">
              <a:extLst>
                <a:ext uri="{FF2B5EF4-FFF2-40B4-BE49-F238E27FC236}">
                  <a16:creationId xmlns:a16="http://schemas.microsoft.com/office/drawing/2014/main" id="{97A7815F-465C-449D-9E2D-8614B5770262}"/>
                </a:ext>
              </a:extLst>
            </p:cNvPr>
            <p:cNvCxnSpPr>
              <a:cxnSpLocks/>
            </p:cNvCxnSpPr>
            <p:nvPr/>
          </p:nvCxnSpPr>
          <p:spPr>
            <a:xfrm flipV="1">
              <a:off x="3454327" y="5765046"/>
              <a:ext cx="535331" cy="11926"/>
            </a:xfrm>
            <a:prstGeom prst="straightConnector1">
              <a:avLst/>
            </a:prstGeom>
            <a:ln w="38100">
              <a:solidFill>
                <a:srgbClr val="FF0000"/>
              </a:solidFill>
              <a:headEnd type="none" w="med" len="med"/>
              <a:tailEnd type="none" w="med" len="med"/>
            </a:ln>
          </p:spPr>
          <p:style>
            <a:lnRef idx="3">
              <a:schemeClr val="accent2"/>
            </a:lnRef>
            <a:fillRef idx="0">
              <a:schemeClr val="accent2"/>
            </a:fillRef>
            <a:effectRef idx="2">
              <a:schemeClr val="accent2"/>
            </a:effectRef>
            <a:fontRef idx="minor">
              <a:schemeClr val="tx1"/>
            </a:fontRef>
          </p:style>
        </p:cxnSp>
        <p:grpSp>
          <p:nvGrpSpPr>
            <p:cNvPr id="22" name="Group 21">
              <a:extLst>
                <a:ext uri="{FF2B5EF4-FFF2-40B4-BE49-F238E27FC236}">
                  <a16:creationId xmlns:a16="http://schemas.microsoft.com/office/drawing/2014/main" id="{F848D0D1-E027-4634-911A-E39AEA53E8D6}"/>
                </a:ext>
              </a:extLst>
            </p:cNvPr>
            <p:cNvGrpSpPr/>
            <p:nvPr/>
          </p:nvGrpSpPr>
          <p:grpSpPr>
            <a:xfrm>
              <a:off x="3799233" y="5415187"/>
              <a:ext cx="630553" cy="624810"/>
              <a:chOff x="3799233" y="5434746"/>
              <a:chExt cx="630553" cy="624810"/>
            </a:xfrm>
          </p:grpSpPr>
          <p:sp>
            <p:nvSpPr>
              <p:cNvPr id="2" name="Cube 1">
                <a:extLst>
                  <a:ext uri="{FF2B5EF4-FFF2-40B4-BE49-F238E27FC236}">
                    <a16:creationId xmlns:a16="http://schemas.microsoft.com/office/drawing/2014/main" id="{3A893C1B-CA6A-45FC-8287-E8B1137B15EC}"/>
                  </a:ext>
                </a:extLst>
              </p:cNvPr>
              <p:cNvSpPr/>
              <p:nvPr/>
            </p:nvSpPr>
            <p:spPr>
              <a:xfrm>
                <a:off x="3823792" y="5434746"/>
                <a:ext cx="605994" cy="624810"/>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AFF3E216-4C83-422F-BB0D-196C4CE2FA0F}"/>
                  </a:ext>
                </a:extLst>
              </p:cNvPr>
              <p:cNvSpPr txBox="1"/>
              <p:nvPr/>
            </p:nvSpPr>
            <p:spPr>
              <a:xfrm>
                <a:off x="3799233" y="5628068"/>
                <a:ext cx="581653" cy="338554"/>
              </a:xfrm>
              <a:prstGeom prst="rect">
                <a:avLst/>
              </a:prstGeom>
              <a:noFill/>
            </p:spPr>
            <p:txBody>
              <a:bodyPr wrap="square" rtlCol="0">
                <a:spAutoFit/>
              </a:bodyPr>
              <a:lstStyle/>
              <a:p>
                <a:r>
                  <a:rPr lang="en-US" sz="1600" dirty="0">
                    <a:solidFill>
                      <a:schemeClr val="bg1"/>
                    </a:solidFill>
                  </a:rPr>
                  <a:t>HFD</a:t>
                </a:r>
              </a:p>
            </p:txBody>
          </p:sp>
        </p:grpSp>
        <p:cxnSp>
          <p:nvCxnSpPr>
            <p:cNvPr id="72" name="Google Shape;156;p23">
              <a:extLst>
                <a:ext uri="{FF2B5EF4-FFF2-40B4-BE49-F238E27FC236}">
                  <a16:creationId xmlns:a16="http://schemas.microsoft.com/office/drawing/2014/main" id="{BC150B76-2975-40F0-BD4F-25ECB284DAAC}"/>
                </a:ext>
              </a:extLst>
            </p:cNvPr>
            <p:cNvCxnSpPr>
              <a:cxnSpLocks/>
            </p:cNvCxnSpPr>
            <p:nvPr/>
          </p:nvCxnSpPr>
          <p:spPr>
            <a:xfrm flipV="1">
              <a:off x="4339956" y="5786401"/>
              <a:ext cx="591694" cy="2420"/>
            </a:xfrm>
            <a:prstGeom prst="straightConnector1">
              <a:avLst/>
            </a:prstGeom>
            <a:ln w="38100">
              <a:solidFill>
                <a:srgbClr val="FF0000"/>
              </a:solidFill>
              <a:headEnd type="none" w="med" len="med"/>
              <a:tailEnd type="none" w="med" len="med"/>
            </a:ln>
          </p:spPr>
          <p:style>
            <a:lnRef idx="3">
              <a:schemeClr val="accent2"/>
            </a:lnRef>
            <a:fillRef idx="0">
              <a:schemeClr val="accent2"/>
            </a:fillRef>
            <a:effectRef idx="2">
              <a:schemeClr val="accent2"/>
            </a:effectRef>
            <a:fontRef idx="minor">
              <a:schemeClr val="tx1"/>
            </a:fontRef>
          </p:style>
        </p:cxnSp>
        <p:grpSp>
          <p:nvGrpSpPr>
            <p:cNvPr id="39" name="Group 38">
              <a:extLst>
                <a:ext uri="{FF2B5EF4-FFF2-40B4-BE49-F238E27FC236}">
                  <a16:creationId xmlns:a16="http://schemas.microsoft.com/office/drawing/2014/main" id="{396DDA1C-83E9-4825-8928-DEB9AA7E38CC}"/>
                </a:ext>
              </a:extLst>
            </p:cNvPr>
            <p:cNvGrpSpPr/>
            <p:nvPr/>
          </p:nvGrpSpPr>
          <p:grpSpPr>
            <a:xfrm>
              <a:off x="4687167" y="5416706"/>
              <a:ext cx="1075764" cy="624810"/>
              <a:chOff x="4687167" y="5436265"/>
              <a:chExt cx="1075764" cy="624810"/>
            </a:xfrm>
          </p:grpSpPr>
          <p:sp>
            <p:nvSpPr>
              <p:cNvPr id="68" name="Cube 67">
                <a:extLst>
                  <a:ext uri="{FF2B5EF4-FFF2-40B4-BE49-F238E27FC236}">
                    <a16:creationId xmlns:a16="http://schemas.microsoft.com/office/drawing/2014/main" id="{F454D3F3-4D3F-44C3-9BA0-C92BEDC2C021}"/>
                  </a:ext>
                </a:extLst>
              </p:cNvPr>
              <p:cNvSpPr/>
              <p:nvPr/>
            </p:nvSpPr>
            <p:spPr>
              <a:xfrm>
                <a:off x="4700263" y="5436265"/>
                <a:ext cx="605994" cy="624810"/>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080623C2-9EF2-4675-B998-2AF2A17B1225}"/>
                  </a:ext>
                </a:extLst>
              </p:cNvPr>
              <p:cNvSpPr txBox="1"/>
              <p:nvPr/>
            </p:nvSpPr>
            <p:spPr>
              <a:xfrm>
                <a:off x="4687167" y="5654127"/>
                <a:ext cx="1075764" cy="338554"/>
              </a:xfrm>
              <a:prstGeom prst="rect">
                <a:avLst/>
              </a:prstGeom>
              <a:noFill/>
            </p:spPr>
            <p:txBody>
              <a:bodyPr wrap="square" rtlCol="0">
                <a:spAutoFit/>
              </a:bodyPr>
              <a:lstStyle/>
              <a:p>
                <a:r>
                  <a:rPr lang="en-US" sz="1600" dirty="0">
                    <a:solidFill>
                      <a:schemeClr val="bg1"/>
                    </a:solidFill>
                  </a:rPr>
                  <a:t>SPG</a:t>
                </a:r>
              </a:p>
            </p:txBody>
          </p:sp>
        </p:grpSp>
        <p:cxnSp>
          <p:nvCxnSpPr>
            <p:cNvPr id="77" name="Google Shape;156;p23">
              <a:extLst>
                <a:ext uri="{FF2B5EF4-FFF2-40B4-BE49-F238E27FC236}">
                  <a16:creationId xmlns:a16="http://schemas.microsoft.com/office/drawing/2014/main" id="{745197F0-2155-46F5-817B-15E45C05FFF0}"/>
                </a:ext>
              </a:extLst>
            </p:cNvPr>
            <p:cNvCxnSpPr>
              <a:cxnSpLocks/>
            </p:cNvCxnSpPr>
            <p:nvPr/>
          </p:nvCxnSpPr>
          <p:spPr>
            <a:xfrm flipV="1">
              <a:off x="5200659" y="5778230"/>
              <a:ext cx="535331" cy="11926"/>
            </a:xfrm>
            <a:prstGeom prst="straightConnector1">
              <a:avLst/>
            </a:prstGeom>
            <a:ln w="38100">
              <a:solidFill>
                <a:srgbClr val="FF0000"/>
              </a:solidFill>
              <a:headEnd type="none" w="med" len="med"/>
              <a:tailEnd type="none" w="med" len="med"/>
            </a:ln>
          </p:spPr>
          <p:style>
            <a:lnRef idx="3">
              <a:schemeClr val="accent2"/>
            </a:lnRef>
            <a:fillRef idx="0">
              <a:schemeClr val="accent2"/>
            </a:fillRef>
            <a:effectRef idx="2">
              <a:schemeClr val="accent2"/>
            </a:effectRef>
            <a:fontRef idx="minor">
              <a:schemeClr val="tx1"/>
            </a:fontRef>
          </p:style>
        </p:cxnSp>
        <p:sp>
          <p:nvSpPr>
            <p:cNvPr id="73" name="Cube 72">
              <a:extLst>
                <a:ext uri="{FF2B5EF4-FFF2-40B4-BE49-F238E27FC236}">
                  <a16:creationId xmlns:a16="http://schemas.microsoft.com/office/drawing/2014/main" id="{C6578863-A293-436C-8030-1BE1AD009822}"/>
                </a:ext>
              </a:extLst>
            </p:cNvPr>
            <p:cNvSpPr/>
            <p:nvPr/>
          </p:nvSpPr>
          <p:spPr>
            <a:xfrm>
              <a:off x="5620363" y="5431071"/>
              <a:ext cx="605994" cy="615932"/>
            </a:xfrm>
            <a:prstGeom prst="cube">
              <a:avLst/>
            </a:prstGeom>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1" name="Google Shape;156;p23">
              <a:extLst>
                <a:ext uri="{FF2B5EF4-FFF2-40B4-BE49-F238E27FC236}">
                  <a16:creationId xmlns:a16="http://schemas.microsoft.com/office/drawing/2014/main" id="{1EFB4F41-4DCA-452C-8242-7788490ED0C7}"/>
                </a:ext>
              </a:extLst>
            </p:cNvPr>
            <p:cNvCxnSpPr>
              <a:cxnSpLocks/>
            </p:cNvCxnSpPr>
            <p:nvPr/>
          </p:nvCxnSpPr>
          <p:spPr>
            <a:xfrm flipV="1">
              <a:off x="6135986" y="5772801"/>
              <a:ext cx="535331" cy="11926"/>
            </a:xfrm>
            <a:prstGeom prst="straightConnector1">
              <a:avLst/>
            </a:prstGeom>
            <a:ln w="38100">
              <a:solidFill>
                <a:srgbClr val="FF0000"/>
              </a:solidFill>
              <a:headEnd type="none" w="med" len="med"/>
              <a:tailEnd type="none" w="med" len="med"/>
            </a:ln>
          </p:spPr>
          <p:style>
            <a:lnRef idx="3">
              <a:schemeClr val="accent2"/>
            </a:lnRef>
            <a:fillRef idx="0">
              <a:schemeClr val="accent2"/>
            </a:fillRef>
            <a:effectRef idx="2">
              <a:schemeClr val="accent2"/>
            </a:effectRef>
            <a:fontRef idx="minor">
              <a:schemeClr val="tx1"/>
            </a:fontRef>
          </p:style>
        </p:cxnSp>
        <p:grpSp>
          <p:nvGrpSpPr>
            <p:cNvPr id="36" name="Group 35">
              <a:extLst>
                <a:ext uri="{FF2B5EF4-FFF2-40B4-BE49-F238E27FC236}">
                  <a16:creationId xmlns:a16="http://schemas.microsoft.com/office/drawing/2014/main" id="{516BD138-C808-45B0-82E2-D9FA638FB9E6}"/>
                </a:ext>
              </a:extLst>
            </p:cNvPr>
            <p:cNvGrpSpPr/>
            <p:nvPr/>
          </p:nvGrpSpPr>
          <p:grpSpPr>
            <a:xfrm>
              <a:off x="6438009" y="5436584"/>
              <a:ext cx="1075764" cy="624810"/>
              <a:chOff x="9883195" y="5883531"/>
              <a:chExt cx="1075764" cy="624810"/>
            </a:xfrm>
          </p:grpSpPr>
          <p:sp>
            <p:nvSpPr>
              <p:cNvPr id="37" name="Cube 36">
                <a:extLst>
                  <a:ext uri="{FF2B5EF4-FFF2-40B4-BE49-F238E27FC236}">
                    <a16:creationId xmlns:a16="http://schemas.microsoft.com/office/drawing/2014/main" id="{55995BD3-8FF7-45FD-B3E7-319390520782}"/>
                  </a:ext>
                </a:extLst>
              </p:cNvPr>
              <p:cNvSpPr/>
              <p:nvPr/>
            </p:nvSpPr>
            <p:spPr>
              <a:xfrm>
                <a:off x="9958249" y="5883531"/>
                <a:ext cx="605994" cy="624810"/>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5DABDB66-5A41-4570-A3D7-69B646CAEB4A}"/>
                  </a:ext>
                </a:extLst>
              </p:cNvPr>
              <p:cNvSpPr txBox="1"/>
              <p:nvPr/>
            </p:nvSpPr>
            <p:spPr>
              <a:xfrm>
                <a:off x="9883195" y="6088370"/>
                <a:ext cx="1075764" cy="338554"/>
              </a:xfrm>
              <a:prstGeom prst="rect">
                <a:avLst/>
              </a:prstGeom>
              <a:noFill/>
            </p:spPr>
            <p:txBody>
              <a:bodyPr wrap="square" rtlCol="0">
                <a:spAutoFit/>
              </a:bodyPr>
              <a:lstStyle/>
              <a:p>
                <a:r>
                  <a:rPr lang="en-US" sz="1600" dirty="0">
                    <a:solidFill>
                      <a:schemeClr val="bg1"/>
                    </a:solidFill>
                  </a:rPr>
                  <a:t>WOR</a:t>
                </a:r>
              </a:p>
            </p:txBody>
          </p:sp>
        </p:grpSp>
        <p:cxnSp>
          <p:nvCxnSpPr>
            <p:cNvPr id="84" name="Google Shape;156;p23">
              <a:extLst>
                <a:ext uri="{FF2B5EF4-FFF2-40B4-BE49-F238E27FC236}">
                  <a16:creationId xmlns:a16="http://schemas.microsoft.com/office/drawing/2014/main" id="{A9A420F8-8315-4059-B06E-076416E8A2FE}"/>
                </a:ext>
              </a:extLst>
            </p:cNvPr>
            <p:cNvCxnSpPr>
              <a:cxnSpLocks/>
            </p:cNvCxnSpPr>
            <p:nvPr/>
          </p:nvCxnSpPr>
          <p:spPr>
            <a:xfrm flipV="1">
              <a:off x="7061009" y="5778230"/>
              <a:ext cx="535331" cy="11926"/>
            </a:xfrm>
            <a:prstGeom prst="straightConnector1">
              <a:avLst/>
            </a:prstGeom>
            <a:ln w="38100">
              <a:solidFill>
                <a:srgbClr val="FF0000"/>
              </a:solidFill>
              <a:headEnd type="none" w="med" len="med"/>
              <a:tailEnd type="none" w="med" len="med"/>
            </a:ln>
          </p:spPr>
          <p:style>
            <a:lnRef idx="3">
              <a:schemeClr val="accent2"/>
            </a:lnRef>
            <a:fillRef idx="0">
              <a:schemeClr val="accent2"/>
            </a:fillRef>
            <a:effectRef idx="2">
              <a:schemeClr val="accent2"/>
            </a:effectRef>
            <a:fontRef idx="minor">
              <a:schemeClr val="tx1"/>
            </a:fontRef>
          </p:style>
        </p:cxnSp>
        <p:grpSp>
          <p:nvGrpSpPr>
            <p:cNvPr id="33" name="Group 32">
              <a:extLst>
                <a:ext uri="{FF2B5EF4-FFF2-40B4-BE49-F238E27FC236}">
                  <a16:creationId xmlns:a16="http://schemas.microsoft.com/office/drawing/2014/main" id="{C3F8C3E4-1334-4C97-828E-81D768CF91E1}"/>
                </a:ext>
              </a:extLst>
            </p:cNvPr>
            <p:cNvGrpSpPr/>
            <p:nvPr/>
          </p:nvGrpSpPr>
          <p:grpSpPr>
            <a:xfrm>
              <a:off x="7373237" y="5421772"/>
              <a:ext cx="1075764" cy="624810"/>
              <a:chOff x="9880287" y="5888294"/>
              <a:chExt cx="1075764" cy="624810"/>
            </a:xfrm>
          </p:grpSpPr>
          <p:sp>
            <p:nvSpPr>
              <p:cNvPr id="34" name="Cube 33">
                <a:extLst>
                  <a:ext uri="{FF2B5EF4-FFF2-40B4-BE49-F238E27FC236}">
                    <a16:creationId xmlns:a16="http://schemas.microsoft.com/office/drawing/2014/main" id="{4EB51F3F-AC49-4815-A712-9292078E4A63}"/>
                  </a:ext>
                </a:extLst>
              </p:cNvPr>
              <p:cNvSpPr/>
              <p:nvPr/>
            </p:nvSpPr>
            <p:spPr>
              <a:xfrm>
                <a:off x="9885390" y="5888294"/>
                <a:ext cx="605994" cy="624810"/>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D013096C-459A-4BE0-A738-BA77BD0F327C}"/>
                  </a:ext>
                </a:extLst>
              </p:cNvPr>
              <p:cNvSpPr txBox="1"/>
              <p:nvPr/>
            </p:nvSpPr>
            <p:spPr>
              <a:xfrm>
                <a:off x="9880287" y="6096510"/>
                <a:ext cx="1075764" cy="338554"/>
              </a:xfrm>
              <a:prstGeom prst="rect">
                <a:avLst/>
              </a:prstGeom>
              <a:noFill/>
            </p:spPr>
            <p:txBody>
              <a:bodyPr wrap="square" rtlCol="0">
                <a:spAutoFit/>
              </a:bodyPr>
              <a:lstStyle/>
              <a:p>
                <a:r>
                  <a:rPr lang="en-US" sz="1600" dirty="0">
                    <a:solidFill>
                      <a:schemeClr val="bg1"/>
                    </a:solidFill>
                  </a:rPr>
                  <a:t>FRA</a:t>
                </a:r>
              </a:p>
            </p:txBody>
          </p:sp>
        </p:grpSp>
        <p:cxnSp>
          <p:nvCxnSpPr>
            <p:cNvPr id="85" name="Google Shape;156;p23">
              <a:extLst>
                <a:ext uri="{FF2B5EF4-FFF2-40B4-BE49-F238E27FC236}">
                  <a16:creationId xmlns:a16="http://schemas.microsoft.com/office/drawing/2014/main" id="{4EF90035-2E57-4027-8395-6EF466E2B738}"/>
                </a:ext>
              </a:extLst>
            </p:cNvPr>
            <p:cNvCxnSpPr>
              <a:cxnSpLocks/>
            </p:cNvCxnSpPr>
            <p:nvPr/>
          </p:nvCxnSpPr>
          <p:spPr>
            <a:xfrm flipV="1">
              <a:off x="7905979" y="5798774"/>
              <a:ext cx="535331" cy="11926"/>
            </a:xfrm>
            <a:prstGeom prst="straightConnector1">
              <a:avLst/>
            </a:prstGeom>
            <a:ln w="38100">
              <a:solidFill>
                <a:srgbClr val="FF0000"/>
              </a:solidFill>
              <a:headEnd type="none" w="med" len="med"/>
              <a:tailEnd type="none" w="med" len="med"/>
            </a:ln>
          </p:spPr>
          <p:style>
            <a:lnRef idx="3">
              <a:schemeClr val="accent2"/>
            </a:lnRef>
            <a:fillRef idx="0">
              <a:schemeClr val="accent2"/>
            </a:fillRef>
            <a:effectRef idx="2">
              <a:schemeClr val="accent2"/>
            </a:effectRef>
            <a:fontRef idx="minor">
              <a:schemeClr val="tx1"/>
            </a:fontRef>
          </p:style>
        </p:cxnSp>
        <p:sp>
          <p:nvSpPr>
            <p:cNvPr id="8" name="Cube 7">
              <a:extLst>
                <a:ext uri="{FF2B5EF4-FFF2-40B4-BE49-F238E27FC236}">
                  <a16:creationId xmlns:a16="http://schemas.microsoft.com/office/drawing/2014/main" id="{2C1A688D-CFC9-4DCD-BC3E-188D0EF24AAC}"/>
                </a:ext>
              </a:extLst>
            </p:cNvPr>
            <p:cNvSpPr/>
            <p:nvPr/>
          </p:nvSpPr>
          <p:spPr>
            <a:xfrm>
              <a:off x="8204460" y="5439102"/>
              <a:ext cx="605994" cy="624810"/>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6" name="Google Shape;156;p23">
              <a:extLst>
                <a:ext uri="{FF2B5EF4-FFF2-40B4-BE49-F238E27FC236}">
                  <a16:creationId xmlns:a16="http://schemas.microsoft.com/office/drawing/2014/main" id="{27846D32-47EF-4076-BCA9-253A90DC4F9F}"/>
                </a:ext>
              </a:extLst>
            </p:cNvPr>
            <p:cNvCxnSpPr>
              <a:cxnSpLocks/>
            </p:cNvCxnSpPr>
            <p:nvPr/>
          </p:nvCxnSpPr>
          <p:spPr>
            <a:xfrm flipV="1">
              <a:off x="8703181" y="5798774"/>
              <a:ext cx="535331" cy="11926"/>
            </a:xfrm>
            <a:prstGeom prst="straightConnector1">
              <a:avLst/>
            </a:prstGeom>
            <a:ln w="38100">
              <a:solidFill>
                <a:srgbClr val="FF0000"/>
              </a:solidFill>
              <a:headEnd type="none" w="med" len="med"/>
              <a:tailEnd type="none" w="med" len="med"/>
            </a:ln>
          </p:spPr>
          <p:style>
            <a:lnRef idx="3">
              <a:schemeClr val="accent2"/>
            </a:lnRef>
            <a:fillRef idx="0">
              <a:schemeClr val="accent2"/>
            </a:fillRef>
            <a:effectRef idx="2">
              <a:schemeClr val="accent2"/>
            </a:effectRef>
            <a:fontRef idx="minor">
              <a:schemeClr val="tx1"/>
            </a:fontRef>
          </p:style>
        </p:cxnSp>
        <p:sp>
          <p:nvSpPr>
            <p:cNvPr id="6" name="Cube 5">
              <a:extLst>
                <a:ext uri="{FF2B5EF4-FFF2-40B4-BE49-F238E27FC236}">
                  <a16:creationId xmlns:a16="http://schemas.microsoft.com/office/drawing/2014/main" id="{4612ADA0-877C-4169-BA3B-6229CBEA1CFD}"/>
                </a:ext>
              </a:extLst>
            </p:cNvPr>
            <p:cNvSpPr/>
            <p:nvPr/>
          </p:nvSpPr>
          <p:spPr>
            <a:xfrm>
              <a:off x="9042287" y="5452641"/>
              <a:ext cx="637452" cy="624810"/>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87" name="Google Shape;156;p23">
              <a:extLst>
                <a:ext uri="{FF2B5EF4-FFF2-40B4-BE49-F238E27FC236}">
                  <a16:creationId xmlns:a16="http://schemas.microsoft.com/office/drawing/2014/main" id="{07EB0EDC-B5CA-41E8-96BC-A4F114F81828}"/>
                </a:ext>
              </a:extLst>
            </p:cNvPr>
            <p:cNvCxnSpPr>
              <a:cxnSpLocks/>
            </p:cNvCxnSpPr>
            <p:nvPr/>
          </p:nvCxnSpPr>
          <p:spPr>
            <a:xfrm flipV="1">
              <a:off x="9586818" y="5808600"/>
              <a:ext cx="535331" cy="11926"/>
            </a:xfrm>
            <a:prstGeom prst="straightConnector1">
              <a:avLst/>
            </a:prstGeom>
            <a:ln w="38100">
              <a:solidFill>
                <a:srgbClr val="FF0000"/>
              </a:solidFill>
              <a:headEnd type="none" w="med" len="med"/>
              <a:tailEnd type="none" w="med" len="med"/>
            </a:ln>
          </p:spPr>
          <p:style>
            <a:lnRef idx="3">
              <a:schemeClr val="accent2"/>
            </a:lnRef>
            <a:fillRef idx="0">
              <a:schemeClr val="accent2"/>
            </a:fillRef>
            <a:effectRef idx="2">
              <a:schemeClr val="accent2"/>
            </a:effectRef>
            <a:fontRef idx="minor">
              <a:schemeClr val="tx1"/>
            </a:fontRef>
          </p:style>
        </p:cxnSp>
        <p:grpSp>
          <p:nvGrpSpPr>
            <p:cNvPr id="29" name="Group 28">
              <a:extLst>
                <a:ext uri="{FF2B5EF4-FFF2-40B4-BE49-F238E27FC236}">
                  <a16:creationId xmlns:a16="http://schemas.microsoft.com/office/drawing/2014/main" id="{632A65CF-F031-4BB2-9CA6-54C19DCA327B}"/>
                </a:ext>
              </a:extLst>
            </p:cNvPr>
            <p:cNvGrpSpPr/>
            <p:nvPr/>
          </p:nvGrpSpPr>
          <p:grpSpPr>
            <a:xfrm>
              <a:off x="9854210" y="5455100"/>
              <a:ext cx="1075764" cy="615932"/>
              <a:chOff x="10022728" y="5922800"/>
              <a:chExt cx="1075764" cy="615932"/>
            </a:xfrm>
          </p:grpSpPr>
          <p:sp>
            <p:nvSpPr>
              <p:cNvPr id="3" name="Cube 2">
                <a:extLst>
                  <a:ext uri="{FF2B5EF4-FFF2-40B4-BE49-F238E27FC236}">
                    <a16:creationId xmlns:a16="http://schemas.microsoft.com/office/drawing/2014/main" id="{6A3CCE08-3B3F-401F-B789-211CAAAD8719}"/>
                  </a:ext>
                </a:extLst>
              </p:cNvPr>
              <p:cNvSpPr/>
              <p:nvPr/>
            </p:nvSpPr>
            <p:spPr>
              <a:xfrm>
                <a:off x="10072022" y="5922800"/>
                <a:ext cx="605994" cy="615932"/>
              </a:xfrm>
              <a:prstGeom prst="cube">
                <a:avLst/>
              </a:prstGeom>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608C5DD5-47E0-406C-8CAE-D47282072381}"/>
                  </a:ext>
                </a:extLst>
              </p:cNvPr>
              <p:cNvSpPr txBox="1"/>
              <p:nvPr/>
            </p:nvSpPr>
            <p:spPr>
              <a:xfrm>
                <a:off x="10022728" y="6098929"/>
                <a:ext cx="1075764" cy="338554"/>
              </a:xfrm>
              <a:prstGeom prst="rect">
                <a:avLst/>
              </a:prstGeom>
              <a:noFill/>
              <a:scene3d>
                <a:camera prst="orthographicFront"/>
                <a:lightRig rig="threePt" dir="t"/>
              </a:scene3d>
              <a:sp3d>
                <a:bevelT w="114300" prst="artDeco"/>
              </a:sp3d>
            </p:spPr>
            <p:txBody>
              <a:bodyPr wrap="square" rtlCol="0">
                <a:spAutoFit/>
              </a:bodyPr>
              <a:lstStyle/>
              <a:p>
                <a:r>
                  <a:rPr lang="en-US" sz="1600" dirty="0">
                    <a:solidFill>
                      <a:schemeClr val="bg1"/>
                    </a:solidFill>
                  </a:rPr>
                  <a:t>BON</a:t>
                </a:r>
              </a:p>
            </p:txBody>
          </p:sp>
        </p:grpSp>
      </p:grpSp>
      <p:sp>
        <p:nvSpPr>
          <p:cNvPr id="25" name="Google Shape;174;p23">
            <a:extLst>
              <a:ext uri="{FF2B5EF4-FFF2-40B4-BE49-F238E27FC236}">
                <a16:creationId xmlns:a16="http://schemas.microsoft.com/office/drawing/2014/main" id="{2D7D7194-0D9E-41D9-B479-584023FF26D5}"/>
              </a:ext>
            </a:extLst>
          </p:cNvPr>
          <p:cNvSpPr txBox="1"/>
          <p:nvPr/>
        </p:nvSpPr>
        <p:spPr>
          <a:xfrm rot="18899717">
            <a:off x="8847072" y="4283087"/>
            <a:ext cx="2733690" cy="46965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dirty="0">
                <a:solidFill>
                  <a:srgbClr val="0070C0"/>
                </a:solidFill>
                <a:ea typeface="Droid Sans"/>
                <a:cs typeface="Droid Sans"/>
                <a:sym typeface="Droid Sans"/>
              </a:rPr>
              <a:t>Boston West (</a:t>
            </a:r>
            <a:r>
              <a:rPr lang="en-US" dirty="0">
                <a:solidFill>
                  <a:srgbClr val="0070C0"/>
                </a:solidFill>
                <a:ea typeface="Droid Sans"/>
                <a:cs typeface="Droid Sans"/>
                <a:sym typeface="Droid Sans"/>
              </a:rPr>
              <a:t>BOW)</a:t>
            </a:r>
            <a:r>
              <a:rPr lang="en" dirty="0">
                <a:solidFill>
                  <a:srgbClr val="0070C0"/>
                </a:solidFill>
                <a:ea typeface="Droid Sans"/>
                <a:cs typeface="Droid Sans"/>
                <a:sym typeface="Droid Sans"/>
              </a:rPr>
              <a:t> </a:t>
            </a:r>
            <a:endParaRPr dirty="0">
              <a:solidFill>
                <a:srgbClr val="0070C0"/>
              </a:solidFill>
              <a:ea typeface="Droid Sans"/>
              <a:cs typeface="Droid Sans"/>
              <a:sym typeface="Droid Sans"/>
            </a:endParaRPr>
          </a:p>
        </p:txBody>
      </p:sp>
      <p:sp>
        <p:nvSpPr>
          <p:cNvPr id="63" name="TextBox 62">
            <a:extLst>
              <a:ext uri="{FF2B5EF4-FFF2-40B4-BE49-F238E27FC236}">
                <a16:creationId xmlns:a16="http://schemas.microsoft.com/office/drawing/2014/main" id="{6065FE4D-366C-49BB-B23C-94AD02EE067B}"/>
              </a:ext>
            </a:extLst>
          </p:cNvPr>
          <p:cNvSpPr txBox="1"/>
          <p:nvPr/>
        </p:nvSpPr>
        <p:spPr>
          <a:xfrm>
            <a:off x="2866635" y="5604829"/>
            <a:ext cx="581653" cy="338554"/>
          </a:xfrm>
          <a:prstGeom prst="rect">
            <a:avLst/>
          </a:prstGeom>
          <a:noFill/>
        </p:spPr>
        <p:txBody>
          <a:bodyPr wrap="square" rtlCol="0">
            <a:spAutoFit/>
          </a:bodyPr>
          <a:lstStyle/>
          <a:p>
            <a:r>
              <a:rPr lang="en-US" sz="1600" dirty="0">
                <a:solidFill>
                  <a:schemeClr val="bg1"/>
                </a:solidFill>
              </a:rPr>
              <a:t>NHV</a:t>
            </a:r>
          </a:p>
        </p:txBody>
      </p:sp>
      <p:sp>
        <p:nvSpPr>
          <p:cNvPr id="64" name="TextBox 63">
            <a:extLst>
              <a:ext uri="{FF2B5EF4-FFF2-40B4-BE49-F238E27FC236}">
                <a16:creationId xmlns:a16="http://schemas.microsoft.com/office/drawing/2014/main" id="{F2DE463B-0FC0-474A-A2AB-4C9FE3B6F246}"/>
              </a:ext>
            </a:extLst>
          </p:cNvPr>
          <p:cNvSpPr txBox="1"/>
          <p:nvPr/>
        </p:nvSpPr>
        <p:spPr>
          <a:xfrm>
            <a:off x="8128442" y="5624862"/>
            <a:ext cx="643698" cy="338554"/>
          </a:xfrm>
          <a:prstGeom prst="rect">
            <a:avLst/>
          </a:prstGeom>
          <a:noFill/>
        </p:spPr>
        <p:txBody>
          <a:bodyPr wrap="square" rtlCol="0">
            <a:spAutoFit/>
          </a:bodyPr>
          <a:lstStyle/>
          <a:p>
            <a:r>
              <a:rPr lang="en-US" sz="1600" dirty="0">
                <a:solidFill>
                  <a:schemeClr val="bg1"/>
                </a:solidFill>
              </a:rPr>
              <a:t>BOW</a:t>
            </a:r>
          </a:p>
        </p:txBody>
      </p:sp>
      <p:sp>
        <p:nvSpPr>
          <p:cNvPr id="65" name="TextBox 64">
            <a:extLst>
              <a:ext uri="{FF2B5EF4-FFF2-40B4-BE49-F238E27FC236}">
                <a16:creationId xmlns:a16="http://schemas.microsoft.com/office/drawing/2014/main" id="{6E8893C8-30DB-435E-A7FB-8FB03B4E2A7C}"/>
              </a:ext>
            </a:extLst>
          </p:cNvPr>
          <p:cNvSpPr txBox="1"/>
          <p:nvPr/>
        </p:nvSpPr>
        <p:spPr>
          <a:xfrm>
            <a:off x="9027440" y="5633034"/>
            <a:ext cx="643698" cy="338554"/>
          </a:xfrm>
          <a:prstGeom prst="rect">
            <a:avLst/>
          </a:prstGeom>
          <a:noFill/>
        </p:spPr>
        <p:txBody>
          <a:bodyPr wrap="square" rtlCol="0">
            <a:spAutoFit/>
          </a:bodyPr>
          <a:lstStyle/>
          <a:p>
            <a:r>
              <a:rPr lang="en-US" sz="1600" dirty="0">
                <a:solidFill>
                  <a:schemeClr val="bg1"/>
                </a:solidFill>
              </a:rPr>
              <a:t>BOL</a:t>
            </a:r>
          </a:p>
        </p:txBody>
      </p:sp>
    </p:spTree>
    <p:extLst>
      <p:ext uri="{BB962C8B-B14F-4D97-AF65-F5344CB8AC3E}">
        <p14:creationId xmlns:p14="http://schemas.microsoft.com/office/powerpoint/2010/main" val="28083465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6DDA7A2-4F5B-4F97-A713-AECC38DC7202}"/>
              </a:ext>
            </a:extLst>
          </p:cNvPr>
          <p:cNvSpPr/>
          <p:nvPr/>
        </p:nvSpPr>
        <p:spPr>
          <a:xfrm>
            <a:off x="0" y="6853"/>
            <a:ext cx="12231119" cy="6858000"/>
          </a:xfrm>
          <a:prstGeom prst="rect">
            <a:avLst/>
          </a:prstGeom>
          <a:solidFill>
            <a:srgbClr val="8598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Google Shape;65;p13" descr="logosmall.jpg">
            <a:extLst>
              <a:ext uri="{FF2B5EF4-FFF2-40B4-BE49-F238E27FC236}">
                <a16:creationId xmlns:a16="http://schemas.microsoft.com/office/drawing/2014/main" id="{356849BA-E871-4297-9DBC-10E78D75BAA9}"/>
              </a:ext>
            </a:extLst>
          </p:cNvPr>
          <p:cNvPicPr preferRelativeResize="0"/>
          <p:nvPr/>
        </p:nvPicPr>
        <p:blipFill>
          <a:blip r:embed="rId2">
            <a:alphaModFix/>
          </a:blip>
          <a:stretch>
            <a:fillRect/>
          </a:stretch>
        </p:blipFill>
        <p:spPr>
          <a:xfrm>
            <a:off x="3828464" y="187676"/>
            <a:ext cx="4535071" cy="1071725"/>
          </a:xfrm>
          <a:prstGeom prst="rect">
            <a:avLst/>
          </a:prstGeom>
          <a:solidFill>
            <a:schemeClr val="bg1">
              <a:lumMod val="65000"/>
            </a:schemeClr>
          </a:solidFill>
          <a:ln>
            <a:noFill/>
          </a:ln>
          <a:scene3d>
            <a:camera prst="orthographicFront"/>
            <a:lightRig rig="threePt" dir="t"/>
          </a:scene3d>
          <a:sp3d>
            <a:bevelT w="114300" prst="artDeco"/>
          </a:sp3d>
        </p:spPr>
      </p:pic>
      <p:sp>
        <p:nvSpPr>
          <p:cNvPr id="2" name="Rectangle 1">
            <a:extLst>
              <a:ext uri="{FF2B5EF4-FFF2-40B4-BE49-F238E27FC236}">
                <a16:creationId xmlns:a16="http://schemas.microsoft.com/office/drawing/2014/main" id="{40F4FADF-A986-4D68-89C7-E7FD3E3A6111}"/>
              </a:ext>
            </a:extLst>
          </p:cNvPr>
          <p:cNvSpPr/>
          <p:nvPr/>
        </p:nvSpPr>
        <p:spPr>
          <a:xfrm>
            <a:off x="531907" y="1822817"/>
            <a:ext cx="11061903" cy="4805083"/>
          </a:xfrm>
          <a:prstGeom prst="rect">
            <a:avLst/>
          </a:prstGeom>
          <a:solidFill>
            <a:schemeClr val="bg1">
              <a:lumMod val="85000"/>
            </a:schemeClr>
          </a:solidFill>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8" name="Google Shape;203;p25">
            <a:extLst>
              <a:ext uri="{FF2B5EF4-FFF2-40B4-BE49-F238E27FC236}">
                <a16:creationId xmlns:a16="http://schemas.microsoft.com/office/drawing/2014/main" id="{BB43D406-76AF-4D42-9E89-40A26DD1FCA5}"/>
              </a:ext>
            </a:extLst>
          </p:cNvPr>
          <p:cNvGraphicFramePr/>
          <p:nvPr>
            <p:extLst>
              <p:ext uri="{D42A27DB-BD31-4B8C-83A1-F6EECF244321}">
                <p14:modId xmlns:p14="http://schemas.microsoft.com/office/powerpoint/2010/main" val="801779403"/>
              </p:ext>
            </p:extLst>
          </p:nvPr>
        </p:nvGraphicFramePr>
        <p:xfrm>
          <a:off x="657810" y="1843795"/>
          <a:ext cx="10737780" cy="1661070"/>
        </p:xfrm>
        <a:graphic>
          <a:graphicData uri="http://schemas.openxmlformats.org/drawingml/2006/table">
            <a:tbl>
              <a:tblPr>
                <a:tableStyleId>{F5AB1C69-6EDB-4FF4-983F-18BD219EF322}</a:tableStyleId>
              </a:tblPr>
              <a:tblGrid>
                <a:gridCol w="2658282">
                  <a:extLst>
                    <a:ext uri="{9D8B030D-6E8A-4147-A177-3AD203B41FA5}">
                      <a16:colId xmlns:a16="http://schemas.microsoft.com/office/drawing/2014/main" val="20000"/>
                    </a:ext>
                  </a:extLst>
                </a:gridCol>
                <a:gridCol w="1105580">
                  <a:extLst>
                    <a:ext uri="{9D8B030D-6E8A-4147-A177-3AD203B41FA5}">
                      <a16:colId xmlns:a16="http://schemas.microsoft.com/office/drawing/2014/main" val="20001"/>
                    </a:ext>
                  </a:extLst>
                </a:gridCol>
                <a:gridCol w="989430">
                  <a:extLst>
                    <a:ext uri="{9D8B030D-6E8A-4147-A177-3AD203B41FA5}">
                      <a16:colId xmlns:a16="http://schemas.microsoft.com/office/drawing/2014/main" val="20002"/>
                    </a:ext>
                  </a:extLst>
                </a:gridCol>
                <a:gridCol w="932518">
                  <a:extLst>
                    <a:ext uri="{9D8B030D-6E8A-4147-A177-3AD203B41FA5}">
                      <a16:colId xmlns:a16="http://schemas.microsoft.com/office/drawing/2014/main" val="20003"/>
                    </a:ext>
                  </a:extLst>
                </a:gridCol>
                <a:gridCol w="1346373">
                  <a:extLst>
                    <a:ext uri="{9D8B030D-6E8A-4147-A177-3AD203B41FA5}">
                      <a16:colId xmlns:a16="http://schemas.microsoft.com/office/drawing/2014/main" val="20004"/>
                    </a:ext>
                  </a:extLst>
                </a:gridCol>
                <a:gridCol w="1249343">
                  <a:extLst>
                    <a:ext uri="{9D8B030D-6E8A-4147-A177-3AD203B41FA5}">
                      <a16:colId xmlns:a16="http://schemas.microsoft.com/office/drawing/2014/main" val="20005"/>
                    </a:ext>
                  </a:extLst>
                </a:gridCol>
                <a:gridCol w="1061884">
                  <a:extLst>
                    <a:ext uri="{9D8B030D-6E8A-4147-A177-3AD203B41FA5}">
                      <a16:colId xmlns:a16="http://schemas.microsoft.com/office/drawing/2014/main" val="2033791330"/>
                    </a:ext>
                  </a:extLst>
                </a:gridCol>
                <a:gridCol w="1394370">
                  <a:extLst>
                    <a:ext uri="{9D8B030D-6E8A-4147-A177-3AD203B41FA5}">
                      <a16:colId xmlns:a16="http://schemas.microsoft.com/office/drawing/2014/main" val="3107561527"/>
                    </a:ext>
                  </a:extLst>
                </a:gridCol>
              </a:tblGrid>
              <a:tr h="822500">
                <a:tc>
                  <a:txBody>
                    <a:bodyPr/>
                    <a:lstStyle/>
                    <a:p>
                      <a:pPr marL="0" lvl="0" indent="0" algn="l" rtl="0">
                        <a:spcBef>
                          <a:spcPts val="0"/>
                        </a:spcBef>
                        <a:spcAft>
                          <a:spcPts val="0"/>
                        </a:spcAft>
                        <a:buNone/>
                      </a:pPr>
                      <a:r>
                        <a:rPr lang="en" sz="1600" b="1" dirty="0">
                          <a:solidFill>
                            <a:schemeClr val="bg1">
                              <a:lumMod val="50000"/>
                            </a:schemeClr>
                          </a:solidFill>
                          <a:sym typeface="Droid Sans"/>
                        </a:rPr>
                        <a:t>Route </a:t>
                      </a:r>
                      <a:r>
                        <a:rPr lang="en-US" sz="1600" b="1" dirty="0">
                          <a:solidFill>
                            <a:schemeClr val="bg1">
                              <a:lumMod val="50000"/>
                            </a:schemeClr>
                          </a:solidFill>
                          <a:sym typeface="Droid Sans"/>
                        </a:rPr>
                        <a:t>S</a:t>
                      </a:r>
                      <a:r>
                        <a:rPr lang="en" sz="1600" b="1" dirty="0">
                          <a:solidFill>
                            <a:schemeClr val="bg1">
                              <a:lumMod val="50000"/>
                            </a:schemeClr>
                          </a:solidFill>
                          <a:sym typeface="Droid Sans"/>
                        </a:rPr>
                        <a:t>egment</a:t>
                      </a:r>
                      <a:endParaRPr sz="1600" b="1" dirty="0">
                        <a:solidFill>
                          <a:schemeClr val="bg1">
                            <a:lumMod val="50000"/>
                          </a:schemeClr>
                        </a:solidFill>
                        <a:latin typeface="Droid Sans"/>
                        <a:ea typeface="Droid Sans"/>
                        <a:cs typeface="Droid Sans"/>
                        <a:sym typeface="Droid Sans"/>
                      </a:endParaRPr>
                    </a:p>
                  </a:txBody>
                  <a:tcPr marL="91425" marR="91425" marT="91425" marB="91425" anchor="ctr">
                    <a:noFill/>
                  </a:tcPr>
                </a:tc>
                <a:tc>
                  <a:txBody>
                    <a:bodyPr/>
                    <a:lstStyle/>
                    <a:p>
                      <a:pPr marL="0" lvl="0" indent="0" algn="l" rtl="0">
                        <a:spcBef>
                          <a:spcPts val="0"/>
                        </a:spcBef>
                        <a:spcAft>
                          <a:spcPts val="0"/>
                        </a:spcAft>
                        <a:buNone/>
                      </a:pPr>
                      <a:r>
                        <a:rPr lang="en" sz="1600" b="1" dirty="0">
                          <a:solidFill>
                            <a:schemeClr val="bg1">
                              <a:lumMod val="50000"/>
                            </a:schemeClr>
                          </a:solidFill>
                          <a:sym typeface="Droid Sans"/>
                        </a:rPr>
                        <a:t>Segment</a:t>
                      </a:r>
                      <a:endParaRPr sz="1600" b="1" dirty="0">
                        <a:solidFill>
                          <a:schemeClr val="bg1">
                            <a:lumMod val="50000"/>
                          </a:schemeClr>
                        </a:solidFill>
                        <a:sym typeface="Droid Sans"/>
                      </a:endParaRPr>
                    </a:p>
                    <a:p>
                      <a:pPr marL="0" lvl="0" indent="0" algn="l" rtl="0">
                        <a:spcBef>
                          <a:spcPts val="0"/>
                        </a:spcBef>
                        <a:spcAft>
                          <a:spcPts val="0"/>
                        </a:spcAft>
                        <a:buNone/>
                      </a:pPr>
                      <a:r>
                        <a:rPr lang="en" sz="1600" b="1" dirty="0">
                          <a:solidFill>
                            <a:schemeClr val="bg1">
                              <a:lumMod val="50000"/>
                            </a:schemeClr>
                          </a:solidFill>
                          <a:sym typeface="Droid Sans"/>
                        </a:rPr>
                        <a:t>Distance</a:t>
                      </a:r>
                      <a:endParaRPr sz="1600" b="1" dirty="0">
                        <a:solidFill>
                          <a:schemeClr val="bg1">
                            <a:lumMod val="50000"/>
                          </a:schemeClr>
                        </a:solidFill>
                        <a:latin typeface="Droid Sans"/>
                        <a:ea typeface="Droid Sans"/>
                        <a:cs typeface="Droid Sans"/>
                        <a:sym typeface="Droid Sans"/>
                      </a:endParaRPr>
                    </a:p>
                  </a:txBody>
                  <a:tcPr marL="91425" marR="91425" marT="91425" marB="91425" anchor="ctr">
                    <a:noFill/>
                  </a:tcPr>
                </a:tc>
                <a:tc>
                  <a:txBody>
                    <a:bodyPr/>
                    <a:lstStyle/>
                    <a:p>
                      <a:pPr marL="0" lvl="0" indent="0" algn="l" rtl="0">
                        <a:spcBef>
                          <a:spcPts val="0"/>
                        </a:spcBef>
                        <a:spcAft>
                          <a:spcPts val="0"/>
                        </a:spcAft>
                        <a:buNone/>
                      </a:pPr>
                      <a:r>
                        <a:rPr lang="en" sz="1600" b="1" dirty="0">
                          <a:solidFill>
                            <a:schemeClr val="bg1">
                              <a:lumMod val="50000"/>
                            </a:schemeClr>
                          </a:solidFill>
                          <a:sym typeface="Droid Sans"/>
                        </a:rPr>
                        <a:t>Route Mileage</a:t>
                      </a:r>
                      <a:endParaRPr sz="1600" b="1" dirty="0">
                        <a:solidFill>
                          <a:schemeClr val="bg1">
                            <a:lumMod val="50000"/>
                          </a:schemeClr>
                        </a:solidFill>
                        <a:latin typeface="Droid Sans"/>
                        <a:ea typeface="Droid Sans"/>
                        <a:cs typeface="Droid Sans"/>
                        <a:sym typeface="Droid Sans"/>
                      </a:endParaRPr>
                    </a:p>
                  </a:txBody>
                  <a:tcPr marL="91425" marR="91425" marT="91425" marB="91425" anchor="ctr">
                    <a:noFill/>
                  </a:tcPr>
                </a:tc>
                <a:tc>
                  <a:txBody>
                    <a:bodyPr/>
                    <a:lstStyle/>
                    <a:p>
                      <a:pPr marL="0" lvl="0" indent="0" algn="l" rtl="0">
                        <a:spcBef>
                          <a:spcPts val="0"/>
                        </a:spcBef>
                        <a:spcAft>
                          <a:spcPts val="0"/>
                        </a:spcAft>
                        <a:buNone/>
                      </a:pPr>
                      <a:r>
                        <a:rPr lang="en" sz="1600" b="1" dirty="0">
                          <a:solidFill>
                            <a:schemeClr val="bg1">
                              <a:lumMod val="50000"/>
                            </a:schemeClr>
                          </a:solidFill>
                          <a:sym typeface="Droid Sans"/>
                        </a:rPr>
                        <a:t>Average Speed</a:t>
                      </a:r>
                      <a:endParaRPr sz="1600" b="1" dirty="0">
                        <a:solidFill>
                          <a:schemeClr val="bg1">
                            <a:lumMod val="50000"/>
                          </a:schemeClr>
                        </a:solidFill>
                        <a:latin typeface="Droid Sans"/>
                        <a:ea typeface="Droid Sans"/>
                        <a:cs typeface="Droid Sans"/>
                        <a:sym typeface="Droid Sans"/>
                      </a:endParaRPr>
                    </a:p>
                  </a:txBody>
                  <a:tcPr marL="91425" marR="91425" marT="91425" marB="91425" anchor="ctr">
                    <a:noFill/>
                  </a:tcPr>
                </a:tc>
                <a:tc>
                  <a:txBody>
                    <a:bodyPr/>
                    <a:lstStyle/>
                    <a:p>
                      <a:pPr marL="0" lvl="0" indent="0" algn="l" rtl="0">
                        <a:spcBef>
                          <a:spcPts val="0"/>
                        </a:spcBef>
                        <a:spcAft>
                          <a:spcPts val="0"/>
                        </a:spcAft>
                        <a:buNone/>
                      </a:pPr>
                      <a:r>
                        <a:rPr lang="en" sz="1600" b="1" dirty="0">
                          <a:solidFill>
                            <a:schemeClr val="bg1">
                              <a:lumMod val="50000"/>
                            </a:schemeClr>
                          </a:solidFill>
                          <a:sym typeface="Droid Sans"/>
                        </a:rPr>
                        <a:t>Segment Time (h:mm)</a:t>
                      </a:r>
                      <a:endParaRPr sz="1600" b="1" dirty="0">
                        <a:solidFill>
                          <a:schemeClr val="bg1">
                            <a:lumMod val="50000"/>
                          </a:schemeClr>
                        </a:solidFill>
                        <a:latin typeface="Droid Sans"/>
                        <a:ea typeface="Droid Sans"/>
                        <a:cs typeface="Droid Sans"/>
                        <a:sym typeface="Droid Sans"/>
                      </a:endParaRPr>
                    </a:p>
                  </a:txBody>
                  <a:tcPr marL="91425" marR="91425" marT="91425" marB="91425" anchor="ctr">
                    <a:noFill/>
                  </a:tcPr>
                </a:tc>
                <a:tc>
                  <a:txBody>
                    <a:bodyPr/>
                    <a:lstStyle/>
                    <a:p>
                      <a:pPr marL="0" lvl="0" indent="0" algn="l" rtl="0">
                        <a:spcBef>
                          <a:spcPts val="0"/>
                        </a:spcBef>
                        <a:spcAft>
                          <a:spcPts val="0"/>
                        </a:spcAft>
                        <a:buNone/>
                      </a:pPr>
                      <a:r>
                        <a:rPr lang="en" sz="1500" b="1" dirty="0">
                          <a:solidFill>
                            <a:schemeClr val="bg1">
                              <a:lumMod val="50000"/>
                            </a:schemeClr>
                          </a:solidFill>
                          <a:sym typeface="Droid Sans"/>
                        </a:rPr>
                        <a:t>Running Total (h:mm)</a:t>
                      </a:r>
                      <a:endParaRPr sz="1500" b="1" dirty="0">
                        <a:solidFill>
                          <a:schemeClr val="bg1">
                            <a:lumMod val="50000"/>
                          </a:schemeClr>
                        </a:solidFill>
                        <a:latin typeface="Droid Sans"/>
                        <a:ea typeface="Droid Sans"/>
                        <a:cs typeface="Droid Sans"/>
                        <a:sym typeface="Droid Sans"/>
                      </a:endParaRPr>
                    </a:p>
                  </a:txBody>
                  <a:tcPr marL="91425" marR="91425" marT="91425" marB="91425" anchor="ctr">
                    <a:noFill/>
                  </a:tcPr>
                </a:tc>
                <a:tc>
                  <a:txBody>
                    <a:bodyPr/>
                    <a:lstStyle/>
                    <a:p>
                      <a:pPr marL="0" lvl="0" indent="0" algn="l" rtl="0">
                        <a:spcBef>
                          <a:spcPts val="0"/>
                        </a:spcBef>
                        <a:spcAft>
                          <a:spcPts val="0"/>
                        </a:spcAft>
                        <a:buNone/>
                      </a:pPr>
                      <a:r>
                        <a:rPr lang="en-US" sz="1500" b="1" dirty="0">
                          <a:solidFill>
                            <a:schemeClr val="bg1">
                              <a:lumMod val="50000"/>
                            </a:schemeClr>
                          </a:solidFill>
                          <a:latin typeface="+mn-lt"/>
                          <a:ea typeface="Droid Sans"/>
                          <a:cs typeface="Droid Sans"/>
                          <a:sym typeface="Droid Sans"/>
                        </a:rPr>
                        <a:t>Initial Average Speed</a:t>
                      </a:r>
                      <a:endParaRPr sz="1500" b="1" dirty="0">
                        <a:solidFill>
                          <a:schemeClr val="bg1">
                            <a:lumMod val="50000"/>
                          </a:schemeClr>
                        </a:solidFill>
                        <a:latin typeface="+mn-lt"/>
                        <a:ea typeface="Droid Sans"/>
                        <a:cs typeface="Droid Sans"/>
                        <a:sym typeface="Droid Sans"/>
                      </a:endParaRPr>
                    </a:p>
                  </a:txBody>
                  <a:tcPr marL="91425" marR="91425" marT="91425" marB="91425" anchor="ctr">
                    <a:noFill/>
                  </a:tcPr>
                </a:tc>
                <a:tc>
                  <a:txBody>
                    <a:bodyPr/>
                    <a:lstStyle/>
                    <a:p>
                      <a:pPr marL="0" lvl="0" indent="0" algn="l" rtl="0">
                        <a:spcBef>
                          <a:spcPts val="0"/>
                        </a:spcBef>
                        <a:spcAft>
                          <a:spcPts val="0"/>
                        </a:spcAft>
                        <a:buNone/>
                      </a:pPr>
                      <a:r>
                        <a:rPr lang="en-US" sz="1500" b="1" dirty="0">
                          <a:solidFill>
                            <a:schemeClr val="bg1">
                              <a:lumMod val="50000"/>
                            </a:schemeClr>
                          </a:solidFill>
                          <a:latin typeface="+mn-lt"/>
                          <a:ea typeface="Droid Sans"/>
                          <a:cs typeface="Droid Sans"/>
                          <a:sym typeface="Droid Sans"/>
                        </a:rPr>
                        <a:t>Initial Running Time Total</a:t>
                      </a:r>
                      <a:endParaRPr sz="1500" b="1" dirty="0">
                        <a:solidFill>
                          <a:schemeClr val="bg1">
                            <a:lumMod val="50000"/>
                          </a:schemeClr>
                        </a:solidFill>
                        <a:latin typeface="+mn-lt"/>
                        <a:ea typeface="Droid Sans"/>
                        <a:cs typeface="Droid Sans"/>
                        <a:sym typeface="Droid Sans"/>
                      </a:endParaRPr>
                    </a:p>
                  </a:txBody>
                  <a:tcPr marL="91425" marR="91425" marT="91425" marB="91425" anchor="ctr">
                    <a:noFill/>
                  </a:tcPr>
                </a:tc>
                <a:extLst>
                  <a:ext uri="{0D108BD9-81ED-4DB2-BD59-A6C34878D82A}">
                    <a16:rowId xmlns:a16="http://schemas.microsoft.com/office/drawing/2014/main" val="10000"/>
                  </a:ext>
                </a:extLst>
              </a:tr>
              <a:tr h="375160">
                <a:tc>
                  <a:txBody>
                    <a:bodyPr/>
                    <a:lstStyle/>
                    <a:p>
                      <a:pPr marL="0" lvl="0" indent="0" algn="l" rtl="0">
                        <a:spcBef>
                          <a:spcPts val="0"/>
                        </a:spcBef>
                        <a:spcAft>
                          <a:spcPts val="0"/>
                        </a:spcAft>
                        <a:buNone/>
                      </a:pPr>
                      <a:r>
                        <a:rPr lang="en" sz="1400" dirty="0">
                          <a:solidFill>
                            <a:schemeClr val="accent6">
                              <a:lumMod val="75000"/>
                            </a:schemeClr>
                          </a:solidFill>
                          <a:sym typeface="Droid Sans"/>
                        </a:rPr>
                        <a:t>North Station – </a:t>
                      </a:r>
                      <a:r>
                        <a:rPr lang="en-US" sz="1400" dirty="0">
                          <a:solidFill>
                            <a:schemeClr val="accent6">
                              <a:lumMod val="75000"/>
                            </a:schemeClr>
                          </a:solidFill>
                          <a:sym typeface="Droid Sans"/>
                        </a:rPr>
                        <a:t>Boston Landing</a:t>
                      </a:r>
                      <a:endParaRPr sz="1400" dirty="0">
                        <a:solidFill>
                          <a:schemeClr val="accent6">
                            <a:lumMod val="75000"/>
                          </a:schemeClr>
                        </a:solidFill>
                        <a:latin typeface="Droid Sans"/>
                        <a:ea typeface="Droid Sans"/>
                        <a:cs typeface="Droid Sans"/>
                        <a:sym typeface="Droid Sans"/>
                      </a:endParaRPr>
                    </a:p>
                  </a:txBody>
                  <a:tcPr marL="91425" marR="91425" marT="91425" marB="91425">
                    <a:noFill/>
                  </a:tcPr>
                </a:tc>
                <a:tc>
                  <a:txBody>
                    <a:bodyPr/>
                    <a:lstStyle/>
                    <a:p>
                      <a:pPr marL="0" lvl="0" indent="0" algn="l" rtl="0">
                        <a:spcBef>
                          <a:spcPts val="0"/>
                        </a:spcBef>
                        <a:spcAft>
                          <a:spcPts val="0"/>
                        </a:spcAft>
                        <a:buNone/>
                      </a:pPr>
                      <a:r>
                        <a:rPr lang="en" sz="1400" dirty="0">
                          <a:solidFill>
                            <a:schemeClr val="accent6">
                              <a:lumMod val="75000"/>
                            </a:schemeClr>
                          </a:solidFill>
                        </a:rPr>
                        <a:t>5.1</a:t>
                      </a:r>
                      <a:endParaRPr sz="1400" dirty="0">
                        <a:solidFill>
                          <a:schemeClr val="accent6">
                            <a:lumMod val="75000"/>
                          </a:schemeClr>
                        </a:solidFill>
                      </a:endParaRPr>
                    </a:p>
                  </a:txBody>
                  <a:tcPr marL="91425" marR="91425" marT="91425" marB="91425">
                    <a:noFill/>
                  </a:tcPr>
                </a:tc>
                <a:tc>
                  <a:txBody>
                    <a:bodyPr/>
                    <a:lstStyle/>
                    <a:p>
                      <a:pPr marL="0" lvl="0" indent="0" algn="l" rtl="0">
                        <a:spcBef>
                          <a:spcPts val="0"/>
                        </a:spcBef>
                        <a:spcAft>
                          <a:spcPts val="0"/>
                        </a:spcAft>
                        <a:buNone/>
                      </a:pPr>
                      <a:r>
                        <a:rPr lang="en" sz="1400" dirty="0">
                          <a:solidFill>
                            <a:schemeClr val="accent6">
                              <a:lumMod val="75000"/>
                            </a:schemeClr>
                          </a:solidFill>
                        </a:rPr>
                        <a:t>5.1</a:t>
                      </a:r>
                      <a:endParaRPr sz="1400" dirty="0">
                        <a:solidFill>
                          <a:schemeClr val="accent6">
                            <a:lumMod val="75000"/>
                          </a:schemeClr>
                        </a:solidFill>
                      </a:endParaRPr>
                    </a:p>
                  </a:txBody>
                  <a:tcPr marL="91425" marR="91425" marT="91425" marB="91425">
                    <a:noFill/>
                  </a:tcPr>
                </a:tc>
                <a:tc>
                  <a:txBody>
                    <a:bodyPr/>
                    <a:lstStyle/>
                    <a:p>
                      <a:pPr marL="0" lvl="0" indent="0" algn="l" rtl="0">
                        <a:spcBef>
                          <a:spcPts val="0"/>
                        </a:spcBef>
                        <a:spcAft>
                          <a:spcPts val="0"/>
                        </a:spcAft>
                        <a:buNone/>
                      </a:pPr>
                      <a:r>
                        <a:rPr lang="en" sz="1400" dirty="0">
                          <a:solidFill>
                            <a:schemeClr val="accent6">
                              <a:lumMod val="75000"/>
                            </a:schemeClr>
                          </a:solidFill>
                        </a:rPr>
                        <a:t>32</a:t>
                      </a:r>
                      <a:endParaRPr sz="1400" dirty="0">
                        <a:solidFill>
                          <a:schemeClr val="accent6">
                            <a:lumMod val="75000"/>
                          </a:schemeClr>
                        </a:solidFill>
                      </a:endParaRPr>
                    </a:p>
                  </a:txBody>
                  <a:tcPr marL="91425" marR="91425" marT="91425" marB="91425">
                    <a:noFill/>
                  </a:tcPr>
                </a:tc>
                <a:tc>
                  <a:txBody>
                    <a:bodyPr/>
                    <a:lstStyle/>
                    <a:p>
                      <a:pPr marL="0" lvl="0" indent="0" algn="l" rtl="0">
                        <a:spcBef>
                          <a:spcPts val="0"/>
                        </a:spcBef>
                        <a:spcAft>
                          <a:spcPts val="0"/>
                        </a:spcAft>
                        <a:buNone/>
                      </a:pPr>
                      <a:r>
                        <a:rPr lang="en" sz="1400" dirty="0">
                          <a:solidFill>
                            <a:schemeClr val="accent6">
                              <a:lumMod val="75000"/>
                            </a:schemeClr>
                          </a:solidFill>
                        </a:rPr>
                        <a:t>0:09</a:t>
                      </a:r>
                      <a:endParaRPr sz="1400" dirty="0">
                        <a:solidFill>
                          <a:schemeClr val="accent6">
                            <a:lumMod val="75000"/>
                          </a:schemeClr>
                        </a:solidFill>
                      </a:endParaRPr>
                    </a:p>
                  </a:txBody>
                  <a:tcPr marL="91425" marR="91425" marT="91425" marB="91425">
                    <a:noFill/>
                  </a:tcPr>
                </a:tc>
                <a:tc>
                  <a:txBody>
                    <a:bodyPr/>
                    <a:lstStyle/>
                    <a:p>
                      <a:pPr marL="0" lvl="0" indent="0" algn="l" rtl="0">
                        <a:spcBef>
                          <a:spcPts val="0"/>
                        </a:spcBef>
                        <a:spcAft>
                          <a:spcPts val="0"/>
                        </a:spcAft>
                        <a:buNone/>
                      </a:pPr>
                      <a:r>
                        <a:rPr lang="en" sz="1400" dirty="0">
                          <a:solidFill>
                            <a:schemeClr val="accent6">
                              <a:lumMod val="75000"/>
                            </a:schemeClr>
                          </a:solidFill>
                        </a:rPr>
                        <a:t>0:09</a:t>
                      </a:r>
                      <a:endParaRPr sz="1400" dirty="0">
                        <a:solidFill>
                          <a:schemeClr val="accent6">
                            <a:lumMod val="75000"/>
                          </a:schemeClr>
                        </a:solidFill>
                      </a:endParaRPr>
                    </a:p>
                  </a:txBody>
                  <a:tcPr marL="91425" marR="91425" marT="91425" marB="91425">
                    <a:noFill/>
                  </a:tcPr>
                </a:tc>
                <a:tc>
                  <a:txBody>
                    <a:bodyPr/>
                    <a:lstStyle/>
                    <a:p>
                      <a:pPr marL="0" lvl="0" indent="0" algn="l" rtl="0">
                        <a:spcBef>
                          <a:spcPts val="0"/>
                        </a:spcBef>
                        <a:spcAft>
                          <a:spcPts val="0"/>
                        </a:spcAft>
                        <a:buNone/>
                      </a:pPr>
                      <a:r>
                        <a:rPr lang="en-US" sz="1400" dirty="0">
                          <a:solidFill>
                            <a:schemeClr val="accent6">
                              <a:lumMod val="75000"/>
                            </a:schemeClr>
                          </a:solidFill>
                        </a:rPr>
                        <a:t>32</a:t>
                      </a:r>
                      <a:endParaRPr sz="1400" dirty="0">
                        <a:solidFill>
                          <a:schemeClr val="accent6">
                            <a:lumMod val="75000"/>
                          </a:schemeClr>
                        </a:solidFill>
                      </a:endParaRPr>
                    </a:p>
                  </a:txBody>
                  <a:tcPr marL="91425" marR="91425" marT="91425" marB="91425">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 sz="1400" dirty="0">
                          <a:solidFill>
                            <a:schemeClr val="accent6">
                              <a:lumMod val="75000"/>
                            </a:schemeClr>
                          </a:solidFill>
                        </a:rPr>
                        <a:t>0:09</a:t>
                      </a:r>
                    </a:p>
                  </a:txBody>
                  <a:tcPr marL="91425" marR="91425" marT="91425" marB="91425">
                    <a:noFill/>
                  </a:tcPr>
                </a:tc>
                <a:extLst>
                  <a:ext uri="{0D108BD9-81ED-4DB2-BD59-A6C34878D82A}">
                    <a16:rowId xmlns:a16="http://schemas.microsoft.com/office/drawing/2014/main" val="10001"/>
                  </a:ext>
                </a:extLst>
              </a:tr>
              <a:tr h="388925">
                <a:tc>
                  <a:txBody>
                    <a:bodyPr/>
                    <a:lstStyle/>
                    <a:p>
                      <a:pPr marL="0" lvl="0" indent="0" algn="l" rtl="0">
                        <a:spcBef>
                          <a:spcPts val="0"/>
                        </a:spcBef>
                        <a:spcAft>
                          <a:spcPts val="0"/>
                        </a:spcAft>
                        <a:buNone/>
                      </a:pPr>
                      <a:r>
                        <a:rPr lang="en" sz="1400" dirty="0">
                          <a:solidFill>
                            <a:schemeClr val="accent6">
                              <a:lumMod val="75000"/>
                            </a:schemeClr>
                          </a:solidFill>
                          <a:sym typeface="Droid Sans"/>
                        </a:rPr>
                        <a:t>Boston Landing - </a:t>
                      </a:r>
                      <a:r>
                        <a:rPr lang="en-US" sz="1400" dirty="0">
                          <a:solidFill>
                            <a:schemeClr val="accent6">
                              <a:lumMod val="75000"/>
                            </a:schemeClr>
                          </a:solidFill>
                          <a:sym typeface="Droid Sans"/>
                        </a:rPr>
                        <a:t>Framingham</a:t>
                      </a:r>
                      <a:endParaRPr sz="1400" dirty="0">
                        <a:solidFill>
                          <a:schemeClr val="accent6">
                            <a:lumMod val="75000"/>
                          </a:schemeClr>
                        </a:solidFill>
                        <a:latin typeface="Droid Sans"/>
                        <a:ea typeface="Droid Sans"/>
                        <a:cs typeface="Droid Sans"/>
                        <a:sym typeface="Droid Sans"/>
                      </a:endParaRPr>
                    </a:p>
                  </a:txBody>
                  <a:tcPr marL="91425" marR="91425" marT="91425" marB="91425">
                    <a:noFill/>
                  </a:tcPr>
                </a:tc>
                <a:tc>
                  <a:txBody>
                    <a:bodyPr/>
                    <a:lstStyle/>
                    <a:p>
                      <a:pPr marL="0" lvl="0" indent="0" algn="l" rtl="0">
                        <a:spcBef>
                          <a:spcPts val="0"/>
                        </a:spcBef>
                        <a:spcAft>
                          <a:spcPts val="0"/>
                        </a:spcAft>
                        <a:buNone/>
                      </a:pPr>
                      <a:r>
                        <a:rPr lang="en" sz="1400" dirty="0">
                          <a:solidFill>
                            <a:schemeClr val="accent6">
                              <a:lumMod val="75000"/>
                            </a:schemeClr>
                          </a:solidFill>
                          <a:sym typeface="Droid Sans"/>
                        </a:rPr>
                        <a:t>17.6</a:t>
                      </a:r>
                      <a:endParaRPr sz="1400" dirty="0">
                        <a:solidFill>
                          <a:schemeClr val="accent6">
                            <a:lumMod val="75000"/>
                          </a:schemeClr>
                        </a:solidFill>
                        <a:latin typeface="Droid Sans"/>
                        <a:ea typeface="Droid Sans"/>
                        <a:cs typeface="Droid Sans"/>
                        <a:sym typeface="Droid Sans"/>
                      </a:endParaRPr>
                    </a:p>
                  </a:txBody>
                  <a:tcPr marL="91425" marR="91425" marT="91425" marB="91425">
                    <a:noFill/>
                  </a:tcPr>
                </a:tc>
                <a:tc>
                  <a:txBody>
                    <a:bodyPr/>
                    <a:lstStyle/>
                    <a:p>
                      <a:pPr marL="0" lvl="0" indent="0" algn="l" rtl="0">
                        <a:spcBef>
                          <a:spcPts val="0"/>
                        </a:spcBef>
                        <a:spcAft>
                          <a:spcPts val="0"/>
                        </a:spcAft>
                        <a:buNone/>
                      </a:pPr>
                      <a:r>
                        <a:rPr lang="en" sz="1400" dirty="0">
                          <a:solidFill>
                            <a:schemeClr val="accent6">
                              <a:lumMod val="75000"/>
                            </a:schemeClr>
                          </a:solidFill>
                        </a:rPr>
                        <a:t>21.8</a:t>
                      </a:r>
                      <a:endParaRPr sz="1400" dirty="0">
                        <a:solidFill>
                          <a:schemeClr val="accent6">
                            <a:lumMod val="75000"/>
                          </a:schemeClr>
                        </a:solidFill>
                      </a:endParaRPr>
                    </a:p>
                  </a:txBody>
                  <a:tcPr marL="91425" marR="91425" marT="91425" marB="91425">
                    <a:noFill/>
                  </a:tcPr>
                </a:tc>
                <a:tc>
                  <a:txBody>
                    <a:bodyPr/>
                    <a:lstStyle/>
                    <a:p>
                      <a:pPr marL="0" lvl="0" indent="0" algn="l" rtl="0">
                        <a:spcBef>
                          <a:spcPts val="0"/>
                        </a:spcBef>
                        <a:spcAft>
                          <a:spcPts val="0"/>
                        </a:spcAft>
                        <a:buNone/>
                      </a:pPr>
                      <a:r>
                        <a:rPr lang="en" sz="1400" dirty="0">
                          <a:solidFill>
                            <a:schemeClr val="accent6">
                              <a:lumMod val="75000"/>
                            </a:schemeClr>
                          </a:solidFill>
                          <a:sym typeface="Droid Sans"/>
                        </a:rPr>
                        <a:t>48</a:t>
                      </a:r>
                      <a:endParaRPr sz="1400" dirty="0">
                        <a:solidFill>
                          <a:schemeClr val="accent6">
                            <a:lumMod val="75000"/>
                          </a:schemeClr>
                        </a:solidFill>
                        <a:latin typeface="Droid Sans"/>
                        <a:ea typeface="Droid Sans"/>
                        <a:cs typeface="Droid Sans"/>
                        <a:sym typeface="Droid Sans"/>
                      </a:endParaRPr>
                    </a:p>
                  </a:txBody>
                  <a:tcPr marL="91425" marR="91425" marT="91425" marB="91425">
                    <a:noFill/>
                  </a:tcPr>
                </a:tc>
                <a:tc>
                  <a:txBody>
                    <a:bodyPr/>
                    <a:lstStyle/>
                    <a:p>
                      <a:pPr marL="0" lvl="0" indent="0" algn="l" rtl="0">
                        <a:spcBef>
                          <a:spcPts val="0"/>
                        </a:spcBef>
                        <a:spcAft>
                          <a:spcPts val="0"/>
                        </a:spcAft>
                        <a:buNone/>
                      </a:pPr>
                      <a:r>
                        <a:rPr lang="en" sz="1400" dirty="0">
                          <a:solidFill>
                            <a:schemeClr val="accent6">
                              <a:lumMod val="75000"/>
                            </a:schemeClr>
                          </a:solidFill>
                          <a:sym typeface="Droid Sans"/>
                        </a:rPr>
                        <a:t>0:21</a:t>
                      </a:r>
                      <a:endParaRPr sz="1400" dirty="0">
                        <a:solidFill>
                          <a:schemeClr val="accent6">
                            <a:lumMod val="75000"/>
                          </a:schemeClr>
                        </a:solidFill>
                        <a:latin typeface="Droid Sans"/>
                        <a:ea typeface="Droid Sans"/>
                        <a:cs typeface="Droid Sans"/>
                        <a:sym typeface="Droid Sans"/>
                      </a:endParaRPr>
                    </a:p>
                  </a:txBody>
                  <a:tcPr marL="91425" marR="91425" marT="91425" marB="91425">
                    <a:noFill/>
                  </a:tcPr>
                </a:tc>
                <a:tc>
                  <a:txBody>
                    <a:bodyPr/>
                    <a:lstStyle/>
                    <a:p>
                      <a:pPr marL="0" lvl="0" indent="0" algn="l" rtl="0">
                        <a:spcBef>
                          <a:spcPts val="0"/>
                        </a:spcBef>
                        <a:spcAft>
                          <a:spcPts val="0"/>
                        </a:spcAft>
                        <a:buNone/>
                      </a:pPr>
                      <a:r>
                        <a:rPr lang="en" sz="1400" dirty="0">
                          <a:solidFill>
                            <a:schemeClr val="accent6">
                              <a:lumMod val="75000"/>
                            </a:schemeClr>
                          </a:solidFill>
                        </a:rPr>
                        <a:t>0:30</a:t>
                      </a:r>
                      <a:endParaRPr sz="1400" dirty="0">
                        <a:solidFill>
                          <a:schemeClr val="accent6">
                            <a:lumMod val="75000"/>
                          </a:schemeClr>
                        </a:solidFill>
                      </a:endParaRPr>
                    </a:p>
                  </a:txBody>
                  <a:tcPr marL="91425" marR="91425" marT="91425" marB="91425">
                    <a:noFill/>
                  </a:tcPr>
                </a:tc>
                <a:tc>
                  <a:txBody>
                    <a:bodyPr/>
                    <a:lstStyle/>
                    <a:p>
                      <a:pPr marL="0" lvl="0" indent="0" algn="l" rtl="0">
                        <a:spcBef>
                          <a:spcPts val="0"/>
                        </a:spcBef>
                        <a:spcAft>
                          <a:spcPts val="0"/>
                        </a:spcAft>
                        <a:buNone/>
                      </a:pPr>
                      <a:r>
                        <a:rPr lang="en-US" sz="1400" dirty="0">
                          <a:solidFill>
                            <a:schemeClr val="accent6">
                              <a:lumMod val="75000"/>
                            </a:schemeClr>
                          </a:solidFill>
                        </a:rPr>
                        <a:t>56</a:t>
                      </a:r>
                      <a:endParaRPr sz="1400" dirty="0">
                        <a:solidFill>
                          <a:schemeClr val="accent6">
                            <a:lumMod val="75000"/>
                          </a:schemeClr>
                        </a:solidFill>
                      </a:endParaRPr>
                    </a:p>
                  </a:txBody>
                  <a:tcPr marL="91425" marR="91425" marT="91425" marB="91425">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 sz="1400" dirty="0">
                          <a:solidFill>
                            <a:schemeClr val="accent6">
                              <a:lumMod val="75000"/>
                            </a:schemeClr>
                          </a:solidFill>
                        </a:rPr>
                        <a:t>0:28</a:t>
                      </a:r>
                    </a:p>
                  </a:txBody>
                  <a:tcPr marL="91425" marR="91425" marT="91425" marB="91425">
                    <a:noFill/>
                  </a:tcPr>
                </a:tc>
                <a:extLst>
                  <a:ext uri="{0D108BD9-81ED-4DB2-BD59-A6C34878D82A}">
                    <a16:rowId xmlns:a16="http://schemas.microsoft.com/office/drawing/2014/main" val="10004"/>
                  </a:ext>
                </a:extLst>
              </a:tr>
            </a:tbl>
          </a:graphicData>
        </a:graphic>
      </p:graphicFrame>
      <p:graphicFrame>
        <p:nvGraphicFramePr>
          <p:cNvPr id="10" name="Table 9">
            <a:extLst>
              <a:ext uri="{FF2B5EF4-FFF2-40B4-BE49-F238E27FC236}">
                <a16:creationId xmlns:a16="http://schemas.microsoft.com/office/drawing/2014/main" id="{C1CC1D04-22AA-4CAA-A64F-5EE4F05ADCB6}"/>
              </a:ext>
            </a:extLst>
          </p:cNvPr>
          <p:cNvGraphicFramePr>
            <a:graphicFrameLocks noGrp="1"/>
          </p:cNvGraphicFramePr>
          <p:nvPr>
            <p:extLst>
              <p:ext uri="{D42A27DB-BD31-4B8C-83A1-F6EECF244321}">
                <p14:modId xmlns:p14="http://schemas.microsoft.com/office/powerpoint/2010/main" val="952606620"/>
              </p:ext>
            </p:extLst>
          </p:nvPr>
        </p:nvGraphicFramePr>
        <p:xfrm>
          <a:off x="657813" y="3490328"/>
          <a:ext cx="10737777" cy="2377260"/>
        </p:xfrm>
        <a:graphic>
          <a:graphicData uri="http://schemas.openxmlformats.org/drawingml/2006/table">
            <a:tbl>
              <a:tblPr>
                <a:tableStyleId>{F5AB1C69-6EDB-4FF4-983F-18BD219EF322}</a:tableStyleId>
              </a:tblPr>
              <a:tblGrid>
                <a:gridCol w="2665681">
                  <a:extLst>
                    <a:ext uri="{9D8B030D-6E8A-4147-A177-3AD203B41FA5}">
                      <a16:colId xmlns:a16="http://schemas.microsoft.com/office/drawing/2014/main" val="1704508345"/>
                    </a:ext>
                  </a:extLst>
                </a:gridCol>
                <a:gridCol w="1098474">
                  <a:extLst>
                    <a:ext uri="{9D8B030D-6E8A-4147-A177-3AD203B41FA5}">
                      <a16:colId xmlns:a16="http://schemas.microsoft.com/office/drawing/2014/main" val="755687154"/>
                    </a:ext>
                  </a:extLst>
                </a:gridCol>
                <a:gridCol w="999396">
                  <a:extLst>
                    <a:ext uri="{9D8B030D-6E8A-4147-A177-3AD203B41FA5}">
                      <a16:colId xmlns:a16="http://schemas.microsoft.com/office/drawing/2014/main" val="783445394"/>
                    </a:ext>
                  </a:extLst>
                </a:gridCol>
                <a:gridCol w="937008">
                  <a:extLst>
                    <a:ext uri="{9D8B030D-6E8A-4147-A177-3AD203B41FA5}">
                      <a16:colId xmlns:a16="http://schemas.microsoft.com/office/drawing/2014/main" val="3323449546"/>
                    </a:ext>
                  </a:extLst>
                </a:gridCol>
                <a:gridCol w="1341786">
                  <a:extLst>
                    <a:ext uri="{9D8B030D-6E8A-4147-A177-3AD203B41FA5}">
                      <a16:colId xmlns:a16="http://schemas.microsoft.com/office/drawing/2014/main" val="2403765210"/>
                    </a:ext>
                  </a:extLst>
                </a:gridCol>
                <a:gridCol w="1239181">
                  <a:extLst>
                    <a:ext uri="{9D8B030D-6E8A-4147-A177-3AD203B41FA5}">
                      <a16:colId xmlns:a16="http://schemas.microsoft.com/office/drawing/2014/main" val="3439729284"/>
                    </a:ext>
                  </a:extLst>
                </a:gridCol>
                <a:gridCol w="1076633">
                  <a:extLst>
                    <a:ext uri="{9D8B030D-6E8A-4147-A177-3AD203B41FA5}">
                      <a16:colId xmlns:a16="http://schemas.microsoft.com/office/drawing/2014/main" val="695120617"/>
                    </a:ext>
                  </a:extLst>
                </a:gridCol>
                <a:gridCol w="1379618">
                  <a:extLst>
                    <a:ext uri="{9D8B030D-6E8A-4147-A177-3AD203B41FA5}">
                      <a16:colId xmlns:a16="http://schemas.microsoft.com/office/drawing/2014/main" val="1488084384"/>
                    </a:ext>
                  </a:extLst>
                </a:gridCol>
              </a:tblGrid>
              <a:tr h="236514">
                <a:tc>
                  <a:txBody>
                    <a:bodyPr/>
                    <a:lstStyle/>
                    <a:p>
                      <a:pPr marL="0" lvl="0" indent="0" algn="l" rtl="0">
                        <a:spcBef>
                          <a:spcPts val="0"/>
                        </a:spcBef>
                        <a:spcAft>
                          <a:spcPts val="0"/>
                        </a:spcAft>
                        <a:buNone/>
                      </a:pPr>
                      <a:r>
                        <a:rPr lang="en" sz="1400" dirty="0">
                          <a:solidFill>
                            <a:schemeClr val="accent5">
                              <a:lumMod val="75000"/>
                            </a:schemeClr>
                          </a:solidFill>
                          <a:sym typeface="Droid Sans"/>
                        </a:rPr>
                        <a:t>Framingham - Worcester</a:t>
                      </a:r>
                      <a:endParaRPr sz="1400" dirty="0">
                        <a:solidFill>
                          <a:schemeClr val="accent5">
                            <a:lumMod val="75000"/>
                          </a:schemeClr>
                        </a:solidFill>
                        <a:latin typeface="Droid Sans"/>
                        <a:ea typeface="Droid Sans"/>
                        <a:cs typeface="Droid Sans"/>
                        <a:sym typeface="Droid Sans"/>
                      </a:endParaRPr>
                    </a:p>
                  </a:txBody>
                  <a:tcPr marL="91425" marR="91425" marT="91425" marB="91425">
                    <a:noFill/>
                  </a:tcPr>
                </a:tc>
                <a:tc>
                  <a:txBody>
                    <a:bodyPr/>
                    <a:lstStyle/>
                    <a:p>
                      <a:pPr marL="0" lvl="0" indent="0" algn="l" rtl="0">
                        <a:spcBef>
                          <a:spcPts val="0"/>
                        </a:spcBef>
                        <a:spcAft>
                          <a:spcPts val="0"/>
                        </a:spcAft>
                        <a:buNone/>
                      </a:pPr>
                      <a:r>
                        <a:rPr lang="en" sz="1400" dirty="0">
                          <a:solidFill>
                            <a:schemeClr val="accent5">
                              <a:lumMod val="75000"/>
                            </a:schemeClr>
                          </a:solidFill>
                          <a:sym typeface="Droid Sans"/>
                        </a:rPr>
                        <a:t>22.8</a:t>
                      </a:r>
                      <a:endParaRPr sz="1400" dirty="0">
                        <a:solidFill>
                          <a:schemeClr val="accent5">
                            <a:lumMod val="75000"/>
                          </a:schemeClr>
                        </a:solidFill>
                        <a:latin typeface="Droid Sans"/>
                        <a:ea typeface="Droid Sans"/>
                        <a:cs typeface="Droid Sans"/>
                        <a:sym typeface="Droid Sans"/>
                      </a:endParaRPr>
                    </a:p>
                  </a:txBody>
                  <a:tcPr marL="91425" marR="91425" marT="91425" marB="91425">
                    <a:noFill/>
                  </a:tcPr>
                </a:tc>
                <a:tc>
                  <a:txBody>
                    <a:bodyPr/>
                    <a:lstStyle/>
                    <a:p>
                      <a:pPr marL="0" lvl="0" indent="0" algn="l" rtl="0">
                        <a:spcBef>
                          <a:spcPts val="0"/>
                        </a:spcBef>
                        <a:spcAft>
                          <a:spcPts val="0"/>
                        </a:spcAft>
                        <a:buNone/>
                      </a:pPr>
                      <a:r>
                        <a:rPr lang="en" sz="1400" dirty="0">
                          <a:solidFill>
                            <a:schemeClr val="accent5">
                              <a:lumMod val="75000"/>
                            </a:schemeClr>
                          </a:solidFill>
                        </a:rPr>
                        <a:t>44.6</a:t>
                      </a:r>
                      <a:endParaRPr sz="1400" dirty="0">
                        <a:solidFill>
                          <a:schemeClr val="accent5">
                            <a:lumMod val="75000"/>
                          </a:schemeClr>
                        </a:solidFill>
                      </a:endParaRPr>
                    </a:p>
                  </a:txBody>
                  <a:tcPr marL="91425" marR="91425" marT="91425" marB="91425">
                    <a:noFill/>
                  </a:tcPr>
                </a:tc>
                <a:tc>
                  <a:txBody>
                    <a:bodyPr/>
                    <a:lstStyle/>
                    <a:p>
                      <a:pPr marL="0" lvl="0" indent="0" algn="l" rtl="0">
                        <a:spcBef>
                          <a:spcPts val="0"/>
                        </a:spcBef>
                        <a:spcAft>
                          <a:spcPts val="0"/>
                        </a:spcAft>
                        <a:buNone/>
                      </a:pPr>
                      <a:r>
                        <a:rPr lang="en" sz="1400" dirty="0">
                          <a:solidFill>
                            <a:schemeClr val="accent5">
                              <a:lumMod val="75000"/>
                            </a:schemeClr>
                          </a:solidFill>
                          <a:sym typeface="Droid Sans"/>
                        </a:rPr>
                        <a:t>36</a:t>
                      </a:r>
                      <a:endParaRPr sz="1400" dirty="0">
                        <a:solidFill>
                          <a:schemeClr val="accent5">
                            <a:lumMod val="75000"/>
                          </a:schemeClr>
                        </a:solidFill>
                        <a:latin typeface="Droid Sans"/>
                        <a:ea typeface="Droid Sans"/>
                        <a:cs typeface="Droid Sans"/>
                        <a:sym typeface="Droid Sans"/>
                      </a:endParaRPr>
                    </a:p>
                  </a:txBody>
                  <a:tcPr marL="91425" marR="91425" marT="91425" marB="91425">
                    <a:noFill/>
                  </a:tcPr>
                </a:tc>
                <a:tc>
                  <a:txBody>
                    <a:bodyPr/>
                    <a:lstStyle/>
                    <a:p>
                      <a:pPr marL="0" lvl="0" indent="0" algn="l" rtl="0">
                        <a:spcBef>
                          <a:spcPts val="0"/>
                        </a:spcBef>
                        <a:spcAft>
                          <a:spcPts val="0"/>
                        </a:spcAft>
                        <a:buNone/>
                      </a:pPr>
                      <a:r>
                        <a:rPr lang="en" sz="1400">
                          <a:solidFill>
                            <a:schemeClr val="accent5">
                              <a:lumMod val="75000"/>
                            </a:schemeClr>
                          </a:solidFill>
                          <a:sym typeface="Droid Sans"/>
                        </a:rPr>
                        <a:t>0:38</a:t>
                      </a:r>
                      <a:endParaRPr sz="1400">
                        <a:solidFill>
                          <a:schemeClr val="accent5">
                            <a:lumMod val="75000"/>
                          </a:schemeClr>
                        </a:solidFill>
                        <a:latin typeface="Droid Sans"/>
                        <a:ea typeface="Droid Sans"/>
                        <a:cs typeface="Droid Sans"/>
                        <a:sym typeface="Droid Sans"/>
                      </a:endParaRPr>
                    </a:p>
                  </a:txBody>
                  <a:tcPr marL="91425" marR="91425" marT="91425" marB="91425">
                    <a:noFill/>
                  </a:tcPr>
                </a:tc>
                <a:tc>
                  <a:txBody>
                    <a:bodyPr/>
                    <a:lstStyle/>
                    <a:p>
                      <a:pPr marL="0" lvl="0" indent="0" algn="l" rtl="0">
                        <a:spcBef>
                          <a:spcPts val="0"/>
                        </a:spcBef>
                        <a:spcAft>
                          <a:spcPts val="0"/>
                        </a:spcAft>
                        <a:buNone/>
                      </a:pPr>
                      <a:r>
                        <a:rPr lang="en" sz="1400" dirty="0">
                          <a:solidFill>
                            <a:schemeClr val="accent5">
                              <a:lumMod val="75000"/>
                            </a:schemeClr>
                          </a:solidFill>
                        </a:rPr>
                        <a:t>1:08</a:t>
                      </a:r>
                      <a:endParaRPr sz="1400" dirty="0">
                        <a:solidFill>
                          <a:schemeClr val="accent5">
                            <a:lumMod val="75000"/>
                          </a:schemeClr>
                        </a:solidFill>
                      </a:endParaRPr>
                    </a:p>
                  </a:txBody>
                  <a:tcPr marL="91425" marR="91425" marT="91425" marB="91425">
                    <a:noFill/>
                  </a:tcPr>
                </a:tc>
                <a:tc>
                  <a:txBody>
                    <a:bodyPr/>
                    <a:lstStyle/>
                    <a:p>
                      <a:pPr marL="0" lvl="0" indent="0" algn="l" rtl="0">
                        <a:spcBef>
                          <a:spcPts val="0"/>
                        </a:spcBef>
                        <a:spcAft>
                          <a:spcPts val="0"/>
                        </a:spcAft>
                        <a:buNone/>
                      </a:pPr>
                      <a:r>
                        <a:rPr lang="en-US" sz="1400" dirty="0">
                          <a:solidFill>
                            <a:schemeClr val="accent5">
                              <a:lumMod val="75000"/>
                            </a:schemeClr>
                          </a:solidFill>
                        </a:rPr>
                        <a:t>60</a:t>
                      </a:r>
                      <a:endParaRPr sz="1400" dirty="0">
                        <a:solidFill>
                          <a:schemeClr val="accent5">
                            <a:lumMod val="75000"/>
                          </a:schemeClr>
                        </a:solidFill>
                      </a:endParaRPr>
                    </a:p>
                  </a:txBody>
                  <a:tcPr marL="91425" marR="91425" marT="91425" marB="91425">
                    <a:noFill/>
                  </a:tcPr>
                </a:tc>
                <a:tc>
                  <a:txBody>
                    <a:bodyPr/>
                    <a:lstStyle/>
                    <a:p>
                      <a:pPr marL="0" lvl="0" indent="0" algn="l" rtl="0">
                        <a:spcBef>
                          <a:spcPts val="0"/>
                        </a:spcBef>
                        <a:spcAft>
                          <a:spcPts val="0"/>
                        </a:spcAft>
                        <a:buNone/>
                      </a:pPr>
                      <a:r>
                        <a:rPr lang="en-US" sz="1400" dirty="0">
                          <a:solidFill>
                            <a:schemeClr val="accent5">
                              <a:lumMod val="75000"/>
                            </a:schemeClr>
                          </a:solidFill>
                        </a:rPr>
                        <a:t>0:51</a:t>
                      </a:r>
                      <a:endParaRPr sz="1400" dirty="0">
                        <a:solidFill>
                          <a:schemeClr val="accent5">
                            <a:lumMod val="75000"/>
                          </a:schemeClr>
                        </a:solidFill>
                      </a:endParaRPr>
                    </a:p>
                  </a:txBody>
                  <a:tcPr marL="91425" marR="91425" marT="91425" marB="91425">
                    <a:noFill/>
                  </a:tcPr>
                </a:tc>
                <a:extLst>
                  <a:ext uri="{0D108BD9-81ED-4DB2-BD59-A6C34878D82A}">
                    <a16:rowId xmlns:a16="http://schemas.microsoft.com/office/drawing/2014/main" val="3515669338"/>
                  </a:ext>
                </a:extLst>
              </a:tr>
              <a:tr h="236514">
                <a:tc>
                  <a:txBody>
                    <a:bodyPr/>
                    <a:lstStyle/>
                    <a:p>
                      <a:pPr marL="0" lvl="0" indent="0" algn="l" rtl="0">
                        <a:spcBef>
                          <a:spcPts val="0"/>
                        </a:spcBef>
                        <a:spcAft>
                          <a:spcPts val="0"/>
                        </a:spcAft>
                        <a:buNone/>
                      </a:pPr>
                      <a:r>
                        <a:rPr lang="en" sz="1400" dirty="0">
                          <a:solidFill>
                            <a:schemeClr val="accent5">
                              <a:lumMod val="75000"/>
                            </a:schemeClr>
                          </a:solidFill>
                          <a:sym typeface="Droid Sans"/>
                        </a:rPr>
                        <a:t>Worcester - Springfield</a:t>
                      </a:r>
                      <a:endParaRPr sz="1400" dirty="0">
                        <a:solidFill>
                          <a:schemeClr val="accent5">
                            <a:lumMod val="75000"/>
                          </a:schemeClr>
                        </a:solidFill>
                        <a:latin typeface="Droid Sans"/>
                        <a:ea typeface="Droid Sans"/>
                        <a:cs typeface="Droid Sans"/>
                        <a:sym typeface="Droid Sans"/>
                      </a:endParaRPr>
                    </a:p>
                  </a:txBody>
                  <a:tcPr marL="91425" marR="91425" marT="91425" marB="91425">
                    <a:noFill/>
                  </a:tcPr>
                </a:tc>
                <a:tc>
                  <a:txBody>
                    <a:bodyPr/>
                    <a:lstStyle/>
                    <a:p>
                      <a:pPr marL="0" lvl="0" indent="0" algn="l" rtl="0">
                        <a:spcBef>
                          <a:spcPts val="0"/>
                        </a:spcBef>
                        <a:spcAft>
                          <a:spcPts val="0"/>
                        </a:spcAft>
                        <a:buNone/>
                      </a:pPr>
                      <a:r>
                        <a:rPr lang="en" sz="1400" dirty="0">
                          <a:solidFill>
                            <a:schemeClr val="accent5">
                              <a:lumMod val="75000"/>
                            </a:schemeClr>
                          </a:solidFill>
                          <a:sym typeface="Droid Sans"/>
                        </a:rPr>
                        <a:t>54</a:t>
                      </a:r>
                      <a:endParaRPr sz="1400" dirty="0">
                        <a:solidFill>
                          <a:schemeClr val="accent5">
                            <a:lumMod val="75000"/>
                          </a:schemeClr>
                        </a:solidFill>
                        <a:latin typeface="Droid Sans"/>
                        <a:ea typeface="Droid Sans"/>
                        <a:cs typeface="Droid Sans"/>
                        <a:sym typeface="Droid Sans"/>
                      </a:endParaRPr>
                    </a:p>
                  </a:txBody>
                  <a:tcPr marL="91425" marR="91425" marT="91425" marB="91425">
                    <a:noFill/>
                  </a:tcPr>
                </a:tc>
                <a:tc>
                  <a:txBody>
                    <a:bodyPr/>
                    <a:lstStyle/>
                    <a:p>
                      <a:pPr marL="0" lvl="0" indent="0" algn="l" rtl="0">
                        <a:spcBef>
                          <a:spcPts val="0"/>
                        </a:spcBef>
                        <a:spcAft>
                          <a:spcPts val="0"/>
                        </a:spcAft>
                        <a:buNone/>
                      </a:pPr>
                      <a:r>
                        <a:rPr lang="en" sz="1400" dirty="0">
                          <a:solidFill>
                            <a:schemeClr val="accent5">
                              <a:lumMod val="75000"/>
                            </a:schemeClr>
                          </a:solidFill>
                        </a:rPr>
                        <a:t>98.6</a:t>
                      </a:r>
                      <a:endParaRPr sz="1400" dirty="0">
                        <a:solidFill>
                          <a:schemeClr val="accent5">
                            <a:lumMod val="75000"/>
                          </a:schemeClr>
                        </a:solidFill>
                      </a:endParaRPr>
                    </a:p>
                  </a:txBody>
                  <a:tcPr marL="91425" marR="91425" marT="91425" marB="91425">
                    <a:noFill/>
                  </a:tcPr>
                </a:tc>
                <a:tc>
                  <a:txBody>
                    <a:bodyPr/>
                    <a:lstStyle/>
                    <a:p>
                      <a:pPr marL="0" lvl="0" indent="0" algn="l" rtl="0">
                        <a:spcBef>
                          <a:spcPts val="0"/>
                        </a:spcBef>
                        <a:spcAft>
                          <a:spcPts val="0"/>
                        </a:spcAft>
                        <a:buNone/>
                      </a:pPr>
                      <a:r>
                        <a:rPr lang="en" sz="1400">
                          <a:solidFill>
                            <a:schemeClr val="accent5">
                              <a:lumMod val="75000"/>
                            </a:schemeClr>
                          </a:solidFill>
                          <a:sym typeface="Droid Sans"/>
                        </a:rPr>
                        <a:t>43.2</a:t>
                      </a:r>
                      <a:endParaRPr sz="1400">
                        <a:solidFill>
                          <a:schemeClr val="accent5">
                            <a:lumMod val="75000"/>
                          </a:schemeClr>
                        </a:solidFill>
                        <a:latin typeface="Droid Sans"/>
                        <a:ea typeface="Droid Sans"/>
                        <a:cs typeface="Droid Sans"/>
                        <a:sym typeface="Droid Sans"/>
                      </a:endParaRPr>
                    </a:p>
                  </a:txBody>
                  <a:tcPr marL="91425" marR="91425" marT="91425" marB="91425">
                    <a:noFill/>
                  </a:tcPr>
                </a:tc>
                <a:tc>
                  <a:txBody>
                    <a:bodyPr/>
                    <a:lstStyle/>
                    <a:p>
                      <a:pPr marL="0" lvl="0" indent="0" algn="l" rtl="0">
                        <a:spcBef>
                          <a:spcPts val="0"/>
                        </a:spcBef>
                        <a:spcAft>
                          <a:spcPts val="0"/>
                        </a:spcAft>
                        <a:buNone/>
                      </a:pPr>
                      <a:r>
                        <a:rPr lang="en" sz="1400" dirty="0">
                          <a:solidFill>
                            <a:schemeClr val="accent5">
                              <a:lumMod val="75000"/>
                            </a:schemeClr>
                          </a:solidFill>
                          <a:sym typeface="Droid Sans"/>
                        </a:rPr>
                        <a:t>1:15</a:t>
                      </a:r>
                      <a:endParaRPr sz="1400" dirty="0">
                        <a:solidFill>
                          <a:schemeClr val="accent5">
                            <a:lumMod val="75000"/>
                          </a:schemeClr>
                        </a:solidFill>
                        <a:latin typeface="Droid Sans"/>
                        <a:ea typeface="Droid Sans"/>
                        <a:cs typeface="Droid Sans"/>
                        <a:sym typeface="Droid Sans"/>
                      </a:endParaRPr>
                    </a:p>
                  </a:txBody>
                  <a:tcPr marL="91425" marR="91425" marT="91425" marB="91425">
                    <a:noFill/>
                  </a:tcPr>
                </a:tc>
                <a:tc>
                  <a:txBody>
                    <a:bodyPr/>
                    <a:lstStyle/>
                    <a:p>
                      <a:pPr marL="0" lvl="0" indent="0" algn="l" rtl="0">
                        <a:spcBef>
                          <a:spcPts val="0"/>
                        </a:spcBef>
                        <a:spcAft>
                          <a:spcPts val="0"/>
                        </a:spcAft>
                        <a:buNone/>
                      </a:pPr>
                      <a:r>
                        <a:rPr lang="en" sz="1400" dirty="0">
                          <a:solidFill>
                            <a:schemeClr val="accent5">
                              <a:lumMod val="75000"/>
                            </a:schemeClr>
                          </a:solidFill>
                        </a:rPr>
                        <a:t>2:23</a:t>
                      </a:r>
                      <a:endParaRPr sz="1400" dirty="0">
                        <a:solidFill>
                          <a:schemeClr val="accent5">
                            <a:lumMod val="75000"/>
                          </a:schemeClr>
                        </a:solidFill>
                      </a:endParaRPr>
                    </a:p>
                  </a:txBody>
                  <a:tcPr marL="91425" marR="91425" marT="91425" marB="91425">
                    <a:noFill/>
                  </a:tcPr>
                </a:tc>
                <a:tc>
                  <a:txBody>
                    <a:bodyPr/>
                    <a:lstStyle/>
                    <a:p>
                      <a:pPr marL="0" lvl="0" indent="0" algn="l" rtl="0">
                        <a:spcBef>
                          <a:spcPts val="0"/>
                        </a:spcBef>
                        <a:spcAft>
                          <a:spcPts val="0"/>
                        </a:spcAft>
                        <a:buNone/>
                      </a:pPr>
                      <a:r>
                        <a:rPr lang="en-US" sz="1400" dirty="0">
                          <a:solidFill>
                            <a:schemeClr val="accent5">
                              <a:lumMod val="75000"/>
                            </a:schemeClr>
                          </a:solidFill>
                        </a:rPr>
                        <a:t>65</a:t>
                      </a:r>
                      <a:endParaRPr sz="1400" dirty="0">
                        <a:solidFill>
                          <a:schemeClr val="accent5">
                            <a:lumMod val="75000"/>
                          </a:schemeClr>
                        </a:solidFill>
                      </a:endParaRPr>
                    </a:p>
                  </a:txBody>
                  <a:tcPr marL="91425" marR="91425" marT="91425" marB="91425">
                    <a:noFill/>
                  </a:tcPr>
                </a:tc>
                <a:tc>
                  <a:txBody>
                    <a:bodyPr/>
                    <a:lstStyle/>
                    <a:p>
                      <a:pPr marL="0" lvl="0" indent="0" algn="l" rtl="0">
                        <a:spcBef>
                          <a:spcPts val="0"/>
                        </a:spcBef>
                        <a:spcAft>
                          <a:spcPts val="0"/>
                        </a:spcAft>
                        <a:buNone/>
                      </a:pPr>
                      <a:r>
                        <a:rPr lang="en-US" sz="1400" dirty="0">
                          <a:solidFill>
                            <a:schemeClr val="accent5">
                              <a:lumMod val="75000"/>
                            </a:schemeClr>
                          </a:solidFill>
                        </a:rPr>
                        <a:t>1:41</a:t>
                      </a:r>
                      <a:endParaRPr sz="1400" dirty="0">
                        <a:solidFill>
                          <a:schemeClr val="accent5">
                            <a:lumMod val="75000"/>
                          </a:schemeClr>
                        </a:solidFill>
                      </a:endParaRPr>
                    </a:p>
                  </a:txBody>
                  <a:tcPr marL="91425" marR="91425" marT="91425" marB="91425">
                    <a:noFill/>
                  </a:tcPr>
                </a:tc>
                <a:extLst>
                  <a:ext uri="{0D108BD9-81ED-4DB2-BD59-A6C34878D82A}">
                    <a16:rowId xmlns:a16="http://schemas.microsoft.com/office/drawing/2014/main" val="1564446355"/>
                  </a:ext>
                </a:extLst>
              </a:tr>
              <a:tr h="236514">
                <a:tc>
                  <a:txBody>
                    <a:bodyPr/>
                    <a:lstStyle/>
                    <a:p>
                      <a:pPr marL="0" lvl="0" indent="0" algn="l" rtl="0">
                        <a:spcBef>
                          <a:spcPts val="0"/>
                        </a:spcBef>
                        <a:spcAft>
                          <a:spcPts val="0"/>
                        </a:spcAft>
                        <a:buNone/>
                      </a:pPr>
                      <a:r>
                        <a:rPr lang="en" sz="1400" dirty="0">
                          <a:solidFill>
                            <a:schemeClr val="accent5">
                              <a:lumMod val="75000"/>
                            </a:schemeClr>
                          </a:solidFill>
                          <a:sym typeface="Droid Sans"/>
                        </a:rPr>
                        <a:t>Springfield - Hartford</a:t>
                      </a:r>
                      <a:endParaRPr sz="1400" dirty="0">
                        <a:solidFill>
                          <a:schemeClr val="accent5">
                            <a:lumMod val="75000"/>
                          </a:schemeClr>
                        </a:solidFill>
                        <a:latin typeface="Droid Sans"/>
                        <a:ea typeface="Droid Sans"/>
                        <a:cs typeface="Droid Sans"/>
                        <a:sym typeface="Droid Sans"/>
                      </a:endParaRPr>
                    </a:p>
                  </a:txBody>
                  <a:tcPr marL="91425" marR="91425" marT="91425" marB="91425">
                    <a:noFill/>
                  </a:tcPr>
                </a:tc>
                <a:tc>
                  <a:txBody>
                    <a:bodyPr/>
                    <a:lstStyle/>
                    <a:p>
                      <a:pPr marL="0" lvl="0" indent="0" algn="l" rtl="0">
                        <a:spcBef>
                          <a:spcPts val="0"/>
                        </a:spcBef>
                        <a:spcAft>
                          <a:spcPts val="0"/>
                        </a:spcAft>
                        <a:buNone/>
                      </a:pPr>
                      <a:r>
                        <a:rPr lang="en" sz="1400" dirty="0">
                          <a:solidFill>
                            <a:schemeClr val="accent5">
                              <a:lumMod val="75000"/>
                            </a:schemeClr>
                          </a:solidFill>
                          <a:sym typeface="Droid Sans"/>
                        </a:rPr>
                        <a:t>26</a:t>
                      </a:r>
                      <a:endParaRPr sz="1400" dirty="0">
                        <a:solidFill>
                          <a:schemeClr val="accent5">
                            <a:lumMod val="75000"/>
                          </a:schemeClr>
                        </a:solidFill>
                        <a:latin typeface="Droid Sans"/>
                        <a:ea typeface="Droid Sans"/>
                        <a:cs typeface="Droid Sans"/>
                        <a:sym typeface="Droid Sans"/>
                      </a:endParaRPr>
                    </a:p>
                  </a:txBody>
                  <a:tcPr marL="91425" marR="91425" marT="91425" marB="91425">
                    <a:noFill/>
                  </a:tcPr>
                </a:tc>
                <a:tc>
                  <a:txBody>
                    <a:bodyPr/>
                    <a:lstStyle/>
                    <a:p>
                      <a:pPr marL="0" lvl="0" indent="0" algn="l" rtl="0">
                        <a:spcBef>
                          <a:spcPts val="0"/>
                        </a:spcBef>
                        <a:spcAft>
                          <a:spcPts val="0"/>
                        </a:spcAft>
                        <a:buNone/>
                      </a:pPr>
                      <a:r>
                        <a:rPr lang="en" sz="1400" dirty="0">
                          <a:solidFill>
                            <a:schemeClr val="accent5">
                              <a:lumMod val="75000"/>
                            </a:schemeClr>
                          </a:solidFill>
                        </a:rPr>
                        <a:t>124.6</a:t>
                      </a:r>
                      <a:endParaRPr sz="1400" dirty="0">
                        <a:solidFill>
                          <a:schemeClr val="accent5">
                            <a:lumMod val="75000"/>
                          </a:schemeClr>
                        </a:solidFill>
                      </a:endParaRPr>
                    </a:p>
                  </a:txBody>
                  <a:tcPr marL="91425" marR="91425" marT="91425" marB="91425">
                    <a:noFill/>
                  </a:tcPr>
                </a:tc>
                <a:tc>
                  <a:txBody>
                    <a:bodyPr/>
                    <a:lstStyle/>
                    <a:p>
                      <a:pPr marL="0" lvl="0" indent="0" algn="l" rtl="0">
                        <a:spcBef>
                          <a:spcPts val="0"/>
                        </a:spcBef>
                        <a:spcAft>
                          <a:spcPts val="0"/>
                        </a:spcAft>
                        <a:buNone/>
                      </a:pPr>
                      <a:r>
                        <a:rPr lang="en" sz="1400" dirty="0">
                          <a:solidFill>
                            <a:schemeClr val="accent5">
                              <a:lumMod val="75000"/>
                            </a:schemeClr>
                          </a:solidFill>
                          <a:sym typeface="Droid Sans"/>
                        </a:rPr>
                        <a:t>50</a:t>
                      </a:r>
                      <a:endParaRPr sz="1400" dirty="0">
                        <a:solidFill>
                          <a:schemeClr val="accent5">
                            <a:lumMod val="75000"/>
                          </a:schemeClr>
                        </a:solidFill>
                        <a:latin typeface="Droid Sans"/>
                        <a:ea typeface="Droid Sans"/>
                        <a:cs typeface="Droid Sans"/>
                        <a:sym typeface="Droid Sans"/>
                      </a:endParaRPr>
                    </a:p>
                  </a:txBody>
                  <a:tcPr marL="91425" marR="91425" marT="91425" marB="91425">
                    <a:noFill/>
                  </a:tcPr>
                </a:tc>
                <a:tc>
                  <a:txBody>
                    <a:bodyPr/>
                    <a:lstStyle/>
                    <a:p>
                      <a:pPr marL="0" lvl="0" indent="0" algn="l" rtl="0">
                        <a:spcBef>
                          <a:spcPts val="0"/>
                        </a:spcBef>
                        <a:spcAft>
                          <a:spcPts val="0"/>
                        </a:spcAft>
                        <a:buNone/>
                      </a:pPr>
                      <a:r>
                        <a:rPr lang="en" sz="1400" dirty="0">
                          <a:solidFill>
                            <a:schemeClr val="accent5">
                              <a:lumMod val="75000"/>
                            </a:schemeClr>
                          </a:solidFill>
                          <a:sym typeface="Droid Sans"/>
                        </a:rPr>
                        <a:t>0:31</a:t>
                      </a:r>
                      <a:endParaRPr sz="1400" dirty="0">
                        <a:solidFill>
                          <a:schemeClr val="accent5">
                            <a:lumMod val="75000"/>
                          </a:schemeClr>
                        </a:solidFill>
                        <a:latin typeface="Droid Sans"/>
                        <a:ea typeface="Droid Sans"/>
                        <a:cs typeface="Droid Sans"/>
                        <a:sym typeface="Droid Sans"/>
                      </a:endParaRPr>
                    </a:p>
                  </a:txBody>
                  <a:tcPr marL="91425" marR="91425" marT="91425" marB="91425">
                    <a:noFill/>
                  </a:tcPr>
                </a:tc>
                <a:tc>
                  <a:txBody>
                    <a:bodyPr/>
                    <a:lstStyle/>
                    <a:p>
                      <a:pPr marL="0" lvl="0" indent="0" algn="l" rtl="0">
                        <a:spcBef>
                          <a:spcPts val="0"/>
                        </a:spcBef>
                        <a:spcAft>
                          <a:spcPts val="0"/>
                        </a:spcAft>
                        <a:buNone/>
                      </a:pPr>
                      <a:r>
                        <a:rPr lang="en" sz="1400" dirty="0">
                          <a:solidFill>
                            <a:schemeClr val="accent5">
                              <a:lumMod val="75000"/>
                            </a:schemeClr>
                          </a:solidFill>
                        </a:rPr>
                        <a:t>2:54</a:t>
                      </a:r>
                      <a:endParaRPr sz="1400" dirty="0">
                        <a:solidFill>
                          <a:schemeClr val="accent5">
                            <a:lumMod val="75000"/>
                          </a:schemeClr>
                        </a:solidFill>
                      </a:endParaRPr>
                    </a:p>
                  </a:txBody>
                  <a:tcPr marL="91425" marR="91425" marT="91425" marB="91425">
                    <a:noFill/>
                  </a:tcPr>
                </a:tc>
                <a:tc>
                  <a:txBody>
                    <a:bodyPr/>
                    <a:lstStyle/>
                    <a:p>
                      <a:pPr marL="0" lvl="0" indent="0" algn="l" rtl="0">
                        <a:spcBef>
                          <a:spcPts val="0"/>
                        </a:spcBef>
                        <a:spcAft>
                          <a:spcPts val="0"/>
                        </a:spcAft>
                        <a:buNone/>
                      </a:pPr>
                      <a:r>
                        <a:rPr lang="en-US" sz="1400" dirty="0">
                          <a:solidFill>
                            <a:schemeClr val="accent5">
                              <a:lumMod val="75000"/>
                            </a:schemeClr>
                          </a:solidFill>
                        </a:rPr>
                        <a:t>50</a:t>
                      </a:r>
                      <a:endParaRPr sz="1400" dirty="0">
                        <a:solidFill>
                          <a:schemeClr val="accent5">
                            <a:lumMod val="75000"/>
                          </a:schemeClr>
                        </a:solidFill>
                      </a:endParaRPr>
                    </a:p>
                  </a:txBody>
                  <a:tcPr marL="91425" marR="91425" marT="91425" marB="91425">
                    <a:noFill/>
                  </a:tcPr>
                </a:tc>
                <a:tc>
                  <a:txBody>
                    <a:bodyPr/>
                    <a:lstStyle/>
                    <a:p>
                      <a:pPr marL="0" lvl="0" indent="0" algn="l" rtl="0">
                        <a:spcBef>
                          <a:spcPts val="0"/>
                        </a:spcBef>
                        <a:spcAft>
                          <a:spcPts val="0"/>
                        </a:spcAft>
                        <a:buNone/>
                      </a:pPr>
                      <a:r>
                        <a:rPr lang="en-US" sz="1400" dirty="0">
                          <a:solidFill>
                            <a:schemeClr val="accent5">
                              <a:lumMod val="75000"/>
                            </a:schemeClr>
                          </a:solidFill>
                        </a:rPr>
                        <a:t>2:12</a:t>
                      </a:r>
                      <a:endParaRPr sz="1400" dirty="0">
                        <a:solidFill>
                          <a:schemeClr val="accent5">
                            <a:lumMod val="75000"/>
                          </a:schemeClr>
                        </a:solidFill>
                      </a:endParaRPr>
                    </a:p>
                  </a:txBody>
                  <a:tcPr marL="91425" marR="91425" marT="91425" marB="91425">
                    <a:noFill/>
                  </a:tcPr>
                </a:tc>
                <a:extLst>
                  <a:ext uri="{0D108BD9-81ED-4DB2-BD59-A6C34878D82A}">
                    <a16:rowId xmlns:a16="http://schemas.microsoft.com/office/drawing/2014/main" val="4256660997"/>
                  </a:ext>
                </a:extLst>
              </a:tr>
              <a:tr h="236514">
                <a:tc>
                  <a:txBody>
                    <a:bodyPr/>
                    <a:lstStyle/>
                    <a:p>
                      <a:pPr marL="0" lvl="0" indent="0" algn="l" rtl="0">
                        <a:spcBef>
                          <a:spcPts val="0"/>
                        </a:spcBef>
                        <a:spcAft>
                          <a:spcPts val="0"/>
                        </a:spcAft>
                        <a:buNone/>
                      </a:pPr>
                      <a:r>
                        <a:rPr lang="en" sz="1400" dirty="0">
                          <a:solidFill>
                            <a:schemeClr val="accent5">
                              <a:lumMod val="75000"/>
                            </a:schemeClr>
                          </a:solidFill>
                          <a:sym typeface="Droid Sans"/>
                        </a:rPr>
                        <a:t>Hartford - New Haven</a:t>
                      </a:r>
                      <a:endParaRPr sz="1400" dirty="0">
                        <a:solidFill>
                          <a:schemeClr val="accent5">
                            <a:lumMod val="75000"/>
                          </a:schemeClr>
                        </a:solidFill>
                        <a:latin typeface="Droid Sans"/>
                        <a:ea typeface="Droid Sans"/>
                        <a:cs typeface="Droid Sans"/>
                        <a:sym typeface="Droid Sans"/>
                      </a:endParaRPr>
                    </a:p>
                  </a:txBody>
                  <a:tcPr marL="91425" marR="91425" marT="91425" marB="91425">
                    <a:noFill/>
                  </a:tcPr>
                </a:tc>
                <a:tc>
                  <a:txBody>
                    <a:bodyPr/>
                    <a:lstStyle/>
                    <a:p>
                      <a:pPr marL="0" lvl="0" indent="0" algn="l" rtl="0">
                        <a:spcBef>
                          <a:spcPts val="0"/>
                        </a:spcBef>
                        <a:spcAft>
                          <a:spcPts val="0"/>
                        </a:spcAft>
                        <a:buNone/>
                      </a:pPr>
                      <a:r>
                        <a:rPr lang="en" sz="1400" dirty="0">
                          <a:solidFill>
                            <a:schemeClr val="accent5">
                              <a:lumMod val="75000"/>
                            </a:schemeClr>
                          </a:solidFill>
                          <a:sym typeface="Droid Sans"/>
                        </a:rPr>
                        <a:t>37</a:t>
                      </a:r>
                      <a:endParaRPr sz="1400" dirty="0">
                        <a:solidFill>
                          <a:schemeClr val="accent5">
                            <a:lumMod val="75000"/>
                          </a:schemeClr>
                        </a:solidFill>
                        <a:latin typeface="Droid Sans"/>
                        <a:ea typeface="Droid Sans"/>
                        <a:cs typeface="Droid Sans"/>
                        <a:sym typeface="Droid Sans"/>
                      </a:endParaRPr>
                    </a:p>
                  </a:txBody>
                  <a:tcPr marL="91425" marR="91425" marT="91425" marB="91425">
                    <a:noFill/>
                  </a:tcPr>
                </a:tc>
                <a:tc>
                  <a:txBody>
                    <a:bodyPr/>
                    <a:lstStyle/>
                    <a:p>
                      <a:pPr marL="0" lvl="0" indent="0" algn="l" rtl="0">
                        <a:spcBef>
                          <a:spcPts val="0"/>
                        </a:spcBef>
                        <a:spcAft>
                          <a:spcPts val="0"/>
                        </a:spcAft>
                        <a:buNone/>
                      </a:pPr>
                      <a:r>
                        <a:rPr lang="en" sz="1400" dirty="0">
                          <a:solidFill>
                            <a:schemeClr val="accent5">
                              <a:lumMod val="75000"/>
                            </a:schemeClr>
                          </a:solidFill>
                        </a:rPr>
                        <a:t>161.6</a:t>
                      </a:r>
                      <a:endParaRPr sz="1400" dirty="0">
                        <a:solidFill>
                          <a:schemeClr val="accent5">
                            <a:lumMod val="75000"/>
                          </a:schemeClr>
                        </a:solidFill>
                      </a:endParaRPr>
                    </a:p>
                  </a:txBody>
                  <a:tcPr marL="91425" marR="91425" marT="91425" marB="91425">
                    <a:noFill/>
                  </a:tcPr>
                </a:tc>
                <a:tc>
                  <a:txBody>
                    <a:bodyPr/>
                    <a:lstStyle/>
                    <a:p>
                      <a:pPr marL="0" lvl="0" indent="0" algn="l" rtl="0">
                        <a:spcBef>
                          <a:spcPts val="0"/>
                        </a:spcBef>
                        <a:spcAft>
                          <a:spcPts val="0"/>
                        </a:spcAft>
                        <a:buNone/>
                      </a:pPr>
                      <a:r>
                        <a:rPr lang="en" sz="1400" dirty="0">
                          <a:solidFill>
                            <a:schemeClr val="accent5">
                              <a:lumMod val="75000"/>
                            </a:schemeClr>
                          </a:solidFill>
                          <a:sym typeface="Droid Sans"/>
                        </a:rPr>
                        <a:t>56</a:t>
                      </a:r>
                      <a:endParaRPr sz="1400" dirty="0">
                        <a:solidFill>
                          <a:schemeClr val="accent5">
                            <a:lumMod val="75000"/>
                          </a:schemeClr>
                        </a:solidFill>
                        <a:latin typeface="Droid Sans"/>
                        <a:ea typeface="Droid Sans"/>
                        <a:cs typeface="Droid Sans"/>
                        <a:sym typeface="Droid Sans"/>
                      </a:endParaRPr>
                    </a:p>
                  </a:txBody>
                  <a:tcPr marL="91425" marR="91425" marT="91425" marB="91425">
                    <a:noFill/>
                  </a:tcPr>
                </a:tc>
                <a:tc>
                  <a:txBody>
                    <a:bodyPr/>
                    <a:lstStyle/>
                    <a:p>
                      <a:pPr marL="0" lvl="0" indent="0" algn="l" rtl="0">
                        <a:spcBef>
                          <a:spcPts val="0"/>
                        </a:spcBef>
                        <a:spcAft>
                          <a:spcPts val="0"/>
                        </a:spcAft>
                        <a:buNone/>
                      </a:pPr>
                      <a:r>
                        <a:rPr lang="en" sz="1400" dirty="0">
                          <a:solidFill>
                            <a:schemeClr val="accent5">
                              <a:lumMod val="75000"/>
                            </a:schemeClr>
                          </a:solidFill>
                          <a:sym typeface="Droid Sans"/>
                        </a:rPr>
                        <a:t>0:40</a:t>
                      </a:r>
                      <a:endParaRPr sz="1400" dirty="0">
                        <a:solidFill>
                          <a:schemeClr val="accent5">
                            <a:lumMod val="75000"/>
                          </a:schemeClr>
                        </a:solidFill>
                        <a:latin typeface="Droid Sans"/>
                        <a:ea typeface="Droid Sans"/>
                        <a:cs typeface="Droid Sans"/>
                        <a:sym typeface="Droid Sans"/>
                      </a:endParaRPr>
                    </a:p>
                  </a:txBody>
                  <a:tcPr marL="91425" marR="91425" marT="91425" marB="91425">
                    <a:noFill/>
                  </a:tcPr>
                </a:tc>
                <a:tc>
                  <a:txBody>
                    <a:bodyPr/>
                    <a:lstStyle/>
                    <a:p>
                      <a:pPr marL="0" lvl="0" indent="0" algn="l" rtl="0">
                        <a:spcBef>
                          <a:spcPts val="0"/>
                        </a:spcBef>
                        <a:spcAft>
                          <a:spcPts val="0"/>
                        </a:spcAft>
                        <a:buNone/>
                      </a:pPr>
                      <a:r>
                        <a:rPr lang="en" sz="1400" dirty="0">
                          <a:solidFill>
                            <a:schemeClr val="accent5">
                              <a:lumMod val="75000"/>
                            </a:schemeClr>
                          </a:solidFill>
                        </a:rPr>
                        <a:t>3:34</a:t>
                      </a:r>
                      <a:endParaRPr sz="1400" dirty="0">
                        <a:solidFill>
                          <a:schemeClr val="accent5">
                            <a:lumMod val="75000"/>
                          </a:schemeClr>
                        </a:solidFill>
                      </a:endParaRPr>
                    </a:p>
                  </a:txBody>
                  <a:tcPr marL="91425" marR="91425" marT="91425" marB="91425">
                    <a:noFill/>
                  </a:tcPr>
                </a:tc>
                <a:tc>
                  <a:txBody>
                    <a:bodyPr/>
                    <a:lstStyle/>
                    <a:p>
                      <a:pPr marL="0" lvl="0" indent="0" algn="l" rtl="0">
                        <a:spcBef>
                          <a:spcPts val="0"/>
                        </a:spcBef>
                        <a:spcAft>
                          <a:spcPts val="0"/>
                        </a:spcAft>
                        <a:buNone/>
                      </a:pPr>
                      <a:r>
                        <a:rPr lang="en-US" sz="1400" dirty="0">
                          <a:solidFill>
                            <a:schemeClr val="accent5">
                              <a:lumMod val="75000"/>
                            </a:schemeClr>
                          </a:solidFill>
                        </a:rPr>
                        <a:t>56</a:t>
                      </a:r>
                      <a:endParaRPr sz="1400" dirty="0">
                        <a:solidFill>
                          <a:schemeClr val="accent5">
                            <a:lumMod val="75000"/>
                          </a:schemeClr>
                        </a:solidFill>
                      </a:endParaRPr>
                    </a:p>
                  </a:txBody>
                  <a:tcPr marL="91425" marR="91425" marT="91425" marB="91425">
                    <a:noFill/>
                  </a:tcPr>
                </a:tc>
                <a:tc>
                  <a:txBody>
                    <a:bodyPr/>
                    <a:lstStyle/>
                    <a:p>
                      <a:pPr marL="0" lvl="0" indent="0" algn="l" rtl="0">
                        <a:spcBef>
                          <a:spcPts val="0"/>
                        </a:spcBef>
                        <a:spcAft>
                          <a:spcPts val="0"/>
                        </a:spcAft>
                        <a:buNone/>
                      </a:pPr>
                      <a:r>
                        <a:rPr lang="en-US" sz="1400" dirty="0">
                          <a:solidFill>
                            <a:schemeClr val="accent5">
                              <a:lumMod val="75000"/>
                            </a:schemeClr>
                          </a:solidFill>
                        </a:rPr>
                        <a:t>2:52</a:t>
                      </a:r>
                      <a:endParaRPr sz="1400" dirty="0">
                        <a:solidFill>
                          <a:schemeClr val="accent5">
                            <a:lumMod val="75000"/>
                          </a:schemeClr>
                        </a:solidFill>
                      </a:endParaRPr>
                    </a:p>
                  </a:txBody>
                  <a:tcPr marL="91425" marR="91425" marT="91425" marB="91425">
                    <a:noFill/>
                  </a:tcPr>
                </a:tc>
                <a:extLst>
                  <a:ext uri="{0D108BD9-81ED-4DB2-BD59-A6C34878D82A}">
                    <a16:rowId xmlns:a16="http://schemas.microsoft.com/office/drawing/2014/main" val="2449925693"/>
                  </a:ext>
                </a:extLst>
              </a:tr>
              <a:tr h="236514">
                <a:tc>
                  <a:txBody>
                    <a:bodyPr/>
                    <a:lstStyle/>
                    <a:p>
                      <a:pPr marL="0" lvl="0" indent="0" algn="l" rtl="0">
                        <a:spcBef>
                          <a:spcPts val="0"/>
                        </a:spcBef>
                        <a:spcAft>
                          <a:spcPts val="0"/>
                        </a:spcAft>
                        <a:buNone/>
                      </a:pPr>
                      <a:r>
                        <a:rPr lang="en" sz="1400">
                          <a:solidFill>
                            <a:schemeClr val="accent5">
                              <a:lumMod val="75000"/>
                            </a:schemeClr>
                          </a:solidFill>
                          <a:sym typeface="Droid Sans"/>
                        </a:rPr>
                        <a:t>New Haven - Stamford</a:t>
                      </a:r>
                      <a:endParaRPr sz="1400">
                        <a:solidFill>
                          <a:schemeClr val="accent5">
                            <a:lumMod val="75000"/>
                          </a:schemeClr>
                        </a:solidFill>
                        <a:latin typeface="Droid Sans"/>
                        <a:ea typeface="Droid Sans"/>
                        <a:cs typeface="Droid Sans"/>
                        <a:sym typeface="Droid Sans"/>
                      </a:endParaRPr>
                    </a:p>
                  </a:txBody>
                  <a:tcPr marL="91425" marR="91425" marT="91425" marB="91425">
                    <a:noFill/>
                  </a:tcPr>
                </a:tc>
                <a:tc>
                  <a:txBody>
                    <a:bodyPr/>
                    <a:lstStyle/>
                    <a:p>
                      <a:pPr marL="0" lvl="0" indent="0" algn="l" rtl="0">
                        <a:spcBef>
                          <a:spcPts val="0"/>
                        </a:spcBef>
                        <a:spcAft>
                          <a:spcPts val="0"/>
                        </a:spcAft>
                        <a:buNone/>
                      </a:pPr>
                      <a:r>
                        <a:rPr lang="en" sz="1400">
                          <a:solidFill>
                            <a:schemeClr val="accent5">
                              <a:lumMod val="75000"/>
                            </a:schemeClr>
                          </a:solidFill>
                          <a:sym typeface="Droid Sans"/>
                        </a:rPr>
                        <a:t>39.6</a:t>
                      </a:r>
                      <a:endParaRPr sz="1400">
                        <a:solidFill>
                          <a:schemeClr val="accent5">
                            <a:lumMod val="75000"/>
                          </a:schemeClr>
                        </a:solidFill>
                        <a:latin typeface="Droid Sans"/>
                        <a:ea typeface="Droid Sans"/>
                        <a:cs typeface="Droid Sans"/>
                        <a:sym typeface="Droid Sans"/>
                      </a:endParaRPr>
                    </a:p>
                  </a:txBody>
                  <a:tcPr marL="91425" marR="91425" marT="91425" marB="91425">
                    <a:noFill/>
                  </a:tcPr>
                </a:tc>
                <a:tc>
                  <a:txBody>
                    <a:bodyPr/>
                    <a:lstStyle/>
                    <a:p>
                      <a:pPr marL="0" lvl="0" indent="0" algn="l" rtl="0">
                        <a:spcBef>
                          <a:spcPts val="0"/>
                        </a:spcBef>
                        <a:spcAft>
                          <a:spcPts val="0"/>
                        </a:spcAft>
                        <a:buNone/>
                      </a:pPr>
                      <a:r>
                        <a:rPr lang="en" sz="1400">
                          <a:solidFill>
                            <a:schemeClr val="accent5">
                              <a:lumMod val="75000"/>
                            </a:schemeClr>
                          </a:solidFill>
                        </a:rPr>
                        <a:t>201.2</a:t>
                      </a:r>
                      <a:endParaRPr sz="1400">
                        <a:solidFill>
                          <a:schemeClr val="accent5">
                            <a:lumMod val="75000"/>
                          </a:schemeClr>
                        </a:solidFill>
                      </a:endParaRPr>
                    </a:p>
                  </a:txBody>
                  <a:tcPr marL="91425" marR="91425" marT="91425" marB="91425">
                    <a:noFill/>
                  </a:tcPr>
                </a:tc>
                <a:tc>
                  <a:txBody>
                    <a:bodyPr/>
                    <a:lstStyle/>
                    <a:p>
                      <a:pPr marL="0" lvl="0" indent="0" algn="l" rtl="0">
                        <a:spcBef>
                          <a:spcPts val="0"/>
                        </a:spcBef>
                        <a:spcAft>
                          <a:spcPts val="0"/>
                        </a:spcAft>
                        <a:buNone/>
                      </a:pPr>
                      <a:r>
                        <a:rPr lang="en" sz="1400" dirty="0">
                          <a:solidFill>
                            <a:schemeClr val="accent5">
                              <a:lumMod val="75000"/>
                            </a:schemeClr>
                          </a:solidFill>
                          <a:sym typeface="Droid Sans"/>
                        </a:rPr>
                        <a:t>36</a:t>
                      </a:r>
                      <a:endParaRPr sz="1400" dirty="0">
                        <a:solidFill>
                          <a:schemeClr val="accent5">
                            <a:lumMod val="75000"/>
                          </a:schemeClr>
                        </a:solidFill>
                        <a:latin typeface="Droid Sans"/>
                        <a:ea typeface="Droid Sans"/>
                        <a:cs typeface="Droid Sans"/>
                        <a:sym typeface="Droid Sans"/>
                      </a:endParaRPr>
                    </a:p>
                  </a:txBody>
                  <a:tcPr marL="91425" marR="91425" marT="91425" marB="91425">
                    <a:noFill/>
                  </a:tcPr>
                </a:tc>
                <a:tc>
                  <a:txBody>
                    <a:bodyPr/>
                    <a:lstStyle/>
                    <a:p>
                      <a:pPr marL="0" lvl="0" indent="0" algn="l" rtl="0">
                        <a:spcBef>
                          <a:spcPts val="0"/>
                        </a:spcBef>
                        <a:spcAft>
                          <a:spcPts val="0"/>
                        </a:spcAft>
                        <a:buNone/>
                      </a:pPr>
                      <a:r>
                        <a:rPr lang="en" sz="1400" dirty="0">
                          <a:solidFill>
                            <a:schemeClr val="accent5">
                              <a:lumMod val="75000"/>
                            </a:schemeClr>
                          </a:solidFill>
                          <a:sym typeface="Droid Sans"/>
                        </a:rPr>
                        <a:t>1:06*</a:t>
                      </a:r>
                      <a:r>
                        <a:rPr lang="en" sz="1200" dirty="0">
                          <a:solidFill>
                            <a:schemeClr val="accent5">
                              <a:lumMod val="75000"/>
                            </a:schemeClr>
                          </a:solidFill>
                          <a:sym typeface="Droid Sans"/>
                        </a:rPr>
                        <a:t> </a:t>
                      </a:r>
                      <a:endParaRPr sz="1200" dirty="0">
                        <a:solidFill>
                          <a:schemeClr val="accent5">
                            <a:lumMod val="75000"/>
                          </a:schemeClr>
                        </a:solidFill>
                        <a:latin typeface="Droid Sans"/>
                        <a:ea typeface="Droid Sans"/>
                        <a:cs typeface="Droid Sans"/>
                        <a:sym typeface="Droid Sans"/>
                      </a:endParaRPr>
                    </a:p>
                  </a:txBody>
                  <a:tcPr marL="91425" marR="91425" marT="91425" marB="91425">
                    <a:noFill/>
                  </a:tcPr>
                </a:tc>
                <a:tc>
                  <a:txBody>
                    <a:bodyPr/>
                    <a:lstStyle/>
                    <a:p>
                      <a:pPr marL="0" lvl="0" indent="0" algn="l" rtl="0">
                        <a:spcBef>
                          <a:spcPts val="0"/>
                        </a:spcBef>
                        <a:spcAft>
                          <a:spcPts val="0"/>
                        </a:spcAft>
                        <a:buNone/>
                      </a:pPr>
                      <a:r>
                        <a:rPr lang="en" sz="1400" dirty="0">
                          <a:solidFill>
                            <a:schemeClr val="accent5">
                              <a:lumMod val="75000"/>
                            </a:schemeClr>
                          </a:solidFill>
                        </a:rPr>
                        <a:t>4:40</a:t>
                      </a:r>
                      <a:endParaRPr sz="1400" dirty="0">
                        <a:solidFill>
                          <a:schemeClr val="accent5">
                            <a:lumMod val="75000"/>
                          </a:schemeClr>
                        </a:solidFill>
                      </a:endParaRPr>
                    </a:p>
                  </a:txBody>
                  <a:tcPr marL="91425" marR="91425" marT="91425" marB="91425">
                    <a:noFill/>
                  </a:tcPr>
                </a:tc>
                <a:tc>
                  <a:txBody>
                    <a:bodyPr/>
                    <a:lstStyle/>
                    <a:p>
                      <a:pPr marL="0" lvl="0" indent="0" algn="l" rtl="0">
                        <a:spcBef>
                          <a:spcPts val="0"/>
                        </a:spcBef>
                        <a:spcAft>
                          <a:spcPts val="0"/>
                        </a:spcAft>
                        <a:buNone/>
                      </a:pPr>
                      <a:r>
                        <a:rPr lang="en-US" sz="1400" dirty="0">
                          <a:solidFill>
                            <a:schemeClr val="accent5">
                              <a:lumMod val="75000"/>
                            </a:schemeClr>
                          </a:solidFill>
                        </a:rPr>
                        <a:t>36</a:t>
                      </a:r>
                      <a:endParaRPr sz="1400" dirty="0">
                        <a:solidFill>
                          <a:schemeClr val="accent5">
                            <a:lumMod val="75000"/>
                          </a:schemeClr>
                        </a:solidFill>
                      </a:endParaRPr>
                    </a:p>
                  </a:txBody>
                  <a:tcPr marL="91425" marR="91425" marT="91425" marB="91425">
                    <a:noFill/>
                  </a:tcPr>
                </a:tc>
                <a:tc>
                  <a:txBody>
                    <a:bodyPr/>
                    <a:lstStyle/>
                    <a:p>
                      <a:pPr marL="0" lvl="0" indent="0" algn="l" rtl="0">
                        <a:spcBef>
                          <a:spcPts val="0"/>
                        </a:spcBef>
                        <a:spcAft>
                          <a:spcPts val="0"/>
                        </a:spcAft>
                        <a:buNone/>
                      </a:pPr>
                      <a:r>
                        <a:rPr lang="en-US" sz="1400" dirty="0">
                          <a:solidFill>
                            <a:schemeClr val="accent5">
                              <a:lumMod val="75000"/>
                            </a:schemeClr>
                          </a:solidFill>
                        </a:rPr>
                        <a:t>3:57</a:t>
                      </a:r>
                      <a:endParaRPr sz="1400" dirty="0">
                        <a:solidFill>
                          <a:schemeClr val="accent5">
                            <a:lumMod val="75000"/>
                          </a:schemeClr>
                        </a:solidFill>
                      </a:endParaRPr>
                    </a:p>
                  </a:txBody>
                  <a:tcPr marL="91425" marR="91425" marT="91425" marB="91425">
                    <a:noFill/>
                  </a:tcPr>
                </a:tc>
                <a:extLst>
                  <a:ext uri="{0D108BD9-81ED-4DB2-BD59-A6C34878D82A}">
                    <a16:rowId xmlns:a16="http://schemas.microsoft.com/office/drawing/2014/main" val="1537131746"/>
                  </a:ext>
                </a:extLst>
              </a:tr>
              <a:tr h="236514">
                <a:tc>
                  <a:txBody>
                    <a:bodyPr/>
                    <a:lstStyle/>
                    <a:p>
                      <a:pPr marL="0" lvl="0" indent="0" algn="l" rtl="0">
                        <a:spcBef>
                          <a:spcPts val="0"/>
                        </a:spcBef>
                        <a:spcAft>
                          <a:spcPts val="0"/>
                        </a:spcAft>
                        <a:buNone/>
                      </a:pPr>
                      <a:r>
                        <a:rPr lang="en" sz="1400" dirty="0">
                          <a:solidFill>
                            <a:schemeClr val="accent5">
                              <a:lumMod val="75000"/>
                            </a:schemeClr>
                          </a:solidFill>
                          <a:sym typeface="Droid Sans"/>
                        </a:rPr>
                        <a:t>Stamford - New York Penn</a:t>
                      </a:r>
                      <a:endParaRPr sz="1400" dirty="0">
                        <a:solidFill>
                          <a:schemeClr val="accent5">
                            <a:lumMod val="75000"/>
                          </a:schemeClr>
                        </a:solidFill>
                        <a:latin typeface="Droid Sans"/>
                        <a:ea typeface="Droid Sans"/>
                        <a:cs typeface="Droid Sans"/>
                        <a:sym typeface="Droid Sans"/>
                      </a:endParaRPr>
                    </a:p>
                  </a:txBody>
                  <a:tcPr marL="91425" marR="91425" marT="91425" marB="91425">
                    <a:noFill/>
                  </a:tcPr>
                </a:tc>
                <a:tc>
                  <a:txBody>
                    <a:bodyPr/>
                    <a:lstStyle/>
                    <a:p>
                      <a:pPr marL="0" lvl="0" indent="0" algn="l" rtl="0">
                        <a:spcBef>
                          <a:spcPts val="0"/>
                        </a:spcBef>
                        <a:spcAft>
                          <a:spcPts val="0"/>
                        </a:spcAft>
                        <a:buNone/>
                      </a:pPr>
                      <a:r>
                        <a:rPr lang="en" sz="1400" dirty="0">
                          <a:solidFill>
                            <a:schemeClr val="accent5">
                              <a:lumMod val="75000"/>
                            </a:schemeClr>
                          </a:solidFill>
                          <a:sym typeface="Droid Sans"/>
                        </a:rPr>
                        <a:t>33.1</a:t>
                      </a:r>
                      <a:endParaRPr sz="1400" dirty="0">
                        <a:solidFill>
                          <a:schemeClr val="accent5">
                            <a:lumMod val="75000"/>
                          </a:schemeClr>
                        </a:solidFill>
                        <a:latin typeface="Droid Sans"/>
                        <a:ea typeface="Droid Sans"/>
                        <a:cs typeface="Droid Sans"/>
                        <a:sym typeface="Droid Sans"/>
                      </a:endParaRPr>
                    </a:p>
                  </a:txBody>
                  <a:tcPr marL="91425" marR="91425" marT="91425" marB="91425">
                    <a:noFill/>
                  </a:tcPr>
                </a:tc>
                <a:tc>
                  <a:txBody>
                    <a:bodyPr/>
                    <a:lstStyle/>
                    <a:p>
                      <a:pPr marL="0" lvl="0" indent="0" algn="l" rtl="0">
                        <a:spcBef>
                          <a:spcPts val="0"/>
                        </a:spcBef>
                        <a:spcAft>
                          <a:spcPts val="0"/>
                        </a:spcAft>
                        <a:buNone/>
                      </a:pPr>
                      <a:r>
                        <a:rPr lang="en" sz="1400">
                          <a:solidFill>
                            <a:schemeClr val="accent5">
                              <a:lumMod val="75000"/>
                            </a:schemeClr>
                          </a:solidFill>
                        </a:rPr>
                        <a:t>234.3</a:t>
                      </a:r>
                      <a:endParaRPr sz="1400">
                        <a:solidFill>
                          <a:schemeClr val="accent5">
                            <a:lumMod val="75000"/>
                          </a:schemeClr>
                        </a:solidFill>
                      </a:endParaRPr>
                    </a:p>
                  </a:txBody>
                  <a:tcPr marL="91425" marR="91425" marT="91425" marB="91425">
                    <a:noFill/>
                  </a:tcPr>
                </a:tc>
                <a:tc>
                  <a:txBody>
                    <a:bodyPr/>
                    <a:lstStyle/>
                    <a:p>
                      <a:pPr marL="0" lvl="0" indent="0" algn="l" rtl="0">
                        <a:spcBef>
                          <a:spcPts val="0"/>
                        </a:spcBef>
                        <a:spcAft>
                          <a:spcPts val="0"/>
                        </a:spcAft>
                        <a:buNone/>
                      </a:pPr>
                      <a:r>
                        <a:rPr lang="en" sz="1400" dirty="0">
                          <a:solidFill>
                            <a:schemeClr val="accent5">
                              <a:lumMod val="75000"/>
                            </a:schemeClr>
                          </a:solidFill>
                          <a:latin typeface="Droid Sans"/>
                          <a:ea typeface="Droid Sans"/>
                          <a:cs typeface="Droid Sans"/>
                          <a:sym typeface="Droid Sans"/>
                        </a:rPr>
                        <a:t>39</a:t>
                      </a:r>
                      <a:endParaRPr sz="1400" dirty="0">
                        <a:solidFill>
                          <a:schemeClr val="accent5">
                            <a:lumMod val="75000"/>
                          </a:schemeClr>
                        </a:solidFill>
                        <a:latin typeface="Droid Sans"/>
                        <a:ea typeface="Droid Sans"/>
                        <a:cs typeface="Droid Sans"/>
                        <a:sym typeface="Droid Sans"/>
                      </a:endParaRPr>
                    </a:p>
                  </a:txBody>
                  <a:tcPr marL="91425" marR="91425" marT="91425" marB="91425">
                    <a:noFill/>
                  </a:tcPr>
                </a:tc>
                <a:tc>
                  <a:txBody>
                    <a:bodyPr/>
                    <a:lstStyle/>
                    <a:p>
                      <a:pPr marL="0" lvl="0" indent="0" algn="l" rtl="0">
                        <a:spcBef>
                          <a:spcPts val="0"/>
                        </a:spcBef>
                        <a:spcAft>
                          <a:spcPts val="0"/>
                        </a:spcAft>
                        <a:buNone/>
                      </a:pPr>
                      <a:r>
                        <a:rPr lang="en" sz="1400" dirty="0">
                          <a:solidFill>
                            <a:schemeClr val="accent5">
                              <a:lumMod val="75000"/>
                            </a:schemeClr>
                          </a:solidFill>
                          <a:sym typeface="Droid Sans"/>
                        </a:rPr>
                        <a:t>0:51</a:t>
                      </a:r>
                      <a:endParaRPr sz="1400" dirty="0">
                        <a:solidFill>
                          <a:schemeClr val="accent5">
                            <a:lumMod val="75000"/>
                          </a:schemeClr>
                        </a:solidFill>
                        <a:latin typeface="Droid Sans"/>
                        <a:ea typeface="Droid Sans"/>
                        <a:cs typeface="Droid Sans"/>
                        <a:sym typeface="Droid Sans"/>
                      </a:endParaRPr>
                    </a:p>
                  </a:txBody>
                  <a:tcPr marL="91425" marR="91425" marT="91425" marB="91425">
                    <a:noFill/>
                  </a:tcPr>
                </a:tc>
                <a:tc>
                  <a:txBody>
                    <a:bodyPr/>
                    <a:lstStyle/>
                    <a:p>
                      <a:pPr marL="0" lvl="0" indent="0" algn="l" rtl="0">
                        <a:spcBef>
                          <a:spcPts val="0"/>
                        </a:spcBef>
                        <a:spcAft>
                          <a:spcPts val="0"/>
                        </a:spcAft>
                        <a:buNone/>
                      </a:pPr>
                      <a:r>
                        <a:rPr lang="en" sz="1400" dirty="0">
                          <a:solidFill>
                            <a:schemeClr val="accent5">
                              <a:lumMod val="75000"/>
                            </a:schemeClr>
                          </a:solidFill>
                        </a:rPr>
                        <a:t>5:31</a:t>
                      </a:r>
                      <a:endParaRPr sz="1400" dirty="0">
                        <a:solidFill>
                          <a:schemeClr val="accent5">
                            <a:lumMod val="75000"/>
                          </a:schemeClr>
                        </a:solidFill>
                      </a:endParaRPr>
                    </a:p>
                  </a:txBody>
                  <a:tcPr marL="91425" marR="91425" marT="91425" marB="91425">
                    <a:noFill/>
                  </a:tcPr>
                </a:tc>
                <a:tc>
                  <a:txBody>
                    <a:bodyPr/>
                    <a:lstStyle/>
                    <a:p>
                      <a:pPr marL="0" lvl="0" indent="0" algn="l" rtl="0">
                        <a:spcBef>
                          <a:spcPts val="0"/>
                        </a:spcBef>
                        <a:spcAft>
                          <a:spcPts val="0"/>
                        </a:spcAft>
                        <a:buNone/>
                      </a:pPr>
                      <a:r>
                        <a:rPr lang="en-US" sz="1400" dirty="0">
                          <a:solidFill>
                            <a:schemeClr val="accent5">
                              <a:lumMod val="75000"/>
                            </a:schemeClr>
                          </a:solidFill>
                        </a:rPr>
                        <a:t>45</a:t>
                      </a:r>
                      <a:endParaRPr sz="1400" dirty="0">
                        <a:solidFill>
                          <a:schemeClr val="accent5">
                            <a:lumMod val="75000"/>
                          </a:schemeClr>
                        </a:solidFill>
                      </a:endParaRPr>
                    </a:p>
                  </a:txBody>
                  <a:tcPr marL="91425" marR="91425" marT="91425" marB="91425">
                    <a:noFill/>
                  </a:tcPr>
                </a:tc>
                <a:tc>
                  <a:txBody>
                    <a:bodyPr/>
                    <a:lstStyle/>
                    <a:p>
                      <a:pPr marL="0" lvl="0" indent="0" algn="l" rtl="0">
                        <a:spcBef>
                          <a:spcPts val="0"/>
                        </a:spcBef>
                        <a:spcAft>
                          <a:spcPts val="0"/>
                        </a:spcAft>
                        <a:buNone/>
                      </a:pPr>
                      <a:r>
                        <a:rPr lang="en-US" sz="1400" dirty="0">
                          <a:solidFill>
                            <a:schemeClr val="accent5">
                              <a:lumMod val="75000"/>
                            </a:schemeClr>
                          </a:solidFill>
                        </a:rPr>
                        <a:t>4:41</a:t>
                      </a:r>
                      <a:endParaRPr sz="1400" dirty="0">
                        <a:solidFill>
                          <a:schemeClr val="accent5">
                            <a:lumMod val="75000"/>
                          </a:schemeClr>
                        </a:solidFill>
                      </a:endParaRPr>
                    </a:p>
                  </a:txBody>
                  <a:tcPr marL="91425" marR="91425" marT="91425" marB="91425">
                    <a:noFill/>
                  </a:tcPr>
                </a:tc>
                <a:extLst>
                  <a:ext uri="{0D108BD9-81ED-4DB2-BD59-A6C34878D82A}">
                    <a16:rowId xmlns:a16="http://schemas.microsoft.com/office/drawing/2014/main" val="903894612"/>
                  </a:ext>
                </a:extLst>
              </a:tr>
            </a:tbl>
          </a:graphicData>
        </a:graphic>
      </p:graphicFrame>
      <p:sp>
        <p:nvSpPr>
          <p:cNvPr id="11" name="Google Shape;211;p26">
            <a:extLst>
              <a:ext uri="{FF2B5EF4-FFF2-40B4-BE49-F238E27FC236}">
                <a16:creationId xmlns:a16="http://schemas.microsoft.com/office/drawing/2014/main" id="{B6395495-434C-4D6E-A969-2DE9794ECCF5}"/>
              </a:ext>
            </a:extLst>
          </p:cNvPr>
          <p:cNvSpPr txBox="1"/>
          <p:nvPr/>
        </p:nvSpPr>
        <p:spPr>
          <a:xfrm>
            <a:off x="685496" y="5944358"/>
            <a:ext cx="10737777" cy="564016"/>
          </a:xfrm>
          <a:prstGeom prst="rect">
            <a:avLst/>
          </a:prstGeom>
          <a:solidFill>
            <a:srgbClr val="FFFFFF"/>
          </a:solidFill>
          <a:ln>
            <a:noFill/>
          </a:ln>
        </p:spPr>
        <p:txBody>
          <a:bodyPr spcFirstLastPara="1" wrap="square" lIns="91425" tIns="91425" rIns="91425" bIns="91425" anchor="t" anchorCtr="0">
            <a:noAutofit/>
          </a:bodyPr>
          <a:lstStyle/>
          <a:p>
            <a:r>
              <a:rPr lang="en-US" sz="1400" dirty="0">
                <a:solidFill>
                  <a:schemeClr val="accent6">
                    <a:lumMod val="75000"/>
                  </a:schemeClr>
                </a:solidFill>
              </a:rPr>
              <a:t>Notes: Calculated time and distance segments are in green</a:t>
            </a:r>
            <a:r>
              <a:rPr lang="en-US" sz="1400" dirty="0">
                <a:solidFill>
                  <a:schemeClr val="accent5">
                    <a:lumMod val="75000"/>
                  </a:schemeClr>
                </a:solidFill>
              </a:rPr>
              <a:t>.</a:t>
            </a:r>
          </a:p>
          <a:p>
            <a:r>
              <a:rPr lang="en" sz="1400" dirty="0">
                <a:solidFill>
                  <a:schemeClr val="accent5">
                    <a:lumMod val="75000"/>
                  </a:schemeClr>
                </a:solidFill>
              </a:rPr>
              <a:t>Notes: Amtrak segments and distances are </a:t>
            </a:r>
            <a:r>
              <a:rPr lang="en-US" sz="1400" dirty="0">
                <a:solidFill>
                  <a:schemeClr val="accent5">
                    <a:lumMod val="75000"/>
                  </a:schemeClr>
                </a:solidFill>
              </a:rPr>
              <a:t>in </a:t>
            </a:r>
            <a:r>
              <a:rPr lang="en" sz="1400" dirty="0">
                <a:solidFill>
                  <a:schemeClr val="accent5">
                    <a:lumMod val="75000"/>
                  </a:schemeClr>
                </a:solidFill>
              </a:rPr>
              <a:t>blue.   Could improve </a:t>
            </a:r>
            <a:r>
              <a:rPr lang="en-US" sz="1400" dirty="0">
                <a:solidFill>
                  <a:schemeClr val="accent5">
                    <a:lumMod val="75000"/>
                  </a:schemeClr>
                </a:solidFill>
              </a:rPr>
              <a:t>time </a:t>
            </a:r>
            <a:r>
              <a:rPr lang="en" sz="1400" dirty="0">
                <a:solidFill>
                  <a:schemeClr val="accent5">
                    <a:lumMod val="75000"/>
                  </a:schemeClr>
                </a:solidFill>
              </a:rPr>
              <a:t>by 0:14 with </a:t>
            </a:r>
            <a:r>
              <a:rPr lang="en-US" sz="1400" dirty="0">
                <a:solidFill>
                  <a:schemeClr val="accent5">
                    <a:lumMod val="75000"/>
                  </a:schemeClr>
                </a:solidFill>
              </a:rPr>
              <a:t>dual-powered locomotive</a:t>
            </a:r>
            <a:r>
              <a:rPr lang="en" sz="1400" dirty="0">
                <a:solidFill>
                  <a:schemeClr val="accent5">
                    <a:lumMod val="75000"/>
                  </a:schemeClr>
                </a:solidFill>
              </a:rPr>
              <a:t>*</a:t>
            </a:r>
            <a:r>
              <a:rPr lang="en" sz="1400" dirty="0">
                <a:solidFill>
                  <a:schemeClr val="bg1">
                    <a:lumMod val="50000"/>
                  </a:schemeClr>
                </a:solidFill>
              </a:rPr>
              <a:t>.</a:t>
            </a:r>
          </a:p>
          <a:p>
            <a:pPr marL="0" lvl="0" indent="0" algn="l" rtl="0">
              <a:spcBef>
                <a:spcPts val="0"/>
              </a:spcBef>
              <a:spcAft>
                <a:spcPts val="0"/>
              </a:spcAft>
              <a:buNone/>
            </a:pPr>
            <a:endParaRPr dirty="0"/>
          </a:p>
        </p:txBody>
      </p:sp>
      <p:sp>
        <p:nvSpPr>
          <p:cNvPr id="12" name="Google Shape;202;p25">
            <a:extLst>
              <a:ext uri="{FF2B5EF4-FFF2-40B4-BE49-F238E27FC236}">
                <a16:creationId xmlns:a16="http://schemas.microsoft.com/office/drawing/2014/main" id="{44485BAD-D10B-4997-A7C5-431E0E729523}"/>
              </a:ext>
            </a:extLst>
          </p:cNvPr>
          <p:cNvSpPr txBox="1">
            <a:spLocks/>
          </p:cNvSpPr>
          <p:nvPr/>
        </p:nvSpPr>
        <p:spPr>
          <a:xfrm>
            <a:off x="598190" y="1163937"/>
            <a:ext cx="9042477" cy="686100"/>
          </a:xfrm>
          <a:prstGeom prst="rect">
            <a:avLst/>
          </a:prstGeom>
        </p:spPr>
        <p:txBody>
          <a:bodyPr spcFirstLastPara="1" vert="horz" wrap="square" lIns="91425" tIns="91425" rIns="91425" bIns="91425" rtlCol="0" anchor="b"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spcBef>
                <a:spcPts val="0"/>
              </a:spcBef>
            </a:pPr>
            <a:r>
              <a:rPr lang="en-US" sz="3200" dirty="0">
                <a:solidFill>
                  <a:schemeClr val="bg1"/>
                </a:solidFill>
              </a:rPr>
              <a:t>New England States Running Times </a:t>
            </a:r>
          </a:p>
        </p:txBody>
      </p:sp>
    </p:spTree>
    <p:extLst>
      <p:ext uri="{BB962C8B-B14F-4D97-AF65-F5344CB8AC3E}">
        <p14:creationId xmlns:p14="http://schemas.microsoft.com/office/powerpoint/2010/main" val="1583026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6DDA7A2-4F5B-4F97-A713-AECC38DC7202}"/>
              </a:ext>
            </a:extLst>
          </p:cNvPr>
          <p:cNvSpPr/>
          <p:nvPr/>
        </p:nvSpPr>
        <p:spPr>
          <a:xfrm>
            <a:off x="0" y="0"/>
            <a:ext cx="12192000" cy="6893169"/>
          </a:xfrm>
          <a:prstGeom prst="rect">
            <a:avLst/>
          </a:prstGeom>
          <a:solidFill>
            <a:srgbClr val="8598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Google Shape;80;p15">
            <a:extLst>
              <a:ext uri="{FF2B5EF4-FFF2-40B4-BE49-F238E27FC236}">
                <a16:creationId xmlns:a16="http://schemas.microsoft.com/office/drawing/2014/main" id="{567DC157-922E-46CC-B0EC-C82C278BF500}"/>
              </a:ext>
            </a:extLst>
          </p:cNvPr>
          <p:cNvSpPr txBox="1">
            <a:spLocks/>
          </p:cNvSpPr>
          <p:nvPr/>
        </p:nvSpPr>
        <p:spPr>
          <a:xfrm>
            <a:off x="47812" y="1520623"/>
            <a:ext cx="7782956" cy="819783"/>
          </a:xfrm>
          <a:prstGeom prst="rect">
            <a:avLst/>
          </a:prstGeom>
        </p:spPr>
        <p:txBody>
          <a:bodyPr spcFirstLastPara="1" vert="horz" wrap="square" lIns="91425" tIns="91425" rIns="91425" bIns="91425" rtlCol="0" anchor="t" anchorCtr="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127000" algn="l">
              <a:spcBef>
                <a:spcPts val="0"/>
              </a:spcBef>
              <a:buSzPts val="1600"/>
            </a:pPr>
            <a:r>
              <a:rPr lang="en-US" sz="3200" dirty="0">
                <a:solidFill>
                  <a:schemeClr val="bg1"/>
                </a:solidFill>
              </a:rPr>
              <a:t>New England States </a:t>
            </a:r>
            <a:r>
              <a:rPr lang="en" sz="3200" dirty="0">
                <a:solidFill>
                  <a:schemeClr val="bg1"/>
                </a:solidFill>
              </a:rPr>
              <a:t>Service </a:t>
            </a:r>
            <a:r>
              <a:rPr lang="en-US" sz="3200" dirty="0">
                <a:solidFill>
                  <a:schemeClr val="bg1"/>
                </a:solidFill>
              </a:rPr>
              <a:t>Connections </a:t>
            </a:r>
          </a:p>
        </p:txBody>
      </p:sp>
      <p:pic>
        <p:nvPicPr>
          <p:cNvPr id="4" name="Google Shape;65;p13" descr="logosmall.jpg">
            <a:extLst>
              <a:ext uri="{FF2B5EF4-FFF2-40B4-BE49-F238E27FC236}">
                <a16:creationId xmlns:a16="http://schemas.microsoft.com/office/drawing/2014/main" id="{356849BA-E871-4297-9DBC-10E78D75BAA9}"/>
              </a:ext>
            </a:extLst>
          </p:cNvPr>
          <p:cNvPicPr preferRelativeResize="0"/>
          <p:nvPr/>
        </p:nvPicPr>
        <p:blipFill>
          <a:blip r:embed="rId2">
            <a:alphaModFix/>
          </a:blip>
          <a:stretch>
            <a:fillRect/>
          </a:stretch>
        </p:blipFill>
        <p:spPr>
          <a:xfrm>
            <a:off x="3828464" y="187676"/>
            <a:ext cx="4535071" cy="1071725"/>
          </a:xfrm>
          <a:prstGeom prst="rect">
            <a:avLst/>
          </a:prstGeom>
          <a:solidFill>
            <a:schemeClr val="bg1">
              <a:lumMod val="65000"/>
            </a:schemeClr>
          </a:solidFill>
          <a:ln>
            <a:noFill/>
          </a:ln>
          <a:scene3d>
            <a:camera prst="orthographicFront"/>
            <a:lightRig rig="threePt" dir="t"/>
          </a:scene3d>
          <a:sp3d>
            <a:bevelT w="114300" prst="artDeco"/>
          </a:sp3d>
        </p:spPr>
      </p:pic>
      <p:sp>
        <p:nvSpPr>
          <p:cNvPr id="9" name="Rectangle 8">
            <a:extLst>
              <a:ext uri="{FF2B5EF4-FFF2-40B4-BE49-F238E27FC236}">
                <a16:creationId xmlns:a16="http://schemas.microsoft.com/office/drawing/2014/main" id="{9877794E-85CD-4CD2-B210-2E3DAA0E29E4}"/>
              </a:ext>
            </a:extLst>
          </p:cNvPr>
          <p:cNvSpPr/>
          <p:nvPr/>
        </p:nvSpPr>
        <p:spPr>
          <a:xfrm>
            <a:off x="226339" y="2185262"/>
            <a:ext cx="11750507" cy="4598032"/>
          </a:xfrm>
          <a:prstGeom prst="rect">
            <a:avLst/>
          </a:prstGeom>
          <a:solidFill>
            <a:schemeClr val="bg1">
              <a:lumMod val="85000"/>
            </a:schemeClr>
          </a:solidFill>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8" name="Google Shape;217;p27">
            <a:extLst>
              <a:ext uri="{FF2B5EF4-FFF2-40B4-BE49-F238E27FC236}">
                <a16:creationId xmlns:a16="http://schemas.microsoft.com/office/drawing/2014/main" id="{FDC26CF9-8388-4DB4-AE1B-A2BAE87F5AEA}"/>
              </a:ext>
            </a:extLst>
          </p:cNvPr>
          <p:cNvGraphicFramePr/>
          <p:nvPr>
            <p:extLst>
              <p:ext uri="{D42A27DB-BD31-4B8C-83A1-F6EECF244321}">
                <p14:modId xmlns:p14="http://schemas.microsoft.com/office/powerpoint/2010/main" val="2490622724"/>
              </p:ext>
            </p:extLst>
          </p:nvPr>
        </p:nvGraphicFramePr>
        <p:xfrm>
          <a:off x="346128" y="2333866"/>
          <a:ext cx="11499742" cy="4313190"/>
        </p:xfrm>
        <a:graphic>
          <a:graphicData uri="http://schemas.openxmlformats.org/drawingml/2006/table">
            <a:tbl>
              <a:tblPr>
                <a:tableStyleId>{F5AB1C69-6EDB-4FF4-983F-18BD219EF322}</a:tableStyleId>
              </a:tblPr>
              <a:tblGrid>
                <a:gridCol w="2650964">
                  <a:extLst>
                    <a:ext uri="{9D8B030D-6E8A-4147-A177-3AD203B41FA5}">
                      <a16:colId xmlns:a16="http://schemas.microsoft.com/office/drawing/2014/main" val="20000"/>
                    </a:ext>
                  </a:extLst>
                </a:gridCol>
                <a:gridCol w="8848778">
                  <a:extLst>
                    <a:ext uri="{9D8B030D-6E8A-4147-A177-3AD203B41FA5}">
                      <a16:colId xmlns:a16="http://schemas.microsoft.com/office/drawing/2014/main" val="20004"/>
                    </a:ext>
                  </a:extLst>
                </a:gridCol>
              </a:tblGrid>
              <a:tr h="481905">
                <a:tc>
                  <a:txBody>
                    <a:bodyPr/>
                    <a:lstStyle/>
                    <a:p>
                      <a:pPr marL="0" lvl="0" indent="0" algn="l" rtl="0">
                        <a:spcBef>
                          <a:spcPts val="0"/>
                        </a:spcBef>
                        <a:spcAft>
                          <a:spcPts val="0"/>
                        </a:spcAft>
                        <a:buNone/>
                      </a:pPr>
                      <a:r>
                        <a:rPr lang="en-US" sz="1600" b="1" dirty="0">
                          <a:solidFill>
                            <a:schemeClr val="bg1">
                              <a:lumMod val="50000"/>
                            </a:schemeClr>
                          </a:solidFill>
                          <a:sym typeface="Droid Sans"/>
                        </a:rPr>
                        <a:t>New England State </a:t>
                      </a:r>
                      <a:r>
                        <a:rPr lang="en" sz="1600" b="1" dirty="0">
                          <a:solidFill>
                            <a:schemeClr val="bg1">
                              <a:lumMod val="50000"/>
                            </a:schemeClr>
                          </a:solidFill>
                          <a:sym typeface="Droid Sans"/>
                        </a:rPr>
                        <a:t>Station</a:t>
                      </a:r>
                      <a:r>
                        <a:rPr lang="en-US" sz="1600" b="1" dirty="0">
                          <a:solidFill>
                            <a:schemeClr val="bg1">
                              <a:lumMod val="50000"/>
                            </a:schemeClr>
                          </a:solidFill>
                          <a:sym typeface="Droid Sans"/>
                        </a:rPr>
                        <a:t>s</a:t>
                      </a:r>
                      <a:endParaRPr sz="1600" b="1" dirty="0">
                        <a:solidFill>
                          <a:schemeClr val="bg1">
                            <a:lumMod val="50000"/>
                          </a:schemeClr>
                        </a:solidFill>
                        <a:latin typeface="Droid Sans"/>
                        <a:ea typeface="Droid Sans"/>
                        <a:cs typeface="Droid Sans"/>
                        <a:sym typeface="Droid Sans"/>
                      </a:endParaRPr>
                    </a:p>
                  </a:txBody>
                  <a:tcPr marL="91425" marR="91425" marT="91425" marB="91425" anchor="ctr">
                    <a:noFill/>
                  </a:tcPr>
                </a:tc>
                <a:tc>
                  <a:txBody>
                    <a:bodyPr/>
                    <a:lstStyle/>
                    <a:p>
                      <a:pPr marL="0" lvl="0" indent="0" algn="l" rtl="0">
                        <a:spcBef>
                          <a:spcPts val="0"/>
                        </a:spcBef>
                        <a:spcAft>
                          <a:spcPts val="0"/>
                        </a:spcAft>
                        <a:buNone/>
                      </a:pPr>
                      <a:r>
                        <a:rPr lang="en" sz="1600" b="1" dirty="0">
                          <a:solidFill>
                            <a:schemeClr val="bg1">
                              <a:lumMod val="50000"/>
                            </a:schemeClr>
                          </a:solidFill>
                          <a:sym typeface="Droid Sans"/>
                        </a:rPr>
                        <a:t>Connecting Amtrak or Commuter Service</a:t>
                      </a:r>
                      <a:endParaRPr sz="1600" b="1" dirty="0">
                        <a:solidFill>
                          <a:schemeClr val="bg1">
                            <a:lumMod val="50000"/>
                          </a:schemeClr>
                        </a:solidFill>
                        <a:latin typeface="Droid Sans"/>
                        <a:ea typeface="Droid Sans"/>
                        <a:cs typeface="Droid Sans"/>
                        <a:sym typeface="Droid Sans"/>
                      </a:endParaRPr>
                    </a:p>
                  </a:txBody>
                  <a:tcPr marL="91425" marR="91425" marT="91425" marB="91425" anchor="ctr">
                    <a:noFill/>
                  </a:tcPr>
                </a:tc>
                <a:extLst>
                  <a:ext uri="{0D108BD9-81ED-4DB2-BD59-A6C34878D82A}">
                    <a16:rowId xmlns:a16="http://schemas.microsoft.com/office/drawing/2014/main" val="10000"/>
                  </a:ext>
                </a:extLst>
              </a:tr>
              <a:tr h="429765">
                <a:tc>
                  <a:txBody>
                    <a:bodyPr/>
                    <a:lstStyle/>
                    <a:p>
                      <a:pPr marL="0" lvl="0" indent="0" algn="l" rtl="0">
                        <a:spcBef>
                          <a:spcPts val="0"/>
                        </a:spcBef>
                        <a:spcAft>
                          <a:spcPts val="0"/>
                        </a:spcAft>
                        <a:buNone/>
                      </a:pPr>
                      <a:r>
                        <a:rPr lang="en-US" sz="1400" b="1" dirty="0">
                          <a:solidFill>
                            <a:schemeClr val="bg1">
                              <a:lumMod val="50000"/>
                            </a:schemeClr>
                          </a:solidFill>
                          <a:sym typeface="Droid Sans"/>
                        </a:rPr>
                        <a:t>North Boston Station</a:t>
                      </a:r>
                      <a:endParaRPr lang="en-US" sz="1400" b="1" dirty="0">
                        <a:solidFill>
                          <a:schemeClr val="bg1">
                            <a:lumMod val="50000"/>
                          </a:schemeClr>
                        </a:solidFill>
                        <a:latin typeface="Droid Sans"/>
                        <a:ea typeface="Droid Sans"/>
                        <a:cs typeface="Droid Sans"/>
                        <a:sym typeface="Droid Sans"/>
                      </a:endParaRPr>
                    </a:p>
                  </a:txBody>
                  <a:tcPr marL="91425" marR="91425" marT="91425" marB="91425">
                    <a:noFill/>
                  </a:tcPr>
                </a:tc>
                <a:tc>
                  <a:txBody>
                    <a:bodyPr/>
                    <a:lstStyle/>
                    <a:p>
                      <a:pPr marL="0" lvl="0" indent="0" algn="l" rtl="0">
                        <a:spcBef>
                          <a:spcPts val="0"/>
                        </a:spcBef>
                        <a:spcAft>
                          <a:spcPts val="0"/>
                        </a:spcAft>
                        <a:buNone/>
                      </a:pPr>
                      <a:r>
                        <a:rPr lang="en" sz="1400" dirty="0">
                          <a:solidFill>
                            <a:schemeClr val="bg1">
                              <a:lumMod val="50000"/>
                            </a:schemeClr>
                          </a:solidFill>
                          <a:sym typeface="Droid Sans"/>
                        </a:rPr>
                        <a:t>Downeaster (Durham NH/Portland ME/Brunswick ME), MBTA</a:t>
                      </a:r>
                      <a:endParaRPr sz="1400" dirty="0">
                        <a:solidFill>
                          <a:schemeClr val="bg1">
                            <a:lumMod val="50000"/>
                          </a:schemeClr>
                        </a:solidFill>
                        <a:latin typeface="Droid Sans"/>
                        <a:ea typeface="Droid Sans"/>
                        <a:cs typeface="Droid Sans"/>
                        <a:sym typeface="Droid Sans"/>
                      </a:endParaRPr>
                    </a:p>
                  </a:txBody>
                  <a:tcPr marL="91425" marR="91425" marT="91425" marB="91425">
                    <a:noFill/>
                  </a:tcPr>
                </a:tc>
                <a:extLst>
                  <a:ext uri="{0D108BD9-81ED-4DB2-BD59-A6C34878D82A}">
                    <a16:rowId xmlns:a16="http://schemas.microsoft.com/office/drawing/2014/main" val="10001"/>
                  </a:ext>
                </a:extLst>
              </a:tr>
              <a:tr h="429765">
                <a:tc>
                  <a:txBody>
                    <a:bodyPr/>
                    <a:lstStyle/>
                    <a:p>
                      <a:pPr marL="0" lvl="0" indent="0" algn="l" rtl="0">
                        <a:spcBef>
                          <a:spcPts val="0"/>
                        </a:spcBef>
                        <a:spcAft>
                          <a:spcPts val="0"/>
                        </a:spcAft>
                        <a:buNone/>
                      </a:pPr>
                      <a:r>
                        <a:rPr lang="en" sz="1400" dirty="0">
                          <a:solidFill>
                            <a:schemeClr val="bg1">
                              <a:lumMod val="50000"/>
                            </a:schemeClr>
                          </a:solidFill>
                          <a:sym typeface="Droid Sans"/>
                        </a:rPr>
                        <a:t>Boston Landing/Boston West</a:t>
                      </a:r>
                      <a:endParaRPr sz="1400" dirty="0">
                        <a:solidFill>
                          <a:schemeClr val="bg1">
                            <a:lumMod val="50000"/>
                          </a:schemeClr>
                        </a:solidFill>
                        <a:latin typeface="Droid Sans"/>
                        <a:ea typeface="Droid Sans"/>
                        <a:cs typeface="Droid Sans"/>
                        <a:sym typeface="Droid Sans"/>
                      </a:endParaRPr>
                    </a:p>
                  </a:txBody>
                  <a:tcPr marL="91425" marR="91425" marT="91425" marB="91425">
                    <a:noFill/>
                  </a:tcPr>
                </a:tc>
                <a:tc>
                  <a:txBody>
                    <a:bodyPr/>
                    <a:lstStyle/>
                    <a:p>
                      <a:pPr marL="0" lvl="0" indent="0" algn="l" rtl="0">
                        <a:spcBef>
                          <a:spcPts val="0"/>
                        </a:spcBef>
                        <a:spcAft>
                          <a:spcPts val="0"/>
                        </a:spcAft>
                        <a:buNone/>
                      </a:pPr>
                      <a:r>
                        <a:rPr lang="en-US" sz="1400" dirty="0">
                          <a:solidFill>
                            <a:schemeClr val="bg1">
                              <a:lumMod val="50000"/>
                            </a:schemeClr>
                          </a:solidFill>
                          <a:latin typeface="Calibri" panose="020F0502020204030204" pitchFamily="34" charset="0"/>
                          <a:ea typeface="Droid Sans"/>
                          <a:cs typeface="Calibri" panose="020F0502020204030204" pitchFamily="34" charset="0"/>
                          <a:sym typeface="Droid Sans"/>
                        </a:rPr>
                        <a:t>MBTA</a:t>
                      </a:r>
                      <a:endParaRPr sz="1400" dirty="0">
                        <a:solidFill>
                          <a:schemeClr val="bg1">
                            <a:lumMod val="50000"/>
                          </a:schemeClr>
                        </a:solidFill>
                        <a:latin typeface="Calibri" panose="020F0502020204030204" pitchFamily="34" charset="0"/>
                        <a:ea typeface="Droid Sans"/>
                        <a:cs typeface="Calibri" panose="020F0502020204030204" pitchFamily="34" charset="0"/>
                        <a:sym typeface="Droid Sans"/>
                      </a:endParaRPr>
                    </a:p>
                  </a:txBody>
                  <a:tcPr marL="91425" marR="91425" marT="91425" marB="91425">
                    <a:noFill/>
                  </a:tcPr>
                </a:tc>
                <a:extLst>
                  <a:ext uri="{0D108BD9-81ED-4DB2-BD59-A6C34878D82A}">
                    <a16:rowId xmlns:a16="http://schemas.microsoft.com/office/drawing/2014/main" val="10002"/>
                  </a:ext>
                </a:extLst>
              </a:tr>
              <a:tr h="429765">
                <a:tc>
                  <a:txBody>
                    <a:bodyPr/>
                    <a:lstStyle/>
                    <a:p>
                      <a:pPr marL="0" lvl="0" indent="0" algn="l" rtl="0">
                        <a:spcBef>
                          <a:spcPts val="0"/>
                        </a:spcBef>
                        <a:spcAft>
                          <a:spcPts val="0"/>
                        </a:spcAft>
                        <a:buNone/>
                      </a:pPr>
                      <a:r>
                        <a:rPr lang="en" sz="1400" dirty="0">
                          <a:solidFill>
                            <a:schemeClr val="bg1">
                              <a:lumMod val="50000"/>
                            </a:schemeClr>
                          </a:solidFill>
                          <a:sym typeface="Droid Sans"/>
                        </a:rPr>
                        <a:t>Framingham</a:t>
                      </a:r>
                      <a:endParaRPr sz="1400" dirty="0">
                        <a:solidFill>
                          <a:schemeClr val="bg1">
                            <a:lumMod val="50000"/>
                          </a:schemeClr>
                        </a:solidFill>
                        <a:latin typeface="Droid Sans"/>
                        <a:ea typeface="Droid Sans"/>
                        <a:cs typeface="Droid Sans"/>
                        <a:sym typeface="Droid Sans"/>
                      </a:endParaRPr>
                    </a:p>
                  </a:txBody>
                  <a:tcPr marL="91425" marR="91425" marT="91425" marB="91425">
                    <a:noFill/>
                  </a:tcPr>
                </a:tc>
                <a:tc>
                  <a:txBody>
                    <a:bodyPr/>
                    <a:lstStyle/>
                    <a:p>
                      <a:pPr marL="0" lvl="0" indent="0" algn="l" rtl="0">
                        <a:spcBef>
                          <a:spcPts val="0"/>
                        </a:spcBef>
                        <a:spcAft>
                          <a:spcPts val="0"/>
                        </a:spcAft>
                        <a:buNone/>
                      </a:pPr>
                      <a:r>
                        <a:rPr lang="en" sz="1400" dirty="0">
                          <a:solidFill>
                            <a:schemeClr val="bg1">
                              <a:lumMod val="50000"/>
                            </a:schemeClr>
                          </a:solidFill>
                          <a:sym typeface="Droid Sans"/>
                        </a:rPr>
                        <a:t>Lake Shore Limited (Albany/Chicago), </a:t>
                      </a:r>
                      <a:r>
                        <a:rPr lang="en-US" sz="1400" dirty="0">
                          <a:solidFill>
                            <a:schemeClr val="bg1">
                              <a:lumMod val="50000"/>
                            </a:schemeClr>
                          </a:solidFill>
                          <a:latin typeface="Calibri" panose="020F0502020204030204" pitchFamily="34" charset="0"/>
                          <a:ea typeface="Droid Sans"/>
                          <a:cs typeface="Calibri" panose="020F0502020204030204" pitchFamily="34" charset="0"/>
                          <a:sym typeface="Droid Sans"/>
                        </a:rPr>
                        <a:t>MBTA</a:t>
                      </a:r>
                      <a:endParaRPr sz="1400" dirty="0">
                        <a:solidFill>
                          <a:schemeClr val="bg1">
                            <a:lumMod val="50000"/>
                          </a:schemeClr>
                        </a:solidFill>
                        <a:latin typeface="Calibri" panose="020F0502020204030204" pitchFamily="34" charset="0"/>
                        <a:ea typeface="Droid Sans"/>
                        <a:cs typeface="Calibri" panose="020F0502020204030204" pitchFamily="34" charset="0"/>
                        <a:sym typeface="Droid Sans"/>
                      </a:endParaRPr>
                    </a:p>
                  </a:txBody>
                  <a:tcPr marL="91425" marR="91425" marT="91425" marB="91425">
                    <a:noFill/>
                  </a:tcPr>
                </a:tc>
                <a:extLst>
                  <a:ext uri="{0D108BD9-81ED-4DB2-BD59-A6C34878D82A}">
                    <a16:rowId xmlns:a16="http://schemas.microsoft.com/office/drawing/2014/main" val="10003"/>
                  </a:ext>
                </a:extLst>
              </a:tr>
              <a:tr h="429765">
                <a:tc>
                  <a:txBody>
                    <a:bodyPr/>
                    <a:lstStyle/>
                    <a:p>
                      <a:pPr marL="0" lvl="0" indent="0" algn="l" rtl="0">
                        <a:spcBef>
                          <a:spcPts val="0"/>
                        </a:spcBef>
                        <a:spcAft>
                          <a:spcPts val="0"/>
                        </a:spcAft>
                        <a:buNone/>
                      </a:pPr>
                      <a:r>
                        <a:rPr lang="en" sz="1400" dirty="0">
                          <a:solidFill>
                            <a:schemeClr val="bg1">
                              <a:lumMod val="50000"/>
                            </a:schemeClr>
                          </a:solidFill>
                          <a:sym typeface="Droid Sans"/>
                        </a:rPr>
                        <a:t>Worcester</a:t>
                      </a:r>
                      <a:endParaRPr sz="1400" dirty="0">
                        <a:solidFill>
                          <a:schemeClr val="bg1">
                            <a:lumMod val="50000"/>
                          </a:schemeClr>
                        </a:solidFill>
                        <a:latin typeface="Droid Sans"/>
                        <a:ea typeface="Droid Sans"/>
                        <a:cs typeface="Droid Sans"/>
                        <a:sym typeface="Droid Sans"/>
                      </a:endParaRPr>
                    </a:p>
                  </a:txBody>
                  <a:tcPr marL="91425" marR="91425" marT="91425" marB="91425">
                    <a:noFill/>
                  </a:tcPr>
                </a:tc>
                <a:tc>
                  <a:txBody>
                    <a:bodyPr/>
                    <a:lstStyle/>
                    <a:p>
                      <a:pPr marL="0" lvl="0" indent="0" algn="l" rtl="0">
                        <a:spcBef>
                          <a:spcPts val="0"/>
                        </a:spcBef>
                        <a:spcAft>
                          <a:spcPts val="0"/>
                        </a:spcAft>
                        <a:buNone/>
                      </a:pPr>
                      <a:r>
                        <a:rPr lang="en" sz="1400" dirty="0">
                          <a:solidFill>
                            <a:schemeClr val="bg1">
                              <a:lumMod val="50000"/>
                            </a:schemeClr>
                          </a:solidFill>
                          <a:sym typeface="Droid Sans"/>
                        </a:rPr>
                        <a:t>Lake Shore Limited (Albany/Chicago), MBTA, </a:t>
                      </a:r>
                      <a:r>
                        <a:rPr lang="en-US" sz="1400" dirty="0">
                          <a:solidFill>
                            <a:schemeClr val="bg1">
                              <a:lumMod val="50000"/>
                            </a:schemeClr>
                          </a:solidFill>
                          <a:latin typeface="Calibri" panose="020F0502020204030204" pitchFamily="34" charset="0"/>
                          <a:ea typeface="Droid Sans"/>
                          <a:cs typeface="Calibri" panose="020F0502020204030204" pitchFamily="34" charset="0"/>
                          <a:sym typeface="Droid Sans"/>
                        </a:rPr>
                        <a:t>Providence  (Proposed)</a:t>
                      </a:r>
                      <a:endParaRPr sz="1400" dirty="0">
                        <a:solidFill>
                          <a:schemeClr val="bg1">
                            <a:lumMod val="50000"/>
                          </a:schemeClr>
                        </a:solidFill>
                        <a:latin typeface="Calibri" panose="020F0502020204030204" pitchFamily="34" charset="0"/>
                        <a:ea typeface="Droid Sans"/>
                        <a:cs typeface="Calibri" panose="020F0502020204030204" pitchFamily="34" charset="0"/>
                        <a:sym typeface="Droid Sans"/>
                      </a:endParaRPr>
                    </a:p>
                  </a:txBody>
                  <a:tcPr marL="91425" marR="91425" marT="91425" marB="91425">
                    <a:noFill/>
                  </a:tcPr>
                </a:tc>
                <a:extLst>
                  <a:ext uri="{0D108BD9-81ED-4DB2-BD59-A6C34878D82A}">
                    <a16:rowId xmlns:a16="http://schemas.microsoft.com/office/drawing/2014/main" val="10004"/>
                  </a:ext>
                </a:extLst>
              </a:tr>
              <a:tr h="429765">
                <a:tc>
                  <a:txBody>
                    <a:bodyPr/>
                    <a:lstStyle/>
                    <a:p>
                      <a:pPr marL="0" lvl="0" indent="0" algn="l" rtl="0">
                        <a:spcBef>
                          <a:spcPts val="0"/>
                        </a:spcBef>
                        <a:spcAft>
                          <a:spcPts val="0"/>
                        </a:spcAft>
                        <a:buNone/>
                      </a:pPr>
                      <a:r>
                        <a:rPr lang="en-US" sz="1400" dirty="0">
                          <a:solidFill>
                            <a:schemeClr val="bg1">
                              <a:lumMod val="50000"/>
                            </a:schemeClr>
                          </a:solidFill>
                          <a:sym typeface="Droid Sans"/>
                        </a:rPr>
                        <a:t>Springfield </a:t>
                      </a:r>
                      <a:endParaRPr lang="en-US" sz="1400" dirty="0">
                        <a:solidFill>
                          <a:schemeClr val="bg1">
                            <a:lumMod val="50000"/>
                          </a:schemeClr>
                        </a:solidFill>
                        <a:latin typeface="Droid Sans"/>
                        <a:ea typeface="Droid Sans"/>
                        <a:cs typeface="Droid Sans"/>
                        <a:sym typeface="Droid Sans"/>
                      </a:endParaRPr>
                    </a:p>
                  </a:txBody>
                  <a:tcPr marL="91425" marR="91425" marT="91425" marB="91425">
                    <a:noFill/>
                  </a:tcPr>
                </a:tc>
                <a:tc>
                  <a:txBody>
                    <a:bodyPr/>
                    <a:lstStyle/>
                    <a:p>
                      <a:pPr marL="0" lvl="0" indent="0" algn="l" rtl="0">
                        <a:spcBef>
                          <a:spcPts val="0"/>
                        </a:spcBef>
                        <a:spcAft>
                          <a:spcPts val="0"/>
                        </a:spcAft>
                        <a:buNone/>
                      </a:pPr>
                      <a:r>
                        <a:rPr lang="en" sz="1400" dirty="0">
                          <a:solidFill>
                            <a:schemeClr val="bg1">
                              <a:lumMod val="50000"/>
                            </a:schemeClr>
                          </a:solidFill>
                          <a:sym typeface="Droid Sans"/>
                        </a:rPr>
                        <a:t>Lake Shore Limited (Albany/Chicago), Vermonter (Burlington/Washington DC), CT Rail, </a:t>
                      </a:r>
                      <a:r>
                        <a:rPr lang="en-US" sz="1400" dirty="0">
                          <a:solidFill>
                            <a:schemeClr val="bg1">
                              <a:lumMod val="50000"/>
                            </a:schemeClr>
                          </a:solidFill>
                          <a:latin typeface="Calibri" panose="020F0502020204030204" pitchFamily="34" charset="0"/>
                          <a:ea typeface="Droid Sans"/>
                          <a:cs typeface="Calibri" panose="020F0502020204030204" pitchFamily="34" charset="0"/>
                          <a:sym typeface="Droid Sans"/>
                        </a:rPr>
                        <a:t>Amtrak Hartford Line</a:t>
                      </a:r>
                      <a:endParaRPr sz="1400" dirty="0">
                        <a:solidFill>
                          <a:schemeClr val="bg1">
                            <a:lumMod val="50000"/>
                          </a:schemeClr>
                        </a:solidFill>
                        <a:latin typeface="Droid Sans"/>
                        <a:ea typeface="Droid Sans"/>
                        <a:cs typeface="Droid Sans"/>
                        <a:sym typeface="Droid Sans"/>
                      </a:endParaRPr>
                    </a:p>
                  </a:txBody>
                  <a:tcPr marL="91425" marR="91425" marT="91425" marB="91425">
                    <a:noFill/>
                  </a:tcPr>
                </a:tc>
                <a:extLst>
                  <a:ext uri="{0D108BD9-81ED-4DB2-BD59-A6C34878D82A}">
                    <a16:rowId xmlns:a16="http://schemas.microsoft.com/office/drawing/2014/main" val="10005"/>
                  </a:ext>
                </a:extLst>
              </a:tr>
              <a:tr h="429765">
                <a:tc>
                  <a:txBody>
                    <a:bodyPr/>
                    <a:lstStyle/>
                    <a:p>
                      <a:pPr marL="0" lvl="0" indent="0" algn="l" rtl="0">
                        <a:spcBef>
                          <a:spcPts val="0"/>
                        </a:spcBef>
                        <a:spcAft>
                          <a:spcPts val="0"/>
                        </a:spcAft>
                        <a:buNone/>
                      </a:pPr>
                      <a:r>
                        <a:rPr lang="en-US" sz="1400" dirty="0">
                          <a:solidFill>
                            <a:schemeClr val="bg1">
                              <a:lumMod val="50000"/>
                            </a:schemeClr>
                          </a:solidFill>
                          <a:latin typeface="Droid Sans"/>
                          <a:ea typeface="Droid Sans"/>
                          <a:cs typeface="Droid Sans"/>
                          <a:sym typeface="Droid Sans"/>
                        </a:rPr>
                        <a:t>Hartford</a:t>
                      </a:r>
                    </a:p>
                  </a:txBody>
                  <a:tcPr marL="91425" marR="91425" marT="91425" marB="91425">
                    <a:noFill/>
                  </a:tcPr>
                </a:tc>
                <a:tc>
                  <a:txBody>
                    <a:bodyPr/>
                    <a:lstStyle/>
                    <a:p>
                      <a:pPr marL="0" lvl="0" indent="0" algn="l" rtl="0">
                        <a:spcBef>
                          <a:spcPts val="0"/>
                        </a:spcBef>
                        <a:spcAft>
                          <a:spcPts val="0"/>
                        </a:spcAft>
                        <a:buNone/>
                      </a:pPr>
                      <a:r>
                        <a:rPr lang="en-US" sz="1400" dirty="0">
                          <a:solidFill>
                            <a:schemeClr val="bg1">
                              <a:lumMod val="50000"/>
                            </a:schemeClr>
                          </a:solidFill>
                          <a:latin typeface="Calibri" panose="020F0502020204030204" pitchFamily="34" charset="0"/>
                          <a:ea typeface="Droid Sans"/>
                          <a:cs typeface="Calibri" panose="020F0502020204030204" pitchFamily="34" charset="0"/>
                          <a:sym typeface="Droid Sans"/>
                        </a:rPr>
                        <a:t>CT Rail (New Haven/Springfield/Greenfield), Amtrak Hartford Line</a:t>
                      </a:r>
                      <a:endParaRPr sz="1400" dirty="0">
                        <a:solidFill>
                          <a:schemeClr val="bg1">
                            <a:lumMod val="50000"/>
                          </a:schemeClr>
                        </a:solidFill>
                        <a:latin typeface="Calibri" panose="020F0502020204030204" pitchFamily="34" charset="0"/>
                        <a:ea typeface="Droid Sans"/>
                        <a:cs typeface="Calibri" panose="020F0502020204030204" pitchFamily="34" charset="0"/>
                        <a:sym typeface="Droid Sans"/>
                      </a:endParaRPr>
                    </a:p>
                  </a:txBody>
                  <a:tcPr marL="91425" marR="91425" marT="91425" marB="91425">
                    <a:noFill/>
                  </a:tcPr>
                </a:tc>
                <a:extLst>
                  <a:ext uri="{0D108BD9-81ED-4DB2-BD59-A6C34878D82A}">
                    <a16:rowId xmlns:a16="http://schemas.microsoft.com/office/drawing/2014/main" val="3525360408"/>
                  </a:ext>
                </a:extLst>
              </a:tr>
              <a:tr h="429765">
                <a:tc>
                  <a:txBody>
                    <a:bodyPr/>
                    <a:lstStyle/>
                    <a:p>
                      <a:pPr marL="0" lvl="0" indent="0" algn="l" rtl="0">
                        <a:spcBef>
                          <a:spcPts val="0"/>
                        </a:spcBef>
                        <a:spcAft>
                          <a:spcPts val="0"/>
                        </a:spcAft>
                        <a:buNone/>
                      </a:pPr>
                      <a:r>
                        <a:rPr lang="en-US" sz="1400" dirty="0">
                          <a:solidFill>
                            <a:schemeClr val="bg1">
                              <a:lumMod val="50000"/>
                            </a:schemeClr>
                          </a:solidFill>
                          <a:sym typeface="Droid Sans"/>
                        </a:rPr>
                        <a:t>New Haven</a:t>
                      </a:r>
                      <a:endParaRPr lang="en-US" sz="1400" dirty="0">
                        <a:solidFill>
                          <a:schemeClr val="bg1">
                            <a:lumMod val="50000"/>
                          </a:schemeClr>
                        </a:solidFill>
                        <a:latin typeface="Droid Sans"/>
                        <a:ea typeface="Droid Sans"/>
                        <a:cs typeface="Droid Sans"/>
                        <a:sym typeface="Droid Sans"/>
                      </a:endParaRPr>
                    </a:p>
                  </a:txBody>
                  <a:tcPr marL="91425" marR="91425" marT="91425" marB="91425">
                    <a:noFill/>
                  </a:tcPr>
                </a:tc>
                <a:tc>
                  <a:txBody>
                    <a:bodyPr/>
                    <a:lstStyle/>
                    <a:p>
                      <a:pPr marL="0" lvl="0" indent="0" algn="l" rtl="0">
                        <a:spcBef>
                          <a:spcPts val="0"/>
                        </a:spcBef>
                        <a:spcAft>
                          <a:spcPts val="0"/>
                        </a:spcAft>
                        <a:buNone/>
                      </a:pPr>
                      <a:r>
                        <a:rPr lang="en" sz="1400" dirty="0">
                          <a:solidFill>
                            <a:schemeClr val="bg1">
                              <a:lumMod val="50000"/>
                            </a:schemeClr>
                          </a:solidFill>
                          <a:sym typeface="Droid Sans"/>
                        </a:rPr>
                        <a:t>Acela Express, Northeast Regional, Metro North, CT Rail, </a:t>
                      </a:r>
                      <a:r>
                        <a:rPr lang="en-US" sz="1400" dirty="0">
                          <a:solidFill>
                            <a:schemeClr val="bg1">
                              <a:lumMod val="50000"/>
                            </a:schemeClr>
                          </a:solidFill>
                          <a:latin typeface="Calibri" panose="020F0502020204030204" pitchFamily="34" charset="0"/>
                          <a:ea typeface="Droid Sans"/>
                          <a:cs typeface="Calibri" panose="020F0502020204030204" pitchFamily="34" charset="0"/>
                          <a:sym typeface="Droid Sans"/>
                        </a:rPr>
                        <a:t>Amtrak Hartford Line</a:t>
                      </a:r>
                      <a:endParaRPr sz="1400" dirty="0">
                        <a:solidFill>
                          <a:schemeClr val="bg1">
                            <a:lumMod val="50000"/>
                          </a:schemeClr>
                        </a:solidFill>
                        <a:latin typeface="Droid Sans"/>
                        <a:ea typeface="Droid Sans"/>
                        <a:cs typeface="Droid Sans"/>
                        <a:sym typeface="Droid Sans"/>
                      </a:endParaRPr>
                    </a:p>
                  </a:txBody>
                  <a:tcPr marL="91425" marR="91425" marT="91425" marB="91425">
                    <a:noFill/>
                  </a:tcPr>
                </a:tc>
                <a:extLst>
                  <a:ext uri="{0D108BD9-81ED-4DB2-BD59-A6C34878D82A}">
                    <a16:rowId xmlns:a16="http://schemas.microsoft.com/office/drawing/2014/main" val="10006"/>
                  </a:ext>
                </a:extLst>
              </a:tr>
              <a:tr h="429765">
                <a:tc>
                  <a:txBody>
                    <a:bodyPr/>
                    <a:lstStyle/>
                    <a:p>
                      <a:pPr marL="0" lvl="0" indent="0" algn="l" rtl="0">
                        <a:spcBef>
                          <a:spcPts val="0"/>
                        </a:spcBef>
                        <a:spcAft>
                          <a:spcPts val="0"/>
                        </a:spcAft>
                        <a:buNone/>
                      </a:pPr>
                      <a:r>
                        <a:rPr lang="en-US" sz="1400" b="1" dirty="0">
                          <a:solidFill>
                            <a:schemeClr val="bg1">
                              <a:lumMod val="50000"/>
                            </a:schemeClr>
                          </a:solidFill>
                          <a:sym typeface="Droid Sans"/>
                        </a:rPr>
                        <a:t>New York Penn Station</a:t>
                      </a:r>
                      <a:endParaRPr lang="en-US" sz="1400" b="1" dirty="0">
                        <a:solidFill>
                          <a:schemeClr val="bg1">
                            <a:lumMod val="50000"/>
                          </a:schemeClr>
                        </a:solidFill>
                        <a:latin typeface="Droid Sans"/>
                        <a:ea typeface="Droid Sans"/>
                        <a:cs typeface="Droid Sans"/>
                        <a:sym typeface="Droid Sans"/>
                      </a:endParaRPr>
                    </a:p>
                  </a:txBody>
                  <a:tcPr marL="91425" marR="91425" marT="91425" marB="91425">
                    <a:noFill/>
                  </a:tcPr>
                </a:tc>
                <a:tc>
                  <a:txBody>
                    <a:bodyPr/>
                    <a:lstStyle/>
                    <a:p>
                      <a:pPr marL="0" lvl="0" indent="0" algn="l" rtl="0">
                        <a:spcBef>
                          <a:spcPts val="0"/>
                        </a:spcBef>
                        <a:spcAft>
                          <a:spcPts val="0"/>
                        </a:spcAft>
                        <a:buNone/>
                      </a:pPr>
                      <a:r>
                        <a:rPr lang="en" sz="1400" dirty="0">
                          <a:solidFill>
                            <a:schemeClr val="bg1">
                              <a:lumMod val="50000"/>
                            </a:schemeClr>
                          </a:solidFill>
                          <a:sym typeface="Droid Sans"/>
                        </a:rPr>
                        <a:t>Acela Express, Northeast Regional, Silver Service (Tampa/Miami), Empire Service (Buffalo/Toronto), Keystone Service (Pittsburgh), The Cardinal (Chicago), Lake Shore Limited (Albany/Chicago), Pennsylvanian (Philidelphia/Pittsburgh), Adirondack (Albany/Montreal), LIRR (Long Island), MTA, and others</a:t>
                      </a:r>
                      <a:endParaRPr sz="1400" dirty="0">
                        <a:solidFill>
                          <a:schemeClr val="bg1">
                            <a:lumMod val="50000"/>
                          </a:schemeClr>
                        </a:solidFill>
                        <a:latin typeface="Droid Sans"/>
                        <a:ea typeface="Droid Sans"/>
                        <a:cs typeface="Droid Sans"/>
                        <a:sym typeface="Droid Sans"/>
                      </a:endParaRPr>
                    </a:p>
                  </a:txBody>
                  <a:tcPr marL="91425" marR="91425" marT="91425" marB="91425">
                    <a:noFill/>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31133407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6DDA7A2-4F5B-4F97-A713-AECC38DC7202}"/>
              </a:ext>
            </a:extLst>
          </p:cNvPr>
          <p:cNvSpPr/>
          <p:nvPr/>
        </p:nvSpPr>
        <p:spPr>
          <a:xfrm>
            <a:off x="0" y="0"/>
            <a:ext cx="12192000" cy="6893169"/>
          </a:xfrm>
          <a:prstGeom prst="rect">
            <a:avLst/>
          </a:prstGeom>
          <a:solidFill>
            <a:srgbClr val="8598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Google Shape;80;p15">
            <a:extLst>
              <a:ext uri="{FF2B5EF4-FFF2-40B4-BE49-F238E27FC236}">
                <a16:creationId xmlns:a16="http://schemas.microsoft.com/office/drawing/2014/main" id="{567DC157-922E-46CC-B0EC-C82C278BF500}"/>
              </a:ext>
            </a:extLst>
          </p:cNvPr>
          <p:cNvSpPr txBox="1">
            <a:spLocks/>
          </p:cNvSpPr>
          <p:nvPr/>
        </p:nvSpPr>
        <p:spPr>
          <a:xfrm>
            <a:off x="0" y="1402916"/>
            <a:ext cx="5008282" cy="5490253"/>
          </a:xfrm>
          <a:prstGeom prst="rect">
            <a:avLst/>
          </a:prstGeom>
        </p:spPr>
        <p:txBody>
          <a:bodyPr spcFirstLastPara="1" vert="horz" wrap="square" lIns="91425" tIns="91425" rIns="91425" bIns="91425" rtlCol="0" anchor="t" anchorCtr="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127000" algn="l">
              <a:spcBef>
                <a:spcPts val="0"/>
              </a:spcBef>
              <a:buSzPts val="1600"/>
            </a:pPr>
            <a:r>
              <a:rPr lang="en" sz="3200" dirty="0">
                <a:solidFill>
                  <a:schemeClr val="bg1"/>
                </a:solidFill>
              </a:rPr>
              <a:t>Additional Considerations</a:t>
            </a:r>
            <a:r>
              <a:rPr lang="en-US" sz="3200" dirty="0">
                <a:solidFill>
                  <a:schemeClr val="bg1"/>
                </a:solidFill>
              </a:rPr>
              <a:t> </a:t>
            </a:r>
          </a:p>
          <a:p>
            <a:pPr marL="127000" algn="l">
              <a:spcBef>
                <a:spcPts val="0"/>
              </a:spcBef>
              <a:buSzPts val="1600"/>
            </a:pPr>
            <a:endParaRPr lang="en-US" sz="2200" dirty="0">
              <a:solidFill>
                <a:schemeClr val="bg1"/>
              </a:solidFill>
            </a:endParaRPr>
          </a:p>
          <a:p>
            <a:pPr marL="457200" lvl="0" indent="-342900" algn="l">
              <a:lnSpc>
                <a:spcPct val="100000"/>
              </a:lnSpc>
              <a:spcBef>
                <a:spcPts val="0"/>
              </a:spcBef>
              <a:buSzPts val="1800"/>
              <a:buChar char="●"/>
            </a:pPr>
            <a:r>
              <a:rPr lang="en-US" sz="2200" dirty="0">
                <a:solidFill>
                  <a:schemeClr val="bg1"/>
                </a:solidFill>
              </a:rPr>
              <a:t>Lake Shore Limited connection in Springfield provides same day travel as far west as Buffalo</a:t>
            </a:r>
          </a:p>
          <a:p>
            <a:pPr marL="114300" lvl="0" algn="l">
              <a:lnSpc>
                <a:spcPct val="100000"/>
              </a:lnSpc>
              <a:spcBef>
                <a:spcPts val="0"/>
              </a:spcBef>
              <a:buSzPts val="1800"/>
            </a:pPr>
            <a:endParaRPr lang="en-US" sz="2200" dirty="0">
              <a:solidFill>
                <a:schemeClr val="bg1"/>
              </a:solidFill>
            </a:endParaRPr>
          </a:p>
          <a:p>
            <a:pPr marL="457200" lvl="0" indent="-342900" algn="l">
              <a:lnSpc>
                <a:spcPct val="100000"/>
              </a:lnSpc>
              <a:spcBef>
                <a:spcPts val="0"/>
              </a:spcBef>
              <a:buSzPts val="1800"/>
              <a:buChar char="●"/>
            </a:pPr>
            <a:r>
              <a:rPr lang="en-US" sz="2200" dirty="0">
                <a:solidFill>
                  <a:schemeClr val="bg1"/>
                </a:solidFill>
              </a:rPr>
              <a:t>Easy connection with northbound Vermonter in Springfield</a:t>
            </a:r>
          </a:p>
          <a:p>
            <a:pPr marL="114300" lvl="0" algn="l">
              <a:lnSpc>
                <a:spcPct val="100000"/>
              </a:lnSpc>
              <a:spcBef>
                <a:spcPts val="0"/>
              </a:spcBef>
              <a:buSzPts val="1800"/>
            </a:pPr>
            <a:endParaRPr lang="en-US" sz="2200" dirty="0">
              <a:solidFill>
                <a:schemeClr val="bg1"/>
              </a:solidFill>
            </a:endParaRPr>
          </a:p>
          <a:p>
            <a:pPr marL="457200" lvl="0" indent="-342900" algn="l">
              <a:lnSpc>
                <a:spcPct val="100000"/>
              </a:lnSpc>
              <a:spcBef>
                <a:spcPts val="0"/>
              </a:spcBef>
              <a:buSzPts val="1800"/>
              <a:buChar char="●"/>
            </a:pPr>
            <a:r>
              <a:rPr lang="en-US" sz="2200" dirty="0">
                <a:solidFill>
                  <a:schemeClr val="bg1"/>
                </a:solidFill>
              </a:rPr>
              <a:t>New England States would allow an easy connection to Chicago, Montreal, and Vermont from Maine, New Hampshire and western Massachusetts for the first time in decades</a:t>
            </a:r>
          </a:p>
        </p:txBody>
      </p:sp>
      <p:pic>
        <p:nvPicPr>
          <p:cNvPr id="8" name="Google Shape;261;p32">
            <a:extLst>
              <a:ext uri="{FF2B5EF4-FFF2-40B4-BE49-F238E27FC236}">
                <a16:creationId xmlns:a16="http://schemas.microsoft.com/office/drawing/2014/main" id="{E2971473-8886-4078-A93C-93BCA83AF458}"/>
              </a:ext>
            </a:extLst>
          </p:cNvPr>
          <p:cNvPicPr preferRelativeResize="0"/>
          <p:nvPr/>
        </p:nvPicPr>
        <p:blipFill>
          <a:blip r:embed="rId2">
            <a:alphaModFix/>
          </a:blip>
          <a:stretch>
            <a:fillRect/>
          </a:stretch>
        </p:blipFill>
        <p:spPr>
          <a:xfrm>
            <a:off x="5083505" y="840536"/>
            <a:ext cx="6863459" cy="5829788"/>
          </a:xfrm>
          <a:prstGeom prst="rect">
            <a:avLst/>
          </a:prstGeom>
          <a:noFill/>
          <a:ln w="38100">
            <a:solidFill>
              <a:srgbClr val="3D4E32"/>
            </a:solidFill>
          </a:ln>
        </p:spPr>
      </p:pic>
      <p:pic>
        <p:nvPicPr>
          <p:cNvPr id="4" name="Google Shape;65;p13" descr="logosmall.jpg">
            <a:extLst>
              <a:ext uri="{FF2B5EF4-FFF2-40B4-BE49-F238E27FC236}">
                <a16:creationId xmlns:a16="http://schemas.microsoft.com/office/drawing/2014/main" id="{356849BA-E871-4297-9DBC-10E78D75BAA9}"/>
              </a:ext>
            </a:extLst>
          </p:cNvPr>
          <p:cNvPicPr preferRelativeResize="0"/>
          <p:nvPr/>
        </p:nvPicPr>
        <p:blipFill>
          <a:blip r:embed="rId3">
            <a:alphaModFix/>
          </a:blip>
          <a:stretch>
            <a:fillRect/>
          </a:stretch>
        </p:blipFill>
        <p:spPr>
          <a:xfrm>
            <a:off x="3828464" y="187676"/>
            <a:ext cx="4535071" cy="1071725"/>
          </a:xfrm>
          <a:prstGeom prst="rect">
            <a:avLst/>
          </a:prstGeom>
          <a:solidFill>
            <a:schemeClr val="bg1">
              <a:lumMod val="65000"/>
            </a:schemeClr>
          </a:solidFill>
          <a:ln>
            <a:noFill/>
          </a:ln>
          <a:scene3d>
            <a:camera prst="orthographicFront"/>
            <a:lightRig rig="threePt" dir="t"/>
          </a:scene3d>
          <a:sp3d>
            <a:bevelT w="114300" prst="artDeco"/>
          </a:sp3d>
        </p:spPr>
      </p:pic>
    </p:spTree>
    <p:extLst>
      <p:ext uri="{BB962C8B-B14F-4D97-AF65-F5344CB8AC3E}">
        <p14:creationId xmlns:p14="http://schemas.microsoft.com/office/powerpoint/2010/main" val="41261512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6DDA7A2-4F5B-4F97-A713-AECC38DC7202}"/>
              </a:ext>
            </a:extLst>
          </p:cNvPr>
          <p:cNvSpPr/>
          <p:nvPr/>
        </p:nvSpPr>
        <p:spPr>
          <a:xfrm>
            <a:off x="0" y="-52866"/>
            <a:ext cx="12192000" cy="6893169"/>
          </a:xfrm>
          <a:prstGeom prst="rect">
            <a:avLst/>
          </a:prstGeom>
          <a:solidFill>
            <a:srgbClr val="8598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Google Shape;80;p15">
            <a:extLst>
              <a:ext uri="{FF2B5EF4-FFF2-40B4-BE49-F238E27FC236}">
                <a16:creationId xmlns:a16="http://schemas.microsoft.com/office/drawing/2014/main" id="{567DC157-922E-46CC-B0EC-C82C278BF500}"/>
              </a:ext>
            </a:extLst>
          </p:cNvPr>
          <p:cNvSpPr txBox="1">
            <a:spLocks/>
          </p:cNvSpPr>
          <p:nvPr/>
        </p:nvSpPr>
        <p:spPr>
          <a:xfrm>
            <a:off x="5266357" y="1259401"/>
            <a:ext cx="6968022" cy="5633768"/>
          </a:xfrm>
          <a:prstGeom prst="rect">
            <a:avLst/>
          </a:prstGeom>
        </p:spPr>
        <p:txBody>
          <a:bodyPr spcFirstLastPara="1" vert="horz" wrap="square" lIns="91425" tIns="91425" rIns="91425" bIns="91425" rtlCol="0" anchor="t" anchorCtr="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127000" algn="l">
              <a:lnSpc>
                <a:spcPct val="100000"/>
              </a:lnSpc>
              <a:spcBef>
                <a:spcPts val="0"/>
              </a:spcBef>
              <a:buSzPts val="1600"/>
            </a:pPr>
            <a:r>
              <a:rPr lang="en" sz="3200" dirty="0">
                <a:solidFill>
                  <a:schemeClr val="bg1"/>
                </a:solidFill>
              </a:rPr>
              <a:t>Next Steps</a:t>
            </a:r>
            <a:r>
              <a:rPr lang="en-US" sz="3200" dirty="0">
                <a:solidFill>
                  <a:schemeClr val="bg1"/>
                </a:solidFill>
              </a:rPr>
              <a:t> </a:t>
            </a:r>
          </a:p>
          <a:p>
            <a:pPr marL="127000" algn="l">
              <a:lnSpc>
                <a:spcPct val="100000"/>
              </a:lnSpc>
              <a:spcBef>
                <a:spcPts val="0"/>
              </a:spcBef>
              <a:buSzPts val="1600"/>
            </a:pPr>
            <a:endParaRPr lang="en-US" sz="1400" dirty="0">
              <a:solidFill>
                <a:schemeClr val="bg1"/>
              </a:solidFill>
            </a:endParaRPr>
          </a:p>
          <a:p>
            <a:pPr marL="400050" lvl="0" indent="-285750" algn="l">
              <a:lnSpc>
                <a:spcPct val="100000"/>
              </a:lnSpc>
              <a:spcBef>
                <a:spcPts val="0"/>
              </a:spcBef>
              <a:buSzPts val="1600"/>
              <a:buChar char="●"/>
            </a:pPr>
            <a:r>
              <a:rPr lang="en-US" sz="2200" dirty="0">
                <a:solidFill>
                  <a:schemeClr val="bg1"/>
                </a:solidFill>
              </a:rPr>
              <a:t>Stakeholder Consideration </a:t>
            </a:r>
          </a:p>
          <a:p>
            <a:pPr marL="742950" lvl="1" indent="-342900" algn="l">
              <a:lnSpc>
                <a:spcPct val="100000"/>
              </a:lnSpc>
              <a:spcBef>
                <a:spcPts val="0"/>
              </a:spcBef>
              <a:buSzPts val="1600"/>
              <a:buFont typeface="Wingdings" panose="05000000000000000000" pitchFamily="2" charset="2"/>
              <a:buChar char="§"/>
            </a:pPr>
            <a:r>
              <a:rPr lang="en-US" sz="2200" dirty="0">
                <a:solidFill>
                  <a:schemeClr val="bg1"/>
                </a:solidFill>
              </a:rPr>
              <a:t>NNEPRA </a:t>
            </a:r>
            <a:r>
              <a:rPr lang="en-US" sz="2200" dirty="0">
                <a:solidFill>
                  <a:srgbClr val="05602C"/>
                </a:solidFill>
              </a:rPr>
              <a:t>✔</a:t>
            </a:r>
          </a:p>
          <a:p>
            <a:pPr marL="742950" lvl="1" indent="-342900" algn="l">
              <a:lnSpc>
                <a:spcPct val="100000"/>
              </a:lnSpc>
              <a:spcBef>
                <a:spcPts val="0"/>
              </a:spcBef>
              <a:buSzPts val="1600"/>
              <a:buFont typeface="Wingdings" panose="05000000000000000000" pitchFamily="2" charset="2"/>
              <a:buChar char="§"/>
            </a:pPr>
            <a:r>
              <a:rPr lang="en-US" sz="2200" dirty="0">
                <a:solidFill>
                  <a:schemeClr val="bg1"/>
                </a:solidFill>
              </a:rPr>
              <a:t>Amtrak</a:t>
            </a:r>
            <a:r>
              <a:rPr lang="en-US" sz="2200" dirty="0">
                <a:solidFill>
                  <a:srgbClr val="05602C"/>
                </a:solidFill>
              </a:rPr>
              <a:t>✔</a:t>
            </a:r>
          </a:p>
          <a:p>
            <a:pPr marL="742950" lvl="1" indent="-342900" algn="l">
              <a:lnSpc>
                <a:spcPct val="100000"/>
              </a:lnSpc>
              <a:spcBef>
                <a:spcPts val="0"/>
              </a:spcBef>
              <a:buSzPts val="1600"/>
              <a:buFont typeface="Wingdings" panose="05000000000000000000" pitchFamily="2" charset="2"/>
              <a:buChar char="§"/>
            </a:pPr>
            <a:r>
              <a:rPr lang="en-US" sz="2200" dirty="0">
                <a:solidFill>
                  <a:schemeClr val="bg1"/>
                </a:solidFill>
              </a:rPr>
              <a:t>Pan Am</a:t>
            </a:r>
            <a:r>
              <a:rPr lang="en-US" sz="2200" dirty="0">
                <a:solidFill>
                  <a:srgbClr val="05602C"/>
                </a:solidFill>
              </a:rPr>
              <a:t>✔</a:t>
            </a:r>
          </a:p>
          <a:p>
            <a:pPr marL="742950" lvl="1" indent="-342900" algn="l">
              <a:lnSpc>
                <a:spcPct val="100000"/>
              </a:lnSpc>
              <a:spcBef>
                <a:spcPts val="0"/>
              </a:spcBef>
              <a:buSzPts val="1600"/>
              <a:buFont typeface="Wingdings" panose="05000000000000000000" pitchFamily="2" charset="2"/>
              <a:buChar char="§"/>
            </a:pPr>
            <a:r>
              <a:rPr lang="en-US" sz="2200" dirty="0">
                <a:solidFill>
                  <a:schemeClr val="bg1"/>
                </a:solidFill>
              </a:rPr>
              <a:t>Western Mass Rail Coalition</a:t>
            </a:r>
            <a:r>
              <a:rPr lang="en-US" sz="2200" dirty="0">
                <a:solidFill>
                  <a:srgbClr val="05602C"/>
                </a:solidFill>
              </a:rPr>
              <a:t>✔</a:t>
            </a:r>
          </a:p>
          <a:p>
            <a:pPr marL="742950" lvl="1" indent="-342900" algn="l">
              <a:lnSpc>
                <a:spcPct val="100000"/>
              </a:lnSpc>
              <a:spcBef>
                <a:spcPts val="0"/>
              </a:spcBef>
              <a:buSzPts val="1600"/>
              <a:buFont typeface="Wingdings" panose="05000000000000000000" pitchFamily="2" charset="2"/>
              <a:buChar char="§"/>
            </a:pPr>
            <a:r>
              <a:rPr lang="en-US" sz="2200" dirty="0">
                <a:solidFill>
                  <a:schemeClr val="bg1"/>
                </a:solidFill>
              </a:rPr>
              <a:t>MBTA </a:t>
            </a:r>
            <a:r>
              <a:rPr lang="en-US" sz="2200" dirty="0">
                <a:solidFill>
                  <a:srgbClr val="05602C"/>
                </a:solidFill>
              </a:rPr>
              <a:t>✔</a:t>
            </a:r>
          </a:p>
          <a:p>
            <a:pPr marL="742950" lvl="1" indent="-342900" algn="l">
              <a:lnSpc>
                <a:spcPct val="100000"/>
              </a:lnSpc>
              <a:spcBef>
                <a:spcPts val="0"/>
              </a:spcBef>
              <a:buSzPts val="1600"/>
              <a:buFont typeface="Wingdings" panose="05000000000000000000" pitchFamily="2" charset="2"/>
              <a:buChar char="§"/>
            </a:pPr>
            <a:r>
              <a:rPr lang="en-US" sz="2200" dirty="0">
                <a:solidFill>
                  <a:schemeClr val="bg1"/>
                </a:solidFill>
              </a:rPr>
              <a:t>MassDOT </a:t>
            </a:r>
          </a:p>
          <a:p>
            <a:pPr marL="742950" lvl="1" indent="-342900" algn="l">
              <a:lnSpc>
                <a:spcPct val="100000"/>
              </a:lnSpc>
              <a:spcBef>
                <a:spcPts val="0"/>
              </a:spcBef>
              <a:buSzPts val="1600"/>
              <a:buFont typeface="Wingdings" panose="05000000000000000000" pitchFamily="2" charset="2"/>
              <a:buChar char="§"/>
            </a:pPr>
            <a:r>
              <a:rPr lang="en-US" sz="2200" dirty="0">
                <a:solidFill>
                  <a:schemeClr val="bg1"/>
                </a:solidFill>
              </a:rPr>
              <a:t>ConnDOT</a:t>
            </a:r>
          </a:p>
          <a:p>
            <a:pPr marL="742950" lvl="1" indent="-342900" algn="l">
              <a:lnSpc>
                <a:spcPct val="100000"/>
              </a:lnSpc>
              <a:spcBef>
                <a:spcPts val="0"/>
              </a:spcBef>
              <a:buSzPts val="1600"/>
              <a:buFont typeface="Wingdings" panose="05000000000000000000" pitchFamily="2" charset="2"/>
              <a:buChar char="§"/>
            </a:pPr>
            <a:r>
              <a:rPr lang="en-US" sz="2200" dirty="0">
                <a:solidFill>
                  <a:schemeClr val="bg1"/>
                </a:solidFill>
              </a:rPr>
              <a:t>CSX </a:t>
            </a:r>
          </a:p>
          <a:p>
            <a:pPr marL="400050" lvl="0" indent="-285750" algn="l">
              <a:lnSpc>
                <a:spcPct val="100000"/>
              </a:lnSpc>
              <a:spcBef>
                <a:spcPts val="0"/>
              </a:spcBef>
              <a:buSzPts val="1600"/>
              <a:buChar char="●"/>
            </a:pPr>
            <a:endParaRPr lang="en-US" sz="800" dirty="0">
              <a:solidFill>
                <a:schemeClr val="bg1"/>
              </a:solidFill>
            </a:endParaRPr>
          </a:p>
          <a:p>
            <a:pPr marL="400050" lvl="0" indent="-285750" algn="l">
              <a:lnSpc>
                <a:spcPct val="100000"/>
              </a:lnSpc>
              <a:spcBef>
                <a:spcPts val="0"/>
              </a:spcBef>
              <a:buSzPts val="1600"/>
              <a:buChar char="●"/>
            </a:pPr>
            <a:r>
              <a:rPr lang="en-US" sz="2200" dirty="0">
                <a:solidFill>
                  <a:schemeClr val="bg1"/>
                </a:solidFill>
              </a:rPr>
              <a:t>Funding  ($30-$50m)</a:t>
            </a:r>
          </a:p>
          <a:p>
            <a:pPr marL="400050" lvl="0" indent="-285750" algn="l">
              <a:lnSpc>
                <a:spcPct val="100000"/>
              </a:lnSpc>
              <a:spcBef>
                <a:spcPts val="0"/>
              </a:spcBef>
              <a:buSzPts val="1600"/>
              <a:buChar char="●"/>
            </a:pPr>
            <a:endParaRPr lang="en-US" sz="800" dirty="0">
              <a:solidFill>
                <a:schemeClr val="bg1"/>
              </a:solidFill>
            </a:endParaRPr>
          </a:p>
          <a:p>
            <a:pPr marL="400050" lvl="0" indent="-285750" algn="l">
              <a:lnSpc>
                <a:spcPct val="100000"/>
              </a:lnSpc>
              <a:spcBef>
                <a:spcPts val="0"/>
              </a:spcBef>
              <a:buSzPts val="1600"/>
              <a:buChar char="●"/>
            </a:pPr>
            <a:r>
              <a:rPr lang="en-US" sz="2200" dirty="0">
                <a:solidFill>
                  <a:schemeClr val="bg1"/>
                </a:solidFill>
              </a:rPr>
              <a:t>Capital Improvements (1 building season after approval)</a:t>
            </a:r>
          </a:p>
          <a:p>
            <a:pPr marL="400050" lvl="0" indent="-285750" algn="l">
              <a:lnSpc>
                <a:spcPct val="100000"/>
              </a:lnSpc>
              <a:spcBef>
                <a:spcPts val="0"/>
              </a:spcBef>
              <a:buSzPts val="1600"/>
              <a:buChar char="●"/>
            </a:pPr>
            <a:endParaRPr lang="en-US" sz="800" dirty="0">
              <a:solidFill>
                <a:schemeClr val="bg1"/>
              </a:solidFill>
            </a:endParaRPr>
          </a:p>
          <a:p>
            <a:pPr marL="400050" lvl="0" indent="-285750" algn="l">
              <a:lnSpc>
                <a:spcPct val="100000"/>
              </a:lnSpc>
              <a:spcBef>
                <a:spcPts val="0"/>
              </a:spcBef>
              <a:buSzPts val="1600"/>
              <a:buChar char="●"/>
            </a:pPr>
            <a:r>
              <a:rPr lang="en-US" sz="2200" dirty="0">
                <a:solidFill>
                  <a:schemeClr val="bg1"/>
                </a:solidFill>
              </a:rPr>
              <a:t>Service Startup (Immediately after Improvements) </a:t>
            </a:r>
          </a:p>
        </p:txBody>
      </p:sp>
      <p:pic>
        <p:nvPicPr>
          <p:cNvPr id="8" name="Google Shape;269;p33">
            <a:extLst>
              <a:ext uri="{FF2B5EF4-FFF2-40B4-BE49-F238E27FC236}">
                <a16:creationId xmlns:a16="http://schemas.microsoft.com/office/drawing/2014/main" id="{FB5512C2-CCB9-4960-8FC7-558CF44C43A6}"/>
              </a:ext>
            </a:extLst>
          </p:cNvPr>
          <p:cNvPicPr preferRelativeResize="0"/>
          <p:nvPr/>
        </p:nvPicPr>
        <p:blipFill rotWithShape="1">
          <a:blip r:embed="rId2">
            <a:alphaModFix/>
          </a:blip>
          <a:srcRect l="1602" t="2051" r="49538" b="4289"/>
          <a:stretch/>
        </p:blipFill>
        <p:spPr>
          <a:xfrm>
            <a:off x="332509" y="781368"/>
            <a:ext cx="4687174" cy="5682576"/>
          </a:xfrm>
          <a:prstGeom prst="rect">
            <a:avLst/>
          </a:prstGeom>
          <a:noFill/>
          <a:ln w="38100">
            <a:solidFill>
              <a:srgbClr val="3D4E32"/>
            </a:solidFill>
          </a:ln>
        </p:spPr>
      </p:pic>
      <p:pic>
        <p:nvPicPr>
          <p:cNvPr id="4" name="Google Shape;65;p13" descr="logosmall.jpg">
            <a:extLst>
              <a:ext uri="{FF2B5EF4-FFF2-40B4-BE49-F238E27FC236}">
                <a16:creationId xmlns:a16="http://schemas.microsoft.com/office/drawing/2014/main" id="{356849BA-E871-4297-9DBC-10E78D75BAA9}"/>
              </a:ext>
            </a:extLst>
          </p:cNvPr>
          <p:cNvPicPr preferRelativeResize="0"/>
          <p:nvPr/>
        </p:nvPicPr>
        <p:blipFill>
          <a:blip r:embed="rId3">
            <a:alphaModFix/>
          </a:blip>
          <a:stretch>
            <a:fillRect/>
          </a:stretch>
        </p:blipFill>
        <p:spPr>
          <a:xfrm>
            <a:off x="3828464" y="187676"/>
            <a:ext cx="4535071" cy="1071725"/>
          </a:xfrm>
          <a:prstGeom prst="rect">
            <a:avLst/>
          </a:prstGeom>
          <a:solidFill>
            <a:schemeClr val="bg1">
              <a:lumMod val="65000"/>
            </a:schemeClr>
          </a:solidFill>
          <a:ln>
            <a:noFill/>
          </a:ln>
          <a:scene3d>
            <a:camera prst="orthographicFront"/>
            <a:lightRig rig="threePt" dir="t"/>
          </a:scene3d>
          <a:sp3d>
            <a:bevelT w="114300" prst="artDeco"/>
          </a:sp3d>
        </p:spPr>
      </p:pic>
    </p:spTree>
    <p:extLst>
      <p:ext uri="{BB962C8B-B14F-4D97-AF65-F5344CB8AC3E}">
        <p14:creationId xmlns:p14="http://schemas.microsoft.com/office/powerpoint/2010/main" val="487410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6DDA7A2-4F5B-4F97-A713-AECC38DC7202}"/>
              </a:ext>
            </a:extLst>
          </p:cNvPr>
          <p:cNvSpPr/>
          <p:nvPr/>
        </p:nvSpPr>
        <p:spPr>
          <a:xfrm>
            <a:off x="0" y="0"/>
            <a:ext cx="12192000" cy="6893169"/>
          </a:xfrm>
          <a:prstGeom prst="rect">
            <a:avLst/>
          </a:prstGeom>
          <a:solidFill>
            <a:srgbClr val="8598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Google Shape;275;p34">
            <a:extLst>
              <a:ext uri="{FF2B5EF4-FFF2-40B4-BE49-F238E27FC236}">
                <a16:creationId xmlns:a16="http://schemas.microsoft.com/office/drawing/2014/main" id="{9718E285-C9A6-4BE0-BFFB-1C35C3BF0AEB}"/>
              </a:ext>
            </a:extLst>
          </p:cNvPr>
          <p:cNvPicPr preferRelativeResize="0"/>
          <p:nvPr/>
        </p:nvPicPr>
        <p:blipFill rotWithShape="1">
          <a:blip r:embed="rId2">
            <a:alphaModFix/>
          </a:blip>
          <a:srcRect r="5199"/>
          <a:stretch/>
        </p:blipFill>
        <p:spPr>
          <a:xfrm>
            <a:off x="1021976" y="657732"/>
            <a:ext cx="10055944" cy="5609261"/>
          </a:xfrm>
          <a:prstGeom prst="rect">
            <a:avLst/>
          </a:prstGeom>
          <a:noFill/>
          <a:ln w="38100">
            <a:solidFill>
              <a:srgbClr val="3D4E32"/>
            </a:solidFill>
          </a:ln>
        </p:spPr>
      </p:pic>
      <p:pic>
        <p:nvPicPr>
          <p:cNvPr id="4" name="Google Shape;65;p13" descr="logosmall.jpg">
            <a:extLst>
              <a:ext uri="{FF2B5EF4-FFF2-40B4-BE49-F238E27FC236}">
                <a16:creationId xmlns:a16="http://schemas.microsoft.com/office/drawing/2014/main" id="{356849BA-E871-4297-9DBC-10E78D75BAA9}"/>
              </a:ext>
            </a:extLst>
          </p:cNvPr>
          <p:cNvPicPr preferRelativeResize="0"/>
          <p:nvPr/>
        </p:nvPicPr>
        <p:blipFill>
          <a:blip r:embed="rId3">
            <a:alphaModFix/>
          </a:blip>
          <a:stretch>
            <a:fillRect/>
          </a:stretch>
        </p:blipFill>
        <p:spPr>
          <a:xfrm>
            <a:off x="3828464" y="174370"/>
            <a:ext cx="4535071" cy="1071725"/>
          </a:xfrm>
          <a:prstGeom prst="rect">
            <a:avLst/>
          </a:prstGeom>
          <a:solidFill>
            <a:schemeClr val="bg1">
              <a:lumMod val="65000"/>
            </a:schemeClr>
          </a:solidFill>
          <a:ln>
            <a:noFill/>
          </a:ln>
          <a:scene3d>
            <a:camera prst="orthographicFront"/>
            <a:lightRig rig="threePt" dir="t"/>
          </a:scene3d>
          <a:sp3d>
            <a:bevelT w="114300" prst="artDeco"/>
          </a:sp3d>
        </p:spPr>
      </p:pic>
      <p:sp>
        <p:nvSpPr>
          <p:cNvPr id="10" name="Google Shape;66;p13">
            <a:extLst>
              <a:ext uri="{FF2B5EF4-FFF2-40B4-BE49-F238E27FC236}">
                <a16:creationId xmlns:a16="http://schemas.microsoft.com/office/drawing/2014/main" id="{47883FC1-AFCD-456D-8341-40880B25FF06}"/>
              </a:ext>
            </a:extLst>
          </p:cNvPr>
          <p:cNvSpPr txBox="1">
            <a:spLocks noGrp="1"/>
          </p:cNvSpPr>
          <p:nvPr>
            <p:ph type="ctrTitle"/>
          </p:nvPr>
        </p:nvSpPr>
        <p:spPr>
          <a:xfrm>
            <a:off x="4445541" y="5890376"/>
            <a:ext cx="3463747" cy="588245"/>
          </a:xfrm>
          <a:prstGeom prst="rect">
            <a:avLst/>
          </a:prstGeom>
          <a:solidFill>
            <a:srgbClr val="FFFFFF"/>
          </a:solidFill>
          <a:scene3d>
            <a:camera prst="orthographicFront"/>
            <a:lightRig rig="threePt" dir="t"/>
          </a:scene3d>
          <a:sp3d>
            <a:bevelT w="114300" prst="artDeco"/>
          </a:sp3d>
        </p:spPr>
        <p:txBody>
          <a:bodyPr spcFirstLastPara="1" wrap="square" lIns="91425" tIns="91425" rIns="91425" bIns="91425" anchor="ctr" anchorCtr="0">
            <a:noAutofit/>
          </a:bodyPr>
          <a:lstStyle/>
          <a:p>
            <a:pPr>
              <a:spcBef>
                <a:spcPts val="0"/>
              </a:spcBef>
            </a:pPr>
            <a:r>
              <a:rPr lang="en-US" sz="2400" b="1" dirty="0">
                <a:solidFill>
                  <a:schemeClr val="bg1">
                    <a:lumMod val="50000"/>
                  </a:schemeClr>
                </a:solidFill>
                <a:latin typeface="+mn-lt"/>
              </a:rPr>
              <a:t>Questions</a:t>
            </a:r>
          </a:p>
        </p:txBody>
      </p:sp>
    </p:spTree>
    <p:extLst>
      <p:ext uri="{BB962C8B-B14F-4D97-AF65-F5344CB8AC3E}">
        <p14:creationId xmlns:p14="http://schemas.microsoft.com/office/powerpoint/2010/main" val="33041899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2D66F6-F373-4965-8833-9DC4BC384D1F}"/>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DA7C35F5-6452-4A68-BBFE-BFE9421AA087}"/>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25923741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9C32B9A-C859-4E4C-BDAE-C30CCE9B5AD2}"/>
              </a:ext>
            </a:extLst>
          </p:cNvPr>
          <p:cNvSpPr/>
          <p:nvPr/>
        </p:nvSpPr>
        <p:spPr>
          <a:xfrm>
            <a:off x="-1" y="-35169"/>
            <a:ext cx="12192000" cy="6893169"/>
          </a:xfrm>
          <a:prstGeom prst="rect">
            <a:avLst/>
          </a:prstGeom>
          <a:solidFill>
            <a:srgbClr val="8598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Google Shape;73;p14">
            <a:extLst>
              <a:ext uri="{FF2B5EF4-FFF2-40B4-BE49-F238E27FC236}">
                <a16:creationId xmlns:a16="http://schemas.microsoft.com/office/drawing/2014/main" id="{0F4F2719-A0A4-4E4F-BEA6-7B0E054D83A0}"/>
              </a:ext>
            </a:extLst>
          </p:cNvPr>
          <p:cNvSpPr txBox="1">
            <a:spLocks/>
          </p:cNvSpPr>
          <p:nvPr/>
        </p:nvSpPr>
        <p:spPr>
          <a:xfrm>
            <a:off x="129437" y="1574059"/>
            <a:ext cx="5845480" cy="3324275"/>
          </a:xfrm>
          <a:prstGeom prst="rect">
            <a:avLst/>
          </a:prstGeom>
        </p:spPr>
        <p:txBody>
          <a:bodyPr spcFirstLastPara="1" vert="horz" wrap="square" lIns="91425" tIns="91425" rIns="91425" bIns="91425" rtlCol="0" anchor="t" anchorCtr="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76200" algn="l">
              <a:spcBef>
                <a:spcPts val="0"/>
              </a:spcBef>
              <a:buSzPts val="2400"/>
            </a:pPr>
            <a:r>
              <a:rPr lang="en-US" sz="3200" dirty="0">
                <a:solidFill>
                  <a:schemeClr val="bg1"/>
                </a:solidFill>
              </a:rPr>
              <a:t>Agenda</a:t>
            </a:r>
          </a:p>
          <a:p>
            <a:pPr marL="457200" indent="-381000" algn="l">
              <a:spcBef>
                <a:spcPts val="0"/>
              </a:spcBef>
              <a:buSzPts val="2400"/>
              <a:buFont typeface="Arial" panose="020B0604020202020204" pitchFamily="34" charset="0"/>
              <a:buChar char="●"/>
            </a:pPr>
            <a:endParaRPr lang="en-US" dirty="0">
              <a:solidFill>
                <a:schemeClr val="bg1"/>
              </a:solidFill>
            </a:endParaRPr>
          </a:p>
          <a:p>
            <a:pPr marL="457200" indent="-381000" algn="l">
              <a:lnSpc>
                <a:spcPct val="150000"/>
              </a:lnSpc>
              <a:spcBef>
                <a:spcPts val="0"/>
              </a:spcBef>
              <a:buSzPts val="2400"/>
              <a:buFont typeface="Arial" panose="020B0604020202020204" pitchFamily="34" charset="0"/>
              <a:buChar char="●"/>
            </a:pPr>
            <a:r>
              <a:rPr lang="en-US" sz="2200" dirty="0">
                <a:solidFill>
                  <a:schemeClr val="bg1"/>
                </a:solidFill>
              </a:rPr>
              <a:t>Introduction</a:t>
            </a:r>
          </a:p>
          <a:p>
            <a:pPr marL="457200" indent="-381000" algn="l">
              <a:lnSpc>
                <a:spcPct val="150000"/>
              </a:lnSpc>
              <a:spcBef>
                <a:spcPts val="0"/>
              </a:spcBef>
              <a:buSzPts val="2400"/>
              <a:buFont typeface="Arial" panose="020B0604020202020204" pitchFamily="34" charset="0"/>
              <a:buChar char="●"/>
            </a:pPr>
            <a:r>
              <a:rPr lang="en-US" sz="2200" dirty="0">
                <a:solidFill>
                  <a:schemeClr val="bg1"/>
                </a:solidFill>
              </a:rPr>
              <a:t>Background </a:t>
            </a:r>
          </a:p>
          <a:p>
            <a:pPr marL="457200" indent="-381000" algn="l">
              <a:lnSpc>
                <a:spcPct val="150000"/>
              </a:lnSpc>
              <a:spcBef>
                <a:spcPts val="0"/>
              </a:spcBef>
              <a:buSzPts val="2400"/>
              <a:buFont typeface="Arial" panose="020B0604020202020204" pitchFamily="34" charset="0"/>
              <a:buChar char="●"/>
            </a:pPr>
            <a:r>
              <a:rPr lang="en-US" sz="2200" dirty="0">
                <a:solidFill>
                  <a:schemeClr val="bg1"/>
                </a:solidFill>
              </a:rPr>
              <a:t>Boston North Station/NYC Service </a:t>
            </a:r>
          </a:p>
          <a:p>
            <a:pPr marL="457200" indent="-381000" algn="l">
              <a:lnSpc>
                <a:spcPct val="150000"/>
              </a:lnSpc>
              <a:spcBef>
                <a:spcPts val="0"/>
              </a:spcBef>
              <a:buSzPts val="2400"/>
              <a:buFont typeface="Arial" panose="020B0604020202020204" pitchFamily="34" charset="0"/>
              <a:buChar char="●"/>
            </a:pPr>
            <a:r>
              <a:rPr lang="en-US" sz="2200" dirty="0">
                <a:solidFill>
                  <a:schemeClr val="bg1"/>
                </a:solidFill>
              </a:rPr>
              <a:t>Additional Considerations</a:t>
            </a:r>
          </a:p>
          <a:p>
            <a:pPr marL="457200" indent="-381000" algn="l">
              <a:lnSpc>
                <a:spcPct val="150000"/>
              </a:lnSpc>
              <a:spcBef>
                <a:spcPts val="0"/>
              </a:spcBef>
              <a:buSzPts val="2400"/>
              <a:buFont typeface="Arial" panose="020B0604020202020204" pitchFamily="34" charset="0"/>
              <a:buChar char="●"/>
            </a:pPr>
            <a:r>
              <a:rPr lang="en-US" sz="2200" dirty="0">
                <a:solidFill>
                  <a:schemeClr val="bg1"/>
                </a:solidFill>
              </a:rPr>
              <a:t>Next Steps</a:t>
            </a:r>
          </a:p>
          <a:p>
            <a:pPr marL="457200" indent="-381000" algn="l">
              <a:lnSpc>
                <a:spcPct val="150000"/>
              </a:lnSpc>
              <a:spcBef>
                <a:spcPts val="0"/>
              </a:spcBef>
              <a:buSzPts val="2400"/>
              <a:buFont typeface="Arial" panose="020B0604020202020204" pitchFamily="34" charset="0"/>
              <a:buChar char="●"/>
            </a:pPr>
            <a:r>
              <a:rPr lang="en-US" sz="2200" dirty="0">
                <a:solidFill>
                  <a:schemeClr val="bg1"/>
                </a:solidFill>
              </a:rPr>
              <a:t>Questions</a:t>
            </a:r>
          </a:p>
        </p:txBody>
      </p:sp>
      <p:pic>
        <p:nvPicPr>
          <p:cNvPr id="11" name="Google Shape;74;p14" descr="ACS-64 Hell Gate Bridge.jpg">
            <a:extLst>
              <a:ext uri="{FF2B5EF4-FFF2-40B4-BE49-F238E27FC236}">
                <a16:creationId xmlns:a16="http://schemas.microsoft.com/office/drawing/2014/main" id="{E689CD43-EFAC-4052-87F3-5BE91EC3C400}"/>
              </a:ext>
            </a:extLst>
          </p:cNvPr>
          <p:cNvPicPr preferRelativeResize="0"/>
          <p:nvPr/>
        </p:nvPicPr>
        <p:blipFill rotWithShape="1">
          <a:blip r:embed="rId2">
            <a:alphaModFix/>
          </a:blip>
          <a:srcRect b="2467"/>
          <a:stretch/>
        </p:blipFill>
        <p:spPr>
          <a:xfrm>
            <a:off x="5073040" y="839903"/>
            <a:ext cx="6891854" cy="5773840"/>
          </a:xfrm>
          <a:prstGeom prst="rect">
            <a:avLst/>
          </a:prstGeom>
          <a:noFill/>
          <a:ln w="38100">
            <a:solidFill>
              <a:schemeClr val="accent6">
                <a:lumMod val="50000"/>
              </a:schemeClr>
            </a:solidFill>
          </a:ln>
        </p:spPr>
      </p:pic>
      <p:pic>
        <p:nvPicPr>
          <p:cNvPr id="4" name="Google Shape;65;p13" descr="logosmall.jpg">
            <a:extLst>
              <a:ext uri="{FF2B5EF4-FFF2-40B4-BE49-F238E27FC236}">
                <a16:creationId xmlns:a16="http://schemas.microsoft.com/office/drawing/2014/main" id="{356849BA-E871-4297-9DBC-10E78D75BAA9}"/>
              </a:ext>
            </a:extLst>
          </p:cNvPr>
          <p:cNvPicPr preferRelativeResize="0"/>
          <p:nvPr/>
        </p:nvPicPr>
        <p:blipFill>
          <a:blip r:embed="rId3">
            <a:alphaModFix/>
          </a:blip>
          <a:stretch>
            <a:fillRect/>
          </a:stretch>
        </p:blipFill>
        <p:spPr>
          <a:xfrm>
            <a:off x="3828464" y="187676"/>
            <a:ext cx="4535071" cy="1071725"/>
          </a:xfrm>
          <a:prstGeom prst="rect">
            <a:avLst/>
          </a:prstGeom>
          <a:solidFill>
            <a:schemeClr val="bg1">
              <a:lumMod val="65000"/>
            </a:schemeClr>
          </a:solidFill>
          <a:ln>
            <a:noFill/>
          </a:ln>
          <a:scene3d>
            <a:camera prst="orthographicFront"/>
            <a:lightRig rig="threePt" dir="t"/>
          </a:scene3d>
          <a:sp3d>
            <a:bevelT w="114300" prst="artDeco"/>
          </a:sp3d>
        </p:spPr>
      </p:pic>
    </p:spTree>
    <p:extLst>
      <p:ext uri="{BB962C8B-B14F-4D97-AF65-F5344CB8AC3E}">
        <p14:creationId xmlns:p14="http://schemas.microsoft.com/office/powerpoint/2010/main" val="32351256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9C32B9A-C859-4E4C-BDAE-C30CCE9B5AD2}"/>
              </a:ext>
            </a:extLst>
          </p:cNvPr>
          <p:cNvSpPr/>
          <p:nvPr/>
        </p:nvSpPr>
        <p:spPr>
          <a:xfrm>
            <a:off x="-1" y="-24845"/>
            <a:ext cx="12192000" cy="6893169"/>
          </a:xfrm>
          <a:prstGeom prst="rect">
            <a:avLst/>
          </a:prstGeom>
          <a:solidFill>
            <a:srgbClr val="8598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Google Shape;80;p15">
            <a:extLst>
              <a:ext uri="{FF2B5EF4-FFF2-40B4-BE49-F238E27FC236}">
                <a16:creationId xmlns:a16="http://schemas.microsoft.com/office/drawing/2014/main" id="{D1E1C3F8-0EC3-423F-A596-CAA1BD21D915}"/>
              </a:ext>
            </a:extLst>
          </p:cNvPr>
          <p:cNvSpPr txBox="1">
            <a:spLocks/>
          </p:cNvSpPr>
          <p:nvPr/>
        </p:nvSpPr>
        <p:spPr>
          <a:xfrm>
            <a:off x="7265096" y="2002118"/>
            <a:ext cx="4651444" cy="4684985"/>
          </a:xfrm>
          <a:prstGeom prst="rect">
            <a:avLst/>
          </a:prstGeom>
        </p:spPr>
        <p:txBody>
          <a:bodyPr spcFirstLastPara="1" vert="horz" wrap="square" lIns="91425" tIns="91425" rIns="91425" bIns="91425" rtlCol="0" anchor="t" anchorCtr="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127000" algn="l">
              <a:spcBef>
                <a:spcPts val="0"/>
              </a:spcBef>
              <a:buSzPts val="1600"/>
            </a:pPr>
            <a:r>
              <a:rPr lang="en-US" sz="3200" dirty="0">
                <a:solidFill>
                  <a:schemeClr val="bg1"/>
                </a:solidFill>
              </a:rPr>
              <a:t>Introduction </a:t>
            </a:r>
          </a:p>
          <a:p>
            <a:pPr marL="469900" indent="-342900" algn="l">
              <a:spcBef>
                <a:spcPts val="0"/>
              </a:spcBef>
              <a:buSzPts val="1600"/>
              <a:buFont typeface="Arial" panose="020B0604020202020204" pitchFamily="34" charset="0"/>
              <a:buChar char="•"/>
            </a:pPr>
            <a:endParaRPr lang="en-US" sz="2200" dirty="0">
              <a:solidFill>
                <a:schemeClr val="bg1"/>
              </a:solidFill>
            </a:endParaRPr>
          </a:p>
          <a:p>
            <a:pPr marL="169862" algn="l">
              <a:lnSpc>
                <a:spcPct val="100000"/>
              </a:lnSpc>
              <a:spcBef>
                <a:spcPts val="0"/>
              </a:spcBef>
              <a:buSzPts val="1600"/>
            </a:pPr>
            <a:r>
              <a:rPr lang="en-US" sz="2200" dirty="0">
                <a:solidFill>
                  <a:schemeClr val="bg1"/>
                </a:solidFill>
              </a:rPr>
              <a:t>Established in 1989 TrainRiders Northeast has brought  federal, state, and local officials together with Amtrak and private railroads to expand and improve passenger rail service in the Northeast.</a:t>
            </a:r>
          </a:p>
          <a:p>
            <a:pPr marL="457200" indent="-287338" algn="l">
              <a:lnSpc>
                <a:spcPct val="100000"/>
              </a:lnSpc>
              <a:spcBef>
                <a:spcPts val="0"/>
              </a:spcBef>
              <a:buSzPts val="1600"/>
              <a:buFont typeface="Arial" panose="020B0604020202020204" pitchFamily="34" charset="0"/>
              <a:buChar char="●"/>
            </a:pPr>
            <a:endParaRPr lang="en-US" sz="800" dirty="0">
              <a:solidFill>
                <a:schemeClr val="bg1"/>
              </a:solidFill>
            </a:endParaRPr>
          </a:p>
        </p:txBody>
      </p:sp>
      <p:pic>
        <p:nvPicPr>
          <p:cNvPr id="7" name="Google Shape;81;p15">
            <a:extLst>
              <a:ext uri="{FF2B5EF4-FFF2-40B4-BE49-F238E27FC236}">
                <a16:creationId xmlns:a16="http://schemas.microsoft.com/office/drawing/2014/main" id="{BE91087E-1D13-4605-A408-F17005A32BC0}"/>
              </a:ext>
            </a:extLst>
          </p:cNvPr>
          <p:cNvPicPr preferRelativeResize="0"/>
          <p:nvPr/>
        </p:nvPicPr>
        <p:blipFill rotWithShape="1">
          <a:blip r:embed="rId2">
            <a:alphaModFix/>
          </a:blip>
          <a:srcRect l="11771" b="4137"/>
          <a:stretch/>
        </p:blipFill>
        <p:spPr>
          <a:xfrm>
            <a:off x="197224" y="868552"/>
            <a:ext cx="6930085" cy="5753377"/>
          </a:xfrm>
          <a:prstGeom prst="rect">
            <a:avLst/>
          </a:prstGeom>
          <a:noFill/>
          <a:ln w="38100">
            <a:solidFill>
              <a:srgbClr val="3D4E32"/>
            </a:solidFill>
          </a:ln>
        </p:spPr>
      </p:pic>
      <p:pic>
        <p:nvPicPr>
          <p:cNvPr id="4" name="Google Shape;65;p13" descr="logosmall.jpg">
            <a:extLst>
              <a:ext uri="{FF2B5EF4-FFF2-40B4-BE49-F238E27FC236}">
                <a16:creationId xmlns:a16="http://schemas.microsoft.com/office/drawing/2014/main" id="{356849BA-E871-4297-9DBC-10E78D75BAA9}"/>
              </a:ext>
            </a:extLst>
          </p:cNvPr>
          <p:cNvPicPr preferRelativeResize="0"/>
          <p:nvPr/>
        </p:nvPicPr>
        <p:blipFill>
          <a:blip r:embed="rId3">
            <a:alphaModFix/>
          </a:blip>
          <a:stretch>
            <a:fillRect/>
          </a:stretch>
        </p:blipFill>
        <p:spPr>
          <a:xfrm>
            <a:off x="3828464" y="170895"/>
            <a:ext cx="4535071" cy="1071725"/>
          </a:xfrm>
          <a:prstGeom prst="rect">
            <a:avLst/>
          </a:prstGeom>
          <a:solidFill>
            <a:schemeClr val="bg1">
              <a:lumMod val="65000"/>
            </a:schemeClr>
          </a:solidFill>
          <a:ln>
            <a:noFill/>
          </a:ln>
          <a:scene3d>
            <a:camera prst="orthographicFront"/>
            <a:lightRig rig="threePt" dir="t"/>
          </a:scene3d>
          <a:sp3d>
            <a:bevelT w="114300" prst="artDeco"/>
          </a:sp3d>
        </p:spPr>
      </p:pic>
    </p:spTree>
    <p:extLst>
      <p:ext uri="{BB962C8B-B14F-4D97-AF65-F5344CB8AC3E}">
        <p14:creationId xmlns:p14="http://schemas.microsoft.com/office/powerpoint/2010/main" val="12436994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ectangle 37">
            <a:extLst>
              <a:ext uri="{FF2B5EF4-FFF2-40B4-BE49-F238E27FC236}">
                <a16:creationId xmlns:a16="http://schemas.microsoft.com/office/drawing/2014/main" id="{A4656A22-14E8-46F7-89E8-954AC19B0ADA}"/>
              </a:ext>
            </a:extLst>
          </p:cNvPr>
          <p:cNvSpPr/>
          <p:nvPr/>
        </p:nvSpPr>
        <p:spPr>
          <a:xfrm>
            <a:off x="0" y="23247"/>
            <a:ext cx="12192000" cy="6893169"/>
          </a:xfrm>
          <a:prstGeom prst="rect">
            <a:avLst/>
          </a:prstGeom>
          <a:solidFill>
            <a:srgbClr val="8598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6F02E6AB-9878-49E9-8C98-B2E36D953D60}"/>
              </a:ext>
            </a:extLst>
          </p:cNvPr>
          <p:cNvPicPr>
            <a:picLocks noChangeAspect="1"/>
          </p:cNvPicPr>
          <p:nvPr/>
        </p:nvPicPr>
        <p:blipFill rotWithShape="1">
          <a:blip r:embed="rId2">
            <a:extLst>
              <a:ext uri="{28A0092B-C50C-407E-A947-70E740481C1C}">
                <a14:useLocalDpi xmlns:a14="http://schemas.microsoft.com/office/drawing/2010/main" val="0"/>
              </a:ext>
            </a:extLst>
          </a:blip>
          <a:srcRect t="2416"/>
          <a:stretch/>
        </p:blipFill>
        <p:spPr>
          <a:xfrm>
            <a:off x="5353970" y="861905"/>
            <a:ext cx="6688620" cy="5861624"/>
          </a:xfrm>
          <a:prstGeom prst="rect">
            <a:avLst/>
          </a:prstGeom>
          <a:ln w="38100">
            <a:solidFill>
              <a:srgbClr val="3D4E32"/>
            </a:solidFill>
          </a:ln>
        </p:spPr>
      </p:pic>
      <p:pic>
        <p:nvPicPr>
          <p:cNvPr id="4" name="Google Shape;65;p13" descr="logosmall.jpg">
            <a:extLst>
              <a:ext uri="{FF2B5EF4-FFF2-40B4-BE49-F238E27FC236}">
                <a16:creationId xmlns:a16="http://schemas.microsoft.com/office/drawing/2014/main" id="{356849BA-E871-4297-9DBC-10E78D75BAA9}"/>
              </a:ext>
            </a:extLst>
          </p:cNvPr>
          <p:cNvPicPr preferRelativeResize="0"/>
          <p:nvPr/>
        </p:nvPicPr>
        <p:blipFill>
          <a:blip r:embed="rId3">
            <a:alphaModFix/>
          </a:blip>
          <a:stretch>
            <a:fillRect/>
          </a:stretch>
        </p:blipFill>
        <p:spPr>
          <a:xfrm>
            <a:off x="3828464" y="187676"/>
            <a:ext cx="4535071" cy="1071725"/>
          </a:xfrm>
          <a:prstGeom prst="rect">
            <a:avLst/>
          </a:prstGeom>
          <a:solidFill>
            <a:schemeClr val="bg1">
              <a:lumMod val="65000"/>
            </a:schemeClr>
          </a:solidFill>
          <a:ln>
            <a:noFill/>
          </a:ln>
          <a:scene3d>
            <a:camera prst="orthographicFront"/>
            <a:lightRig rig="threePt" dir="t"/>
          </a:scene3d>
          <a:sp3d>
            <a:bevelT w="114300" prst="artDeco"/>
          </a:sp3d>
        </p:spPr>
      </p:pic>
      <p:grpSp>
        <p:nvGrpSpPr>
          <p:cNvPr id="12" name="Group 11">
            <a:extLst>
              <a:ext uri="{FF2B5EF4-FFF2-40B4-BE49-F238E27FC236}">
                <a16:creationId xmlns:a16="http://schemas.microsoft.com/office/drawing/2014/main" id="{F30CBD99-35E5-48B4-83EB-7DEB985DFFCA}"/>
              </a:ext>
            </a:extLst>
          </p:cNvPr>
          <p:cNvGrpSpPr/>
          <p:nvPr/>
        </p:nvGrpSpPr>
        <p:grpSpPr>
          <a:xfrm>
            <a:off x="10440061" y="1716601"/>
            <a:ext cx="1370442" cy="798550"/>
            <a:chOff x="5319940" y="4508431"/>
            <a:chExt cx="2014026" cy="1173563"/>
          </a:xfrm>
        </p:grpSpPr>
        <p:sp>
          <p:nvSpPr>
            <p:cNvPr id="18" name="Callout: Right Arrow 17">
              <a:extLst>
                <a:ext uri="{FF2B5EF4-FFF2-40B4-BE49-F238E27FC236}">
                  <a16:creationId xmlns:a16="http://schemas.microsoft.com/office/drawing/2014/main" id="{F6D85CF4-6E14-47AB-A2D1-18B1E82FF4F6}"/>
                </a:ext>
              </a:extLst>
            </p:cNvPr>
            <p:cNvSpPr/>
            <p:nvPr/>
          </p:nvSpPr>
          <p:spPr>
            <a:xfrm rot="10800000">
              <a:off x="5319940" y="4508431"/>
              <a:ext cx="2014026" cy="1173563"/>
            </a:xfrm>
            <a:prstGeom prst="rightArrowCallout">
              <a:avLst/>
            </a:prstGeom>
            <a:solidFill>
              <a:schemeClr val="bg1"/>
            </a:solidFill>
            <a:ln w="38100">
              <a:solidFill>
                <a:srgbClr val="3D4E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9" name="Picture 18" descr="A close up of a sign&#10;&#10;Description automatically generated">
              <a:extLst>
                <a:ext uri="{FF2B5EF4-FFF2-40B4-BE49-F238E27FC236}">
                  <a16:creationId xmlns:a16="http://schemas.microsoft.com/office/drawing/2014/main" id="{8E61646E-E287-42E4-BBC2-A7F2FDC0F1DC}"/>
                </a:ext>
              </a:extLst>
            </p:cNvPr>
            <p:cNvPicPr>
              <a:picLocks noChangeAspect="1"/>
            </p:cNvPicPr>
            <p:nvPr/>
          </p:nvPicPr>
          <p:blipFill>
            <a:blip r:embed="rId4"/>
            <a:stretch>
              <a:fillRect/>
            </a:stretch>
          </p:blipFill>
          <p:spPr>
            <a:xfrm>
              <a:off x="6060813" y="4597919"/>
              <a:ext cx="1243233" cy="994587"/>
            </a:xfrm>
            <a:prstGeom prst="rect">
              <a:avLst/>
            </a:prstGeom>
            <a:solidFill>
              <a:schemeClr val="bg1"/>
            </a:solidFill>
          </p:spPr>
        </p:pic>
      </p:grpSp>
      <p:grpSp>
        <p:nvGrpSpPr>
          <p:cNvPr id="11" name="Group 10">
            <a:extLst>
              <a:ext uri="{FF2B5EF4-FFF2-40B4-BE49-F238E27FC236}">
                <a16:creationId xmlns:a16="http://schemas.microsoft.com/office/drawing/2014/main" id="{1DDF54F6-188C-40F0-8AE4-1AA6D55D7922}"/>
              </a:ext>
            </a:extLst>
          </p:cNvPr>
          <p:cNvGrpSpPr/>
          <p:nvPr/>
        </p:nvGrpSpPr>
        <p:grpSpPr>
          <a:xfrm>
            <a:off x="9131240" y="4331420"/>
            <a:ext cx="1370442" cy="1057854"/>
            <a:chOff x="3672857" y="3961098"/>
            <a:chExt cx="2014026" cy="1554641"/>
          </a:xfrm>
        </p:grpSpPr>
        <p:sp>
          <p:nvSpPr>
            <p:cNvPr id="22" name="Callout: Right Arrow 21">
              <a:extLst>
                <a:ext uri="{FF2B5EF4-FFF2-40B4-BE49-F238E27FC236}">
                  <a16:creationId xmlns:a16="http://schemas.microsoft.com/office/drawing/2014/main" id="{EB78790B-CC21-4279-8074-97134F01542C}"/>
                </a:ext>
              </a:extLst>
            </p:cNvPr>
            <p:cNvSpPr/>
            <p:nvPr/>
          </p:nvSpPr>
          <p:spPr>
            <a:xfrm rot="10800000">
              <a:off x="3672857" y="3961098"/>
              <a:ext cx="2014026" cy="1554641"/>
            </a:xfrm>
            <a:prstGeom prst="rightArrowCallout">
              <a:avLst/>
            </a:prstGeom>
            <a:solidFill>
              <a:schemeClr val="bg1"/>
            </a:solidFill>
            <a:ln w="38100">
              <a:solidFill>
                <a:srgbClr val="3D4E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3" name="Google Shape;149;p22">
              <a:extLst>
                <a:ext uri="{FF2B5EF4-FFF2-40B4-BE49-F238E27FC236}">
                  <a16:creationId xmlns:a16="http://schemas.microsoft.com/office/drawing/2014/main" id="{B20FDD7D-BF00-4B28-B344-1F832118516F}"/>
                </a:ext>
              </a:extLst>
            </p:cNvPr>
            <p:cNvPicPr preferRelativeResize="0"/>
            <p:nvPr/>
          </p:nvPicPr>
          <p:blipFill rotWithShape="1">
            <a:blip r:embed="rId5">
              <a:alphaModFix/>
            </a:blip>
            <a:srcRect l="32387" t="16844" r="34182" b="6309"/>
            <a:stretch/>
          </p:blipFill>
          <p:spPr>
            <a:xfrm>
              <a:off x="4428418" y="4019019"/>
              <a:ext cx="1219200" cy="1455600"/>
            </a:xfrm>
            <a:prstGeom prst="rect">
              <a:avLst/>
            </a:prstGeom>
            <a:noFill/>
            <a:ln>
              <a:noFill/>
            </a:ln>
          </p:spPr>
        </p:pic>
      </p:grpSp>
      <p:sp>
        <p:nvSpPr>
          <p:cNvPr id="25" name="Google Shape;80;p15">
            <a:extLst>
              <a:ext uri="{FF2B5EF4-FFF2-40B4-BE49-F238E27FC236}">
                <a16:creationId xmlns:a16="http://schemas.microsoft.com/office/drawing/2014/main" id="{9BC0CC5F-F9CD-4166-896A-FD8EADFB9F5D}"/>
              </a:ext>
            </a:extLst>
          </p:cNvPr>
          <p:cNvSpPr txBox="1">
            <a:spLocks/>
          </p:cNvSpPr>
          <p:nvPr/>
        </p:nvSpPr>
        <p:spPr>
          <a:xfrm>
            <a:off x="-20761" y="1542781"/>
            <a:ext cx="4638481" cy="5083739"/>
          </a:xfrm>
          <a:prstGeom prst="rect">
            <a:avLst/>
          </a:prstGeom>
        </p:spPr>
        <p:txBody>
          <a:bodyPr spcFirstLastPara="1" vert="horz" wrap="square" lIns="91425" tIns="91425" rIns="91425" bIns="91425" rtlCol="0" anchor="t" anchorCtr="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127000" algn="l">
              <a:spcBef>
                <a:spcPts val="0"/>
              </a:spcBef>
              <a:buSzPts val="1600"/>
            </a:pPr>
            <a:r>
              <a:rPr lang="en-US" sz="3200" dirty="0">
                <a:solidFill>
                  <a:schemeClr val="bg1"/>
                </a:solidFill>
              </a:rPr>
              <a:t>Introduction </a:t>
            </a:r>
          </a:p>
          <a:p>
            <a:pPr marL="469900" indent="-342900" algn="l">
              <a:spcBef>
                <a:spcPts val="0"/>
              </a:spcBef>
              <a:buSzPts val="1600"/>
              <a:buFont typeface="Arial" panose="020B0604020202020204" pitchFamily="34" charset="0"/>
              <a:buChar char="•"/>
            </a:pPr>
            <a:endParaRPr lang="en-US" sz="2200" dirty="0">
              <a:solidFill>
                <a:schemeClr val="bg1"/>
              </a:solidFill>
            </a:endParaRPr>
          </a:p>
          <a:p>
            <a:pPr marL="169862" algn="l">
              <a:lnSpc>
                <a:spcPct val="100000"/>
              </a:lnSpc>
              <a:spcBef>
                <a:spcPts val="0"/>
              </a:spcBef>
              <a:buSzPts val="1600"/>
            </a:pPr>
            <a:r>
              <a:rPr lang="en-US" sz="2200" dirty="0">
                <a:solidFill>
                  <a:schemeClr val="bg1"/>
                </a:solidFill>
              </a:rPr>
              <a:t>Following the successful launch of the Downeaster service between Portland and Boston’s North Station in 2001, and the extension of that service to Brunswick, ME in 2013 , TrainRiders’ Board of Directors made a strategic decision to pursue the extension of passenger rail service to NYC via Worcester, Springfield, Hartford, and New Haven.</a:t>
            </a:r>
          </a:p>
        </p:txBody>
      </p:sp>
    </p:spTree>
    <p:extLst>
      <p:ext uri="{BB962C8B-B14F-4D97-AF65-F5344CB8AC3E}">
        <p14:creationId xmlns:p14="http://schemas.microsoft.com/office/powerpoint/2010/main" val="40636358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ectangle 37">
            <a:extLst>
              <a:ext uri="{FF2B5EF4-FFF2-40B4-BE49-F238E27FC236}">
                <a16:creationId xmlns:a16="http://schemas.microsoft.com/office/drawing/2014/main" id="{A4656A22-14E8-46F7-89E8-954AC19B0ADA}"/>
              </a:ext>
            </a:extLst>
          </p:cNvPr>
          <p:cNvSpPr/>
          <p:nvPr/>
        </p:nvSpPr>
        <p:spPr>
          <a:xfrm>
            <a:off x="0" y="0"/>
            <a:ext cx="12192000" cy="6893169"/>
          </a:xfrm>
          <a:prstGeom prst="rect">
            <a:avLst/>
          </a:prstGeom>
          <a:solidFill>
            <a:srgbClr val="8598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Google Shape;88;p16">
            <a:extLst>
              <a:ext uri="{FF2B5EF4-FFF2-40B4-BE49-F238E27FC236}">
                <a16:creationId xmlns:a16="http://schemas.microsoft.com/office/drawing/2014/main" id="{F0ED89DC-4AC6-4AFF-B93C-9EB5AF894A33}"/>
              </a:ext>
            </a:extLst>
          </p:cNvPr>
          <p:cNvPicPr preferRelativeResize="0"/>
          <p:nvPr/>
        </p:nvPicPr>
        <p:blipFill rotWithShape="1">
          <a:blip r:embed="rId2">
            <a:alphaModFix/>
          </a:blip>
          <a:srcRect l="29946" t="29403" r="47662" b="18453"/>
          <a:stretch/>
        </p:blipFill>
        <p:spPr>
          <a:xfrm>
            <a:off x="215133" y="807929"/>
            <a:ext cx="4882960" cy="5862395"/>
          </a:xfrm>
          <a:prstGeom prst="rect">
            <a:avLst/>
          </a:prstGeom>
          <a:noFill/>
          <a:ln w="38100">
            <a:solidFill>
              <a:srgbClr val="3D4E32"/>
            </a:solidFill>
          </a:ln>
        </p:spPr>
      </p:pic>
      <p:pic>
        <p:nvPicPr>
          <p:cNvPr id="4" name="Google Shape;65;p13" descr="logosmall.jpg">
            <a:extLst>
              <a:ext uri="{FF2B5EF4-FFF2-40B4-BE49-F238E27FC236}">
                <a16:creationId xmlns:a16="http://schemas.microsoft.com/office/drawing/2014/main" id="{356849BA-E871-4297-9DBC-10E78D75BAA9}"/>
              </a:ext>
            </a:extLst>
          </p:cNvPr>
          <p:cNvPicPr preferRelativeResize="0"/>
          <p:nvPr/>
        </p:nvPicPr>
        <p:blipFill>
          <a:blip r:embed="rId3">
            <a:alphaModFix/>
          </a:blip>
          <a:stretch>
            <a:fillRect/>
          </a:stretch>
        </p:blipFill>
        <p:spPr>
          <a:xfrm>
            <a:off x="3828464" y="187676"/>
            <a:ext cx="4535071" cy="1071725"/>
          </a:xfrm>
          <a:prstGeom prst="rect">
            <a:avLst/>
          </a:prstGeom>
          <a:solidFill>
            <a:schemeClr val="bg1">
              <a:lumMod val="65000"/>
            </a:schemeClr>
          </a:solidFill>
          <a:ln>
            <a:noFill/>
          </a:ln>
          <a:scene3d>
            <a:camera prst="orthographicFront"/>
            <a:lightRig rig="threePt" dir="t"/>
          </a:scene3d>
          <a:sp3d>
            <a:bevelT w="114300" prst="artDeco"/>
          </a:sp3d>
        </p:spPr>
      </p:pic>
      <p:sp>
        <p:nvSpPr>
          <p:cNvPr id="12" name="Google Shape;87;p16">
            <a:extLst>
              <a:ext uri="{FF2B5EF4-FFF2-40B4-BE49-F238E27FC236}">
                <a16:creationId xmlns:a16="http://schemas.microsoft.com/office/drawing/2014/main" id="{4E890FF1-2A6E-4182-B222-5EACB8B0D3C9}"/>
              </a:ext>
            </a:extLst>
          </p:cNvPr>
          <p:cNvSpPr txBox="1">
            <a:spLocks/>
          </p:cNvSpPr>
          <p:nvPr/>
        </p:nvSpPr>
        <p:spPr>
          <a:xfrm>
            <a:off x="5151718" y="1343065"/>
            <a:ext cx="6960950" cy="5479601"/>
          </a:xfrm>
          <a:prstGeom prst="rect">
            <a:avLst/>
          </a:prstGeom>
        </p:spPr>
        <p:txBody>
          <a:bodyPr spcFirstLastPara="1" vert="horz" wrap="square" lIns="91425" tIns="91425" rIns="91425" bIns="91425" rtlCol="0" anchor="t" anchorCtr="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127000" algn="l">
              <a:spcBef>
                <a:spcPts val="0"/>
              </a:spcBef>
              <a:buSzPts val="1600"/>
            </a:pPr>
            <a:r>
              <a:rPr lang="en-US" sz="3200" dirty="0">
                <a:solidFill>
                  <a:schemeClr val="bg1"/>
                </a:solidFill>
              </a:rPr>
              <a:t>Background</a:t>
            </a:r>
          </a:p>
          <a:p>
            <a:pPr marL="127000" algn="l">
              <a:spcBef>
                <a:spcPts val="0"/>
              </a:spcBef>
              <a:buSzPts val="1600"/>
            </a:pPr>
            <a:endParaRPr lang="en-US" sz="2200" dirty="0">
              <a:solidFill>
                <a:schemeClr val="bg1"/>
              </a:solidFill>
            </a:endParaRPr>
          </a:p>
          <a:p>
            <a:pPr marL="127000" lvl="0" algn="l">
              <a:lnSpc>
                <a:spcPct val="100000"/>
              </a:lnSpc>
              <a:spcBef>
                <a:spcPts val="0"/>
              </a:spcBef>
              <a:buSzPts val="1600"/>
            </a:pPr>
            <a:r>
              <a:rPr lang="en-US" sz="2200" dirty="0">
                <a:solidFill>
                  <a:schemeClr val="bg1"/>
                </a:solidFill>
              </a:rPr>
              <a:t>In 2016, TrainRiders commissioned a ridership study and shared the results with Amtrak and the Northern New England Passenger Rail Authority (NNEPRA).</a:t>
            </a:r>
          </a:p>
          <a:p>
            <a:pPr indent="-330200" algn="l">
              <a:lnSpc>
                <a:spcPct val="100000"/>
              </a:lnSpc>
              <a:buSzPts val="1600"/>
            </a:pPr>
            <a:endParaRPr lang="en-US" sz="800" dirty="0">
              <a:solidFill>
                <a:schemeClr val="bg1"/>
              </a:solidFill>
            </a:endParaRPr>
          </a:p>
          <a:p>
            <a:pPr marL="114300" algn="l">
              <a:lnSpc>
                <a:spcPct val="100000"/>
              </a:lnSpc>
              <a:spcBef>
                <a:spcPts val="0"/>
              </a:spcBef>
              <a:buSzPts val="1600"/>
            </a:pPr>
            <a:r>
              <a:rPr lang="en-US" sz="2200" dirty="0">
                <a:solidFill>
                  <a:schemeClr val="bg1"/>
                </a:solidFill>
              </a:rPr>
              <a:t>Later that year, at the request of TrainRiders and NNEPRA, Senator Susan Collins required Amtrak to conduct its own study of options to connect Maine, New Hampshire, and western Massachusetts with New York City.  </a:t>
            </a:r>
          </a:p>
          <a:p>
            <a:pPr marL="114300" algn="l">
              <a:lnSpc>
                <a:spcPct val="100000"/>
              </a:lnSpc>
              <a:spcBef>
                <a:spcPts val="0"/>
              </a:spcBef>
              <a:buSzPts val="1600"/>
            </a:pPr>
            <a:endParaRPr lang="en-US" sz="800" dirty="0">
              <a:solidFill>
                <a:schemeClr val="bg1"/>
              </a:solidFill>
            </a:endParaRPr>
          </a:p>
          <a:p>
            <a:pPr marL="114300" algn="l">
              <a:spcBef>
                <a:spcPts val="0"/>
              </a:spcBef>
              <a:buSzPts val="1600"/>
            </a:pPr>
            <a:endParaRPr lang="en-US" sz="800" dirty="0">
              <a:solidFill>
                <a:schemeClr val="bg1"/>
              </a:solidFill>
            </a:endParaRPr>
          </a:p>
          <a:p>
            <a:pPr marL="114300" algn="l">
              <a:spcBef>
                <a:spcPts val="0"/>
              </a:spcBef>
              <a:buSzPts val="1600"/>
            </a:pPr>
            <a:r>
              <a:rPr lang="en-US" sz="2200" dirty="0">
                <a:solidFill>
                  <a:schemeClr val="bg1"/>
                </a:solidFill>
              </a:rPr>
              <a:t>The Amtrak report concluded that:</a:t>
            </a:r>
          </a:p>
          <a:p>
            <a:pPr marL="114300" lvl="1" indent="173038" algn="l">
              <a:lnSpc>
                <a:spcPct val="100000"/>
              </a:lnSpc>
              <a:spcBef>
                <a:spcPts val="0"/>
              </a:spcBef>
              <a:buSzPts val="1600"/>
              <a:buFont typeface="Arial" panose="020B0604020202020204" pitchFamily="34" charset="0"/>
              <a:buChar char="●"/>
            </a:pPr>
            <a:r>
              <a:rPr lang="en-US" sz="2200" dirty="0">
                <a:solidFill>
                  <a:schemeClr val="bg1"/>
                </a:solidFill>
              </a:rPr>
              <a:t>The service was justified based on expected demand</a:t>
            </a:r>
          </a:p>
          <a:p>
            <a:pPr marL="114300" lvl="1" indent="173038" algn="l">
              <a:lnSpc>
                <a:spcPct val="100000"/>
              </a:lnSpc>
              <a:spcBef>
                <a:spcPts val="0"/>
              </a:spcBef>
              <a:buSzPts val="1600"/>
              <a:buFont typeface="Arial" panose="020B0604020202020204" pitchFamily="34" charset="0"/>
              <a:buChar char="●"/>
            </a:pPr>
            <a:r>
              <a:rPr lang="en-US" sz="2200" dirty="0">
                <a:solidFill>
                  <a:schemeClr val="bg1"/>
                </a:solidFill>
              </a:rPr>
              <a:t>A stop in Boston was necessary for success</a:t>
            </a:r>
          </a:p>
          <a:p>
            <a:pPr marL="284163" lvl="1" indent="-171450" algn="l">
              <a:lnSpc>
                <a:spcPct val="100000"/>
              </a:lnSpc>
              <a:spcBef>
                <a:spcPts val="0"/>
              </a:spcBef>
              <a:buSzPts val="1600"/>
              <a:buFont typeface="Arial" panose="020B0604020202020204" pitchFamily="34" charset="0"/>
              <a:buChar char="●"/>
            </a:pPr>
            <a:r>
              <a:rPr lang="en-US" sz="2200" dirty="0">
                <a:solidFill>
                  <a:schemeClr val="bg1"/>
                </a:solidFill>
              </a:rPr>
              <a:t>The required capital investment was a modest $13-$30 million.</a:t>
            </a:r>
          </a:p>
        </p:txBody>
      </p:sp>
    </p:spTree>
    <p:extLst>
      <p:ext uri="{BB962C8B-B14F-4D97-AF65-F5344CB8AC3E}">
        <p14:creationId xmlns:p14="http://schemas.microsoft.com/office/powerpoint/2010/main" val="19870776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6DDA7A2-4F5B-4F97-A713-AECC38DC7202}"/>
              </a:ext>
            </a:extLst>
          </p:cNvPr>
          <p:cNvSpPr/>
          <p:nvPr/>
        </p:nvSpPr>
        <p:spPr>
          <a:xfrm>
            <a:off x="0" y="0"/>
            <a:ext cx="12192000" cy="6893169"/>
          </a:xfrm>
          <a:prstGeom prst="rect">
            <a:avLst/>
          </a:prstGeom>
          <a:solidFill>
            <a:srgbClr val="85985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Google Shape;80;p15">
            <a:extLst>
              <a:ext uri="{FF2B5EF4-FFF2-40B4-BE49-F238E27FC236}">
                <a16:creationId xmlns:a16="http://schemas.microsoft.com/office/drawing/2014/main" id="{567DC157-922E-46CC-B0EC-C82C278BF500}"/>
              </a:ext>
            </a:extLst>
          </p:cNvPr>
          <p:cNvSpPr txBox="1">
            <a:spLocks/>
          </p:cNvSpPr>
          <p:nvPr/>
        </p:nvSpPr>
        <p:spPr>
          <a:xfrm>
            <a:off x="0" y="1402916"/>
            <a:ext cx="4903940" cy="5267408"/>
          </a:xfrm>
          <a:prstGeom prst="rect">
            <a:avLst/>
          </a:prstGeom>
        </p:spPr>
        <p:txBody>
          <a:bodyPr spcFirstLastPara="1" vert="horz" wrap="square" lIns="91425" tIns="91425" rIns="91425" bIns="91425" rtlCol="0" anchor="t" anchorCtr="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127000" algn="l">
              <a:spcBef>
                <a:spcPts val="0"/>
              </a:spcBef>
              <a:buSzPts val="1600"/>
            </a:pPr>
            <a:r>
              <a:rPr lang="en-US" sz="3200" dirty="0">
                <a:solidFill>
                  <a:schemeClr val="bg1"/>
                </a:solidFill>
              </a:rPr>
              <a:t>Background</a:t>
            </a:r>
          </a:p>
          <a:p>
            <a:pPr marL="127000" algn="l">
              <a:spcBef>
                <a:spcPts val="0"/>
              </a:spcBef>
              <a:buSzPts val="1600"/>
            </a:pPr>
            <a:endParaRPr lang="en-US" sz="2200" dirty="0">
              <a:solidFill>
                <a:schemeClr val="bg1"/>
              </a:solidFill>
            </a:endParaRPr>
          </a:p>
          <a:p>
            <a:pPr marL="457200" lvl="0" indent="-330200" algn="l">
              <a:lnSpc>
                <a:spcPct val="100000"/>
              </a:lnSpc>
              <a:spcBef>
                <a:spcPts val="0"/>
              </a:spcBef>
              <a:buSzPts val="1600"/>
              <a:buChar char="●"/>
            </a:pPr>
            <a:r>
              <a:rPr lang="en-US" sz="2200" dirty="0">
                <a:solidFill>
                  <a:schemeClr val="bg1"/>
                </a:solidFill>
              </a:rPr>
              <a:t>TrainRiders ongoing discussions with stakeholders have significantly shaped and impacted the proposal.</a:t>
            </a:r>
          </a:p>
          <a:p>
            <a:pPr marL="127000" lvl="0" algn="l">
              <a:lnSpc>
                <a:spcPct val="100000"/>
              </a:lnSpc>
              <a:spcBef>
                <a:spcPts val="0"/>
              </a:spcBef>
              <a:buSzPts val="1600"/>
            </a:pPr>
            <a:endParaRPr lang="en-US" sz="2200" dirty="0">
              <a:solidFill>
                <a:schemeClr val="bg1"/>
              </a:solidFill>
            </a:endParaRPr>
          </a:p>
          <a:p>
            <a:pPr marL="457200" lvl="0" indent="-330200" algn="l">
              <a:lnSpc>
                <a:spcPct val="100000"/>
              </a:lnSpc>
              <a:spcBef>
                <a:spcPts val="0"/>
              </a:spcBef>
              <a:buSzPts val="1600"/>
              <a:buChar char="●"/>
            </a:pPr>
            <a:r>
              <a:rPr lang="en-US" sz="2200" dirty="0">
                <a:solidFill>
                  <a:schemeClr val="bg1"/>
                </a:solidFill>
              </a:rPr>
              <a:t>A cross platform transfer at North Station has emerged as the preferred option. </a:t>
            </a:r>
          </a:p>
          <a:p>
            <a:pPr marL="127000" lvl="0" algn="l">
              <a:lnSpc>
                <a:spcPct val="100000"/>
              </a:lnSpc>
              <a:spcBef>
                <a:spcPts val="0"/>
              </a:spcBef>
              <a:buSzPts val="1600"/>
            </a:pPr>
            <a:endParaRPr lang="en-US" sz="2200" dirty="0">
              <a:solidFill>
                <a:schemeClr val="bg1"/>
              </a:solidFill>
            </a:endParaRPr>
          </a:p>
          <a:p>
            <a:pPr marL="457200" lvl="0" indent="-330200" algn="l">
              <a:lnSpc>
                <a:spcPct val="100000"/>
              </a:lnSpc>
              <a:spcBef>
                <a:spcPts val="0"/>
              </a:spcBef>
              <a:buSzPts val="1600"/>
              <a:buChar char="●"/>
            </a:pPr>
            <a:r>
              <a:rPr lang="en-US" sz="2200" dirty="0">
                <a:solidFill>
                  <a:schemeClr val="bg1"/>
                </a:solidFill>
              </a:rPr>
              <a:t>Service will run from Boston’s North Station through Worcester, Springfield, Hartford, and New Haven to NYC.</a:t>
            </a:r>
          </a:p>
        </p:txBody>
      </p:sp>
      <p:pic>
        <p:nvPicPr>
          <p:cNvPr id="8" name="Google Shape;109;p19">
            <a:extLst>
              <a:ext uri="{FF2B5EF4-FFF2-40B4-BE49-F238E27FC236}">
                <a16:creationId xmlns:a16="http://schemas.microsoft.com/office/drawing/2014/main" id="{60A4A69E-5F2A-49F4-B26C-F2D20E754BFC}"/>
              </a:ext>
            </a:extLst>
          </p:cNvPr>
          <p:cNvPicPr preferRelativeResize="0"/>
          <p:nvPr/>
        </p:nvPicPr>
        <p:blipFill rotWithShape="1">
          <a:blip r:embed="rId2">
            <a:alphaModFix/>
          </a:blip>
          <a:srcRect l="5850" t="21801" r="16415"/>
          <a:stretch/>
        </p:blipFill>
        <p:spPr>
          <a:xfrm>
            <a:off x="5029199" y="809890"/>
            <a:ext cx="6995460" cy="5860433"/>
          </a:xfrm>
          <a:prstGeom prst="rect">
            <a:avLst/>
          </a:prstGeom>
          <a:noFill/>
          <a:ln w="38100">
            <a:solidFill>
              <a:srgbClr val="3D4E32"/>
            </a:solidFill>
          </a:ln>
        </p:spPr>
      </p:pic>
      <p:pic>
        <p:nvPicPr>
          <p:cNvPr id="4" name="Google Shape;65;p13" descr="logosmall.jpg">
            <a:extLst>
              <a:ext uri="{FF2B5EF4-FFF2-40B4-BE49-F238E27FC236}">
                <a16:creationId xmlns:a16="http://schemas.microsoft.com/office/drawing/2014/main" id="{356849BA-E871-4297-9DBC-10E78D75BAA9}"/>
              </a:ext>
            </a:extLst>
          </p:cNvPr>
          <p:cNvPicPr preferRelativeResize="0"/>
          <p:nvPr/>
        </p:nvPicPr>
        <p:blipFill>
          <a:blip r:embed="rId3">
            <a:alphaModFix/>
          </a:blip>
          <a:stretch>
            <a:fillRect/>
          </a:stretch>
        </p:blipFill>
        <p:spPr>
          <a:xfrm>
            <a:off x="3828464" y="187676"/>
            <a:ext cx="4535071" cy="1071725"/>
          </a:xfrm>
          <a:prstGeom prst="rect">
            <a:avLst/>
          </a:prstGeom>
          <a:solidFill>
            <a:schemeClr val="bg1">
              <a:lumMod val="65000"/>
            </a:schemeClr>
          </a:solidFill>
          <a:ln>
            <a:noFill/>
          </a:ln>
          <a:scene3d>
            <a:camera prst="orthographicFront"/>
            <a:lightRig rig="threePt" dir="t"/>
          </a:scene3d>
          <a:sp3d>
            <a:bevelT w="114300" prst="artDeco"/>
          </a:sp3d>
        </p:spPr>
      </p:pic>
    </p:spTree>
    <p:extLst>
      <p:ext uri="{BB962C8B-B14F-4D97-AF65-F5344CB8AC3E}">
        <p14:creationId xmlns:p14="http://schemas.microsoft.com/office/powerpoint/2010/main" val="37646999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ectangle 37">
            <a:extLst>
              <a:ext uri="{FF2B5EF4-FFF2-40B4-BE49-F238E27FC236}">
                <a16:creationId xmlns:a16="http://schemas.microsoft.com/office/drawing/2014/main" id="{A4656A22-14E8-46F7-89E8-954AC19B0ADA}"/>
              </a:ext>
            </a:extLst>
          </p:cNvPr>
          <p:cNvSpPr/>
          <p:nvPr/>
        </p:nvSpPr>
        <p:spPr>
          <a:xfrm>
            <a:off x="-1" y="-35169"/>
            <a:ext cx="12192000" cy="6893169"/>
          </a:xfrm>
          <a:prstGeom prst="rect">
            <a:avLst/>
          </a:prstGeom>
          <a:solidFill>
            <a:srgbClr val="8598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Google Shape;87;p16">
            <a:extLst>
              <a:ext uri="{FF2B5EF4-FFF2-40B4-BE49-F238E27FC236}">
                <a16:creationId xmlns:a16="http://schemas.microsoft.com/office/drawing/2014/main" id="{4E890FF1-2A6E-4182-B222-5EACB8B0D3C9}"/>
              </a:ext>
            </a:extLst>
          </p:cNvPr>
          <p:cNvSpPr txBox="1">
            <a:spLocks/>
          </p:cNvSpPr>
          <p:nvPr/>
        </p:nvSpPr>
        <p:spPr>
          <a:xfrm>
            <a:off x="5217090" y="1259401"/>
            <a:ext cx="6699335" cy="5479601"/>
          </a:xfrm>
          <a:prstGeom prst="rect">
            <a:avLst/>
          </a:prstGeom>
        </p:spPr>
        <p:txBody>
          <a:bodyPr spcFirstLastPara="1" vert="horz" wrap="square" lIns="91425" tIns="91425" rIns="91425" bIns="91425" rtlCol="0" anchor="t" anchorCtr="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indent="-330200" algn="l">
              <a:buSzPts val="1600"/>
            </a:pPr>
            <a:r>
              <a:rPr lang="en-US" sz="3200" dirty="0">
                <a:solidFill>
                  <a:schemeClr val="bg1"/>
                </a:solidFill>
              </a:rPr>
              <a:t>North Station / NY Service </a:t>
            </a:r>
          </a:p>
          <a:p>
            <a:pPr indent="-330200" algn="l">
              <a:buSzPts val="1600"/>
            </a:pPr>
            <a:endParaRPr lang="en-US" sz="2200" dirty="0">
              <a:solidFill>
                <a:schemeClr val="bg1"/>
              </a:solidFill>
            </a:endParaRPr>
          </a:p>
          <a:p>
            <a:pPr marL="344488" lvl="0" indent="-344488" algn="l">
              <a:lnSpc>
                <a:spcPct val="100000"/>
              </a:lnSpc>
              <a:spcBef>
                <a:spcPts val="0"/>
              </a:spcBef>
              <a:buSzPts val="1600"/>
              <a:buChar char="●"/>
            </a:pPr>
            <a:r>
              <a:rPr lang="en-US" sz="2200" dirty="0">
                <a:solidFill>
                  <a:schemeClr val="bg1"/>
                </a:solidFill>
              </a:rPr>
              <a:t>New England States is our suggested route branding for the service running from Boston’s North Station to NYC Penn Station. </a:t>
            </a:r>
          </a:p>
          <a:p>
            <a:pPr marL="344488" lvl="0" indent="-344488" algn="l">
              <a:lnSpc>
                <a:spcPct val="100000"/>
              </a:lnSpc>
              <a:spcBef>
                <a:spcPts val="0"/>
              </a:spcBef>
              <a:buSzPts val="1600"/>
              <a:buChar char="●"/>
            </a:pPr>
            <a:endParaRPr lang="en-US" sz="2200" dirty="0">
              <a:solidFill>
                <a:schemeClr val="bg1"/>
              </a:solidFill>
            </a:endParaRPr>
          </a:p>
          <a:p>
            <a:pPr marL="344488" lvl="0" indent="-344488" algn="l">
              <a:lnSpc>
                <a:spcPct val="100000"/>
              </a:lnSpc>
              <a:spcBef>
                <a:spcPts val="0"/>
              </a:spcBef>
              <a:buSzPts val="1600"/>
              <a:buChar char="●"/>
            </a:pPr>
            <a:r>
              <a:rPr lang="en-US" sz="2200" dirty="0">
                <a:solidFill>
                  <a:schemeClr val="bg1"/>
                </a:solidFill>
              </a:rPr>
              <a:t>A guaranteed cross platform connection between New England States and the Downeaster  will provide an immediate connection from Maine to NYC.</a:t>
            </a:r>
          </a:p>
          <a:p>
            <a:pPr marL="344488" lvl="0" indent="-344488" algn="l">
              <a:lnSpc>
                <a:spcPct val="100000"/>
              </a:lnSpc>
              <a:spcBef>
                <a:spcPts val="0"/>
              </a:spcBef>
              <a:buSzPts val="1600"/>
              <a:buChar char="●"/>
            </a:pPr>
            <a:endParaRPr lang="en-US" sz="2200" dirty="0">
              <a:solidFill>
                <a:schemeClr val="bg1"/>
              </a:solidFill>
            </a:endParaRPr>
          </a:p>
          <a:p>
            <a:pPr marL="344488" lvl="0" indent="-344488" algn="l">
              <a:lnSpc>
                <a:spcPct val="100000"/>
              </a:lnSpc>
              <a:spcBef>
                <a:spcPts val="0"/>
              </a:spcBef>
              <a:buSzPts val="1600"/>
              <a:buChar char="●"/>
            </a:pPr>
            <a:r>
              <a:rPr lang="en-US" sz="2200" dirty="0">
                <a:solidFill>
                  <a:schemeClr val="bg1"/>
                </a:solidFill>
              </a:rPr>
              <a:t>This new service option from Boston North  Station to NYC will help relieve congestion at South Station and provide convenient service to NYC from Worcester, Springfield, and points north and west of Boston.</a:t>
            </a:r>
          </a:p>
        </p:txBody>
      </p:sp>
      <p:pic>
        <p:nvPicPr>
          <p:cNvPr id="6" name="Google Shape;149;p22">
            <a:extLst>
              <a:ext uri="{FF2B5EF4-FFF2-40B4-BE49-F238E27FC236}">
                <a16:creationId xmlns:a16="http://schemas.microsoft.com/office/drawing/2014/main" id="{A4ADC298-B60C-45C6-BE45-C1E4BC736E67}"/>
              </a:ext>
            </a:extLst>
          </p:cNvPr>
          <p:cNvPicPr preferRelativeResize="0"/>
          <p:nvPr/>
        </p:nvPicPr>
        <p:blipFill>
          <a:blip r:embed="rId2">
            <a:extLst>
              <a:ext uri="{28A0092B-C50C-407E-A947-70E740481C1C}">
                <a14:useLocalDpi xmlns:a14="http://schemas.microsoft.com/office/drawing/2010/main" val="0"/>
              </a:ext>
            </a:extLst>
          </a:blip>
          <a:srcRect/>
          <a:stretch/>
        </p:blipFill>
        <p:spPr>
          <a:xfrm>
            <a:off x="275574" y="883468"/>
            <a:ext cx="4860630" cy="5780208"/>
          </a:xfrm>
          <a:prstGeom prst="rect">
            <a:avLst/>
          </a:prstGeom>
          <a:noFill/>
          <a:ln w="38100">
            <a:solidFill>
              <a:srgbClr val="3D4E32"/>
            </a:solidFill>
          </a:ln>
        </p:spPr>
      </p:pic>
      <p:pic>
        <p:nvPicPr>
          <p:cNvPr id="4" name="Google Shape;65;p13" descr="logosmall.jpg">
            <a:extLst>
              <a:ext uri="{FF2B5EF4-FFF2-40B4-BE49-F238E27FC236}">
                <a16:creationId xmlns:a16="http://schemas.microsoft.com/office/drawing/2014/main" id="{356849BA-E871-4297-9DBC-10E78D75BAA9}"/>
              </a:ext>
            </a:extLst>
          </p:cNvPr>
          <p:cNvPicPr preferRelativeResize="0"/>
          <p:nvPr/>
        </p:nvPicPr>
        <p:blipFill>
          <a:blip r:embed="rId3">
            <a:alphaModFix/>
          </a:blip>
          <a:stretch>
            <a:fillRect/>
          </a:stretch>
        </p:blipFill>
        <p:spPr>
          <a:xfrm>
            <a:off x="3828464" y="187676"/>
            <a:ext cx="4535071" cy="1071725"/>
          </a:xfrm>
          <a:prstGeom prst="rect">
            <a:avLst/>
          </a:prstGeom>
          <a:solidFill>
            <a:schemeClr val="bg1">
              <a:lumMod val="65000"/>
            </a:schemeClr>
          </a:solidFill>
          <a:ln>
            <a:noFill/>
          </a:ln>
          <a:scene3d>
            <a:camera prst="orthographicFront"/>
            <a:lightRig rig="threePt" dir="t"/>
          </a:scene3d>
          <a:sp3d>
            <a:bevelT w="114300" prst="artDeco"/>
          </a:sp3d>
        </p:spPr>
      </p:pic>
    </p:spTree>
    <p:extLst>
      <p:ext uri="{BB962C8B-B14F-4D97-AF65-F5344CB8AC3E}">
        <p14:creationId xmlns:p14="http://schemas.microsoft.com/office/powerpoint/2010/main" val="18918745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6DDA7A2-4F5B-4F97-A713-AECC38DC7202}"/>
              </a:ext>
            </a:extLst>
          </p:cNvPr>
          <p:cNvSpPr/>
          <p:nvPr/>
        </p:nvSpPr>
        <p:spPr>
          <a:xfrm>
            <a:off x="0" y="-35169"/>
            <a:ext cx="12192000" cy="6893169"/>
          </a:xfrm>
          <a:prstGeom prst="rect">
            <a:avLst/>
          </a:prstGeom>
          <a:solidFill>
            <a:srgbClr val="8598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a:extLst>
              <a:ext uri="{FF2B5EF4-FFF2-40B4-BE49-F238E27FC236}">
                <a16:creationId xmlns:a16="http://schemas.microsoft.com/office/drawing/2014/main" id="{15EA1C15-A80B-4A16-89A3-A5D09C9A455C}"/>
              </a:ext>
            </a:extLst>
          </p:cNvPr>
          <p:cNvGrpSpPr/>
          <p:nvPr/>
        </p:nvGrpSpPr>
        <p:grpSpPr>
          <a:xfrm>
            <a:off x="4236614" y="1143096"/>
            <a:ext cx="7955385" cy="5716805"/>
            <a:chOff x="3502443" y="4507515"/>
            <a:chExt cx="7809289" cy="5677688"/>
          </a:xfrm>
        </p:grpSpPr>
        <p:grpSp>
          <p:nvGrpSpPr>
            <p:cNvPr id="16" name="Group 15">
              <a:extLst>
                <a:ext uri="{FF2B5EF4-FFF2-40B4-BE49-F238E27FC236}">
                  <a16:creationId xmlns:a16="http://schemas.microsoft.com/office/drawing/2014/main" id="{A0AD7845-91AE-4057-8085-4B2695E9D074}"/>
                </a:ext>
              </a:extLst>
            </p:cNvPr>
            <p:cNvGrpSpPr/>
            <p:nvPr/>
          </p:nvGrpSpPr>
          <p:grpSpPr>
            <a:xfrm>
              <a:off x="3502443" y="4507515"/>
              <a:ext cx="7809289" cy="5677688"/>
              <a:chOff x="3502443" y="4507515"/>
              <a:chExt cx="7809289" cy="5677688"/>
            </a:xfrm>
          </p:grpSpPr>
          <p:pic>
            <p:nvPicPr>
              <p:cNvPr id="6" name="Picture 5">
                <a:extLst>
                  <a:ext uri="{FF2B5EF4-FFF2-40B4-BE49-F238E27FC236}">
                    <a16:creationId xmlns:a16="http://schemas.microsoft.com/office/drawing/2014/main" id="{8D482879-1127-4828-9BA3-1851B4E65579}"/>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3502443" y="4507515"/>
                <a:ext cx="7809289" cy="5677688"/>
              </a:xfrm>
              <a:prstGeom prst="rect">
                <a:avLst/>
              </a:prstGeom>
              <a:ln w="38100">
                <a:solidFill>
                  <a:srgbClr val="3D4E32"/>
                </a:solidFill>
              </a:ln>
            </p:spPr>
          </p:pic>
          <p:sp>
            <p:nvSpPr>
              <p:cNvPr id="11" name="Rectangle 10">
                <a:extLst>
                  <a:ext uri="{FF2B5EF4-FFF2-40B4-BE49-F238E27FC236}">
                    <a16:creationId xmlns:a16="http://schemas.microsoft.com/office/drawing/2014/main" id="{3ECD2330-7569-4A6E-A7C4-65BD611404ED}"/>
                  </a:ext>
                </a:extLst>
              </p:cNvPr>
              <p:cNvSpPr/>
              <p:nvPr/>
            </p:nvSpPr>
            <p:spPr>
              <a:xfrm>
                <a:off x="5628206" y="4522673"/>
                <a:ext cx="5564638" cy="130112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Rectangle: Rounded Corners 1">
              <a:extLst>
                <a:ext uri="{FF2B5EF4-FFF2-40B4-BE49-F238E27FC236}">
                  <a16:creationId xmlns:a16="http://schemas.microsoft.com/office/drawing/2014/main" id="{E89E5D36-176B-479F-9861-241D3E2679CB}"/>
                </a:ext>
              </a:extLst>
            </p:cNvPr>
            <p:cNvSpPr/>
            <p:nvPr/>
          </p:nvSpPr>
          <p:spPr>
            <a:xfrm>
              <a:off x="6254104" y="4858501"/>
              <a:ext cx="4938739" cy="960408"/>
            </a:xfrm>
            <a:prstGeom prst="roundRect">
              <a:avLst/>
            </a:prstGeom>
            <a:solidFill>
              <a:schemeClr val="bg1"/>
            </a:solidFill>
            <a:ln>
              <a:solidFill>
                <a:srgbClr val="3D4E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 name="Google Shape;80;p15">
            <a:extLst>
              <a:ext uri="{FF2B5EF4-FFF2-40B4-BE49-F238E27FC236}">
                <a16:creationId xmlns:a16="http://schemas.microsoft.com/office/drawing/2014/main" id="{567DC157-922E-46CC-B0EC-C82C278BF500}"/>
              </a:ext>
            </a:extLst>
          </p:cNvPr>
          <p:cNvSpPr txBox="1">
            <a:spLocks/>
          </p:cNvSpPr>
          <p:nvPr/>
        </p:nvSpPr>
        <p:spPr>
          <a:xfrm>
            <a:off x="0" y="1300286"/>
            <a:ext cx="3900791" cy="5370038"/>
          </a:xfrm>
          <a:prstGeom prst="rect">
            <a:avLst/>
          </a:prstGeom>
        </p:spPr>
        <p:txBody>
          <a:bodyPr spcFirstLastPara="1" vert="horz" wrap="square" lIns="91425" tIns="91425" rIns="91425" bIns="91425" rtlCol="0" anchor="t" anchorCtr="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127000" algn="l">
              <a:spcBef>
                <a:spcPts val="0"/>
              </a:spcBef>
              <a:buSzPts val="1600"/>
            </a:pPr>
            <a:r>
              <a:rPr lang="en-US" sz="3200" dirty="0">
                <a:solidFill>
                  <a:schemeClr val="bg1"/>
                </a:solidFill>
              </a:rPr>
              <a:t>North Station to Springfield Route </a:t>
            </a:r>
          </a:p>
          <a:p>
            <a:pPr marL="127000" algn="l">
              <a:spcBef>
                <a:spcPts val="0"/>
              </a:spcBef>
              <a:buSzPts val="1600"/>
            </a:pPr>
            <a:r>
              <a:rPr lang="en-US" sz="3200" dirty="0">
                <a:solidFill>
                  <a:schemeClr val="bg1"/>
                </a:solidFill>
              </a:rPr>
              <a:t>and Improvements</a:t>
            </a:r>
          </a:p>
          <a:p>
            <a:pPr marL="169862" algn="l">
              <a:spcBef>
                <a:spcPts val="0"/>
              </a:spcBef>
              <a:buSzPts val="1600"/>
            </a:pPr>
            <a:endParaRPr lang="en-US" sz="2200" dirty="0">
              <a:solidFill>
                <a:schemeClr val="bg1"/>
              </a:solidFill>
            </a:endParaRPr>
          </a:p>
          <a:p>
            <a:pPr marL="169862" algn="l">
              <a:spcBef>
                <a:spcPts val="0"/>
              </a:spcBef>
              <a:buSzPts val="1600"/>
            </a:pPr>
            <a:r>
              <a:rPr lang="en-US" sz="2200" dirty="0">
                <a:solidFill>
                  <a:schemeClr val="bg1"/>
                </a:solidFill>
              </a:rPr>
              <a:t>Potential route upgrades:</a:t>
            </a:r>
          </a:p>
          <a:p>
            <a:pPr marL="512762" indent="-342900" algn="l">
              <a:spcBef>
                <a:spcPts val="0"/>
              </a:spcBef>
              <a:buSzPts val="1600"/>
              <a:buFont typeface="Arial" panose="020B0604020202020204" pitchFamily="34" charset="0"/>
              <a:buChar char="•"/>
            </a:pPr>
            <a:r>
              <a:rPr lang="en-US" sz="2200" dirty="0">
                <a:solidFill>
                  <a:schemeClr val="bg1"/>
                </a:solidFill>
              </a:rPr>
              <a:t>Passing Sidings</a:t>
            </a:r>
          </a:p>
          <a:p>
            <a:pPr marL="512762" indent="-342900" algn="l">
              <a:spcBef>
                <a:spcPts val="0"/>
              </a:spcBef>
              <a:buSzPts val="1600"/>
              <a:buFont typeface="Arial" panose="020B0604020202020204" pitchFamily="34" charset="0"/>
              <a:buChar char="•"/>
            </a:pPr>
            <a:r>
              <a:rPr lang="en-US" sz="2200" dirty="0">
                <a:solidFill>
                  <a:schemeClr val="bg1"/>
                </a:solidFill>
              </a:rPr>
              <a:t>Signal improvements</a:t>
            </a:r>
          </a:p>
          <a:p>
            <a:pPr marL="512762" indent="-342900" algn="l">
              <a:spcBef>
                <a:spcPts val="0"/>
              </a:spcBef>
              <a:buSzPts val="1600"/>
              <a:buFont typeface="Arial" panose="020B0604020202020204" pitchFamily="34" charset="0"/>
              <a:buChar char="•"/>
            </a:pPr>
            <a:r>
              <a:rPr lang="en-US" sz="2200" dirty="0">
                <a:solidFill>
                  <a:schemeClr val="bg1"/>
                </a:solidFill>
              </a:rPr>
              <a:t>Track speed improvements</a:t>
            </a:r>
            <a:endParaRPr lang="en-US" sz="1800" dirty="0">
              <a:solidFill>
                <a:schemeClr val="bg1"/>
              </a:solidFill>
            </a:endParaRPr>
          </a:p>
          <a:p>
            <a:pPr marL="169862" algn="l">
              <a:spcBef>
                <a:spcPts val="0"/>
              </a:spcBef>
              <a:buSzPts val="1600"/>
            </a:pPr>
            <a:endParaRPr lang="en-US" sz="2200" dirty="0">
              <a:solidFill>
                <a:schemeClr val="bg1"/>
              </a:solidFill>
            </a:endParaRPr>
          </a:p>
          <a:p>
            <a:pPr marL="169862" algn="l">
              <a:spcBef>
                <a:spcPts val="0"/>
              </a:spcBef>
              <a:buSzPts val="1600"/>
            </a:pPr>
            <a:r>
              <a:rPr lang="en-US" sz="2200" dirty="0">
                <a:solidFill>
                  <a:schemeClr val="bg1"/>
                </a:solidFill>
              </a:rPr>
              <a:t>Springfield to NYC has undergone many major route improvements in the past ten years and will require minimal to no capital investment.</a:t>
            </a:r>
          </a:p>
        </p:txBody>
      </p:sp>
      <p:pic>
        <p:nvPicPr>
          <p:cNvPr id="4" name="Google Shape;65;p13" descr="logosmall.jpg">
            <a:extLst>
              <a:ext uri="{FF2B5EF4-FFF2-40B4-BE49-F238E27FC236}">
                <a16:creationId xmlns:a16="http://schemas.microsoft.com/office/drawing/2014/main" id="{356849BA-E871-4297-9DBC-10E78D75BAA9}"/>
              </a:ext>
            </a:extLst>
          </p:cNvPr>
          <p:cNvPicPr preferRelativeResize="0"/>
          <p:nvPr/>
        </p:nvPicPr>
        <p:blipFill>
          <a:blip r:embed="rId3">
            <a:alphaModFix/>
          </a:blip>
          <a:stretch>
            <a:fillRect/>
          </a:stretch>
        </p:blipFill>
        <p:spPr>
          <a:xfrm>
            <a:off x="3828464" y="187676"/>
            <a:ext cx="4535071" cy="1071725"/>
          </a:xfrm>
          <a:prstGeom prst="rect">
            <a:avLst/>
          </a:prstGeom>
          <a:solidFill>
            <a:schemeClr val="bg1">
              <a:lumMod val="65000"/>
            </a:schemeClr>
          </a:solidFill>
          <a:ln>
            <a:noFill/>
          </a:ln>
          <a:scene3d>
            <a:camera prst="orthographicFront"/>
            <a:lightRig rig="threePt" dir="t"/>
          </a:scene3d>
          <a:sp3d>
            <a:bevelT w="114300" prst="artDeco"/>
          </a:sp3d>
        </p:spPr>
      </p:pic>
      <p:sp>
        <p:nvSpPr>
          <p:cNvPr id="3" name="TextBox 2">
            <a:extLst>
              <a:ext uri="{FF2B5EF4-FFF2-40B4-BE49-F238E27FC236}">
                <a16:creationId xmlns:a16="http://schemas.microsoft.com/office/drawing/2014/main" id="{49B5FF39-9902-4FDF-8B91-63F6E2015DFB}"/>
              </a:ext>
            </a:extLst>
          </p:cNvPr>
          <p:cNvSpPr txBox="1"/>
          <p:nvPr/>
        </p:nvSpPr>
        <p:spPr>
          <a:xfrm>
            <a:off x="7065818" y="1263203"/>
            <a:ext cx="4723586" cy="984885"/>
          </a:xfrm>
          <a:prstGeom prst="rect">
            <a:avLst/>
          </a:prstGeom>
          <a:noFill/>
        </p:spPr>
        <p:txBody>
          <a:bodyPr wrap="square" rtlCol="0">
            <a:spAutoFit/>
          </a:bodyPr>
          <a:lstStyle/>
          <a:p>
            <a:r>
              <a:rPr lang="en-US" sz="1600" dirty="0"/>
              <a:t>Existing Rail Service</a:t>
            </a:r>
          </a:p>
          <a:p>
            <a:pPr marL="171450" indent="-171450">
              <a:buFont typeface="Arial" panose="020B0604020202020204" pitchFamily="34" charset="0"/>
              <a:buChar char="•"/>
            </a:pPr>
            <a:r>
              <a:rPr lang="en-US" sz="1400" dirty="0"/>
              <a:t>SPG – BOS Rail service via Amtrak Lake Shore Limited</a:t>
            </a:r>
          </a:p>
          <a:p>
            <a:pPr marL="171450" indent="-171450">
              <a:buFont typeface="Arial" panose="020B0604020202020204" pitchFamily="34" charset="0"/>
              <a:buChar char="•"/>
            </a:pPr>
            <a:r>
              <a:rPr lang="en-US" sz="1400" dirty="0"/>
              <a:t>WOR – BOS Rail service via MBTA Commuter Rail</a:t>
            </a:r>
          </a:p>
          <a:p>
            <a:pPr marL="171450" indent="-171450">
              <a:buFont typeface="Arial" panose="020B0604020202020204" pitchFamily="34" charset="0"/>
              <a:buChar char="•"/>
            </a:pPr>
            <a:r>
              <a:rPr lang="en-US" sz="1400" dirty="0"/>
              <a:t>SPR – BOS CSX freight operations</a:t>
            </a:r>
          </a:p>
        </p:txBody>
      </p:sp>
    </p:spTree>
    <p:extLst>
      <p:ext uri="{BB962C8B-B14F-4D97-AF65-F5344CB8AC3E}">
        <p14:creationId xmlns:p14="http://schemas.microsoft.com/office/powerpoint/2010/main" val="8701226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6DDA7A2-4F5B-4F97-A713-AECC38DC7202}"/>
              </a:ext>
            </a:extLst>
          </p:cNvPr>
          <p:cNvSpPr/>
          <p:nvPr/>
        </p:nvSpPr>
        <p:spPr>
          <a:xfrm>
            <a:off x="0" y="-17585"/>
            <a:ext cx="12192000" cy="6893169"/>
          </a:xfrm>
          <a:prstGeom prst="rect">
            <a:avLst/>
          </a:prstGeom>
          <a:solidFill>
            <a:srgbClr val="8598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Google Shape;80;p15">
            <a:extLst>
              <a:ext uri="{FF2B5EF4-FFF2-40B4-BE49-F238E27FC236}">
                <a16:creationId xmlns:a16="http://schemas.microsoft.com/office/drawing/2014/main" id="{567DC157-922E-46CC-B0EC-C82C278BF500}"/>
              </a:ext>
            </a:extLst>
          </p:cNvPr>
          <p:cNvSpPr txBox="1">
            <a:spLocks/>
          </p:cNvSpPr>
          <p:nvPr/>
        </p:nvSpPr>
        <p:spPr>
          <a:xfrm>
            <a:off x="0" y="1402916"/>
            <a:ext cx="7315200" cy="670813"/>
          </a:xfrm>
          <a:prstGeom prst="rect">
            <a:avLst/>
          </a:prstGeom>
        </p:spPr>
        <p:txBody>
          <a:bodyPr spcFirstLastPara="1" vert="horz" wrap="square" lIns="91425" tIns="91425" rIns="91425" bIns="91425" rtlCol="0" anchor="t" anchorCtr="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127000" algn="l">
              <a:spcBef>
                <a:spcPts val="0"/>
              </a:spcBef>
              <a:buSzPts val="1600"/>
            </a:pPr>
            <a:r>
              <a:rPr lang="en-US" sz="3200" dirty="0">
                <a:solidFill>
                  <a:schemeClr val="bg1"/>
                </a:solidFill>
              </a:rPr>
              <a:t>North Station and Grand Junction Vicinity </a:t>
            </a:r>
          </a:p>
          <a:p>
            <a:pPr marL="127000" algn="l">
              <a:spcBef>
                <a:spcPts val="0"/>
              </a:spcBef>
              <a:buSzPts val="1600"/>
            </a:pPr>
            <a:endParaRPr lang="en-US" sz="3200" dirty="0">
              <a:solidFill>
                <a:schemeClr val="bg1"/>
              </a:solidFill>
            </a:endParaRPr>
          </a:p>
          <a:p>
            <a:pPr marL="169862" algn="l">
              <a:spcBef>
                <a:spcPts val="0"/>
              </a:spcBef>
              <a:buSzPts val="1600"/>
            </a:pPr>
            <a:endParaRPr lang="en-US" dirty="0">
              <a:solidFill>
                <a:schemeClr val="bg1"/>
              </a:solidFill>
            </a:endParaRPr>
          </a:p>
          <a:p>
            <a:pPr marL="169862" algn="l">
              <a:spcBef>
                <a:spcPts val="0"/>
              </a:spcBef>
              <a:buSzPts val="1600"/>
            </a:pPr>
            <a:endParaRPr lang="en-US" sz="2200" dirty="0">
              <a:solidFill>
                <a:schemeClr val="bg1"/>
              </a:solidFill>
            </a:endParaRPr>
          </a:p>
        </p:txBody>
      </p:sp>
      <p:pic>
        <p:nvPicPr>
          <p:cNvPr id="4" name="Google Shape;65;p13" descr="logosmall.jpg">
            <a:extLst>
              <a:ext uri="{FF2B5EF4-FFF2-40B4-BE49-F238E27FC236}">
                <a16:creationId xmlns:a16="http://schemas.microsoft.com/office/drawing/2014/main" id="{356849BA-E871-4297-9DBC-10E78D75BAA9}"/>
              </a:ext>
            </a:extLst>
          </p:cNvPr>
          <p:cNvPicPr preferRelativeResize="0"/>
          <p:nvPr/>
        </p:nvPicPr>
        <p:blipFill>
          <a:blip r:embed="rId2">
            <a:alphaModFix/>
          </a:blip>
          <a:stretch>
            <a:fillRect/>
          </a:stretch>
        </p:blipFill>
        <p:spPr>
          <a:xfrm>
            <a:off x="3828464" y="187676"/>
            <a:ext cx="4535071" cy="1071725"/>
          </a:xfrm>
          <a:prstGeom prst="rect">
            <a:avLst/>
          </a:prstGeom>
          <a:solidFill>
            <a:schemeClr val="bg1">
              <a:lumMod val="65000"/>
            </a:schemeClr>
          </a:solidFill>
          <a:ln>
            <a:noFill/>
          </a:ln>
          <a:scene3d>
            <a:camera prst="orthographicFront"/>
            <a:lightRig rig="threePt" dir="t"/>
          </a:scene3d>
          <a:sp3d>
            <a:bevelT w="114300" prst="artDeco"/>
          </a:sp3d>
        </p:spPr>
      </p:pic>
      <p:pic>
        <p:nvPicPr>
          <p:cNvPr id="10" name="Picture 9">
            <a:extLst>
              <a:ext uri="{FF2B5EF4-FFF2-40B4-BE49-F238E27FC236}">
                <a16:creationId xmlns:a16="http://schemas.microsoft.com/office/drawing/2014/main" id="{7996F57C-A8F7-4BA1-A0D0-9302B5AEFFF6}"/>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45019" y="2052984"/>
            <a:ext cx="10768512" cy="4557978"/>
          </a:xfrm>
          <a:prstGeom prst="rect">
            <a:avLst/>
          </a:prstGeom>
        </p:spPr>
      </p:pic>
    </p:spTree>
    <p:extLst>
      <p:ext uri="{BB962C8B-B14F-4D97-AF65-F5344CB8AC3E}">
        <p14:creationId xmlns:p14="http://schemas.microsoft.com/office/powerpoint/2010/main" val="31847260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ectangle 37">
            <a:extLst>
              <a:ext uri="{FF2B5EF4-FFF2-40B4-BE49-F238E27FC236}">
                <a16:creationId xmlns:a16="http://schemas.microsoft.com/office/drawing/2014/main" id="{A4656A22-14E8-46F7-89E8-954AC19B0ADA}"/>
              </a:ext>
            </a:extLst>
          </p:cNvPr>
          <p:cNvSpPr/>
          <p:nvPr/>
        </p:nvSpPr>
        <p:spPr>
          <a:xfrm>
            <a:off x="0" y="-35169"/>
            <a:ext cx="12192000" cy="6893169"/>
          </a:xfrm>
          <a:prstGeom prst="rect">
            <a:avLst/>
          </a:prstGeom>
          <a:solidFill>
            <a:srgbClr val="8598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Google Shape;87;p16">
            <a:extLst>
              <a:ext uri="{FF2B5EF4-FFF2-40B4-BE49-F238E27FC236}">
                <a16:creationId xmlns:a16="http://schemas.microsoft.com/office/drawing/2014/main" id="{4E890FF1-2A6E-4182-B222-5EACB8B0D3C9}"/>
              </a:ext>
            </a:extLst>
          </p:cNvPr>
          <p:cNvSpPr txBox="1">
            <a:spLocks/>
          </p:cNvSpPr>
          <p:nvPr/>
        </p:nvSpPr>
        <p:spPr>
          <a:xfrm>
            <a:off x="5392455" y="1259401"/>
            <a:ext cx="6676372" cy="5410923"/>
          </a:xfrm>
          <a:prstGeom prst="rect">
            <a:avLst/>
          </a:prstGeom>
        </p:spPr>
        <p:txBody>
          <a:bodyPr spcFirstLastPara="1" vert="horz" wrap="square" lIns="91425" tIns="91425" rIns="91425" bIns="91425" rtlCol="0" anchor="t" anchorCtr="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indent="-330200" algn="l">
              <a:buSzPts val="1600"/>
            </a:pPr>
            <a:r>
              <a:rPr lang="en-US" sz="3200" dirty="0">
                <a:solidFill>
                  <a:schemeClr val="bg1"/>
                </a:solidFill>
              </a:rPr>
              <a:t>New England States Service Benefits</a:t>
            </a:r>
            <a:endParaRPr lang="en-US" sz="2200" dirty="0">
              <a:solidFill>
                <a:schemeClr val="bg1"/>
              </a:solidFill>
            </a:endParaRPr>
          </a:p>
          <a:p>
            <a:pPr marL="457200" lvl="0" indent="-330200" algn="l">
              <a:lnSpc>
                <a:spcPct val="100000"/>
              </a:lnSpc>
              <a:spcBef>
                <a:spcPts val="0"/>
              </a:spcBef>
              <a:buSzPts val="1600"/>
              <a:buChar char="●"/>
            </a:pPr>
            <a:r>
              <a:rPr lang="en-US" sz="2200" dirty="0">
                <a:solidFill>
                  <a:schemeClr val="bg1"/>
                </a:solidFill>
              </a:rPr>
              <a:t>North Station /NYC service will provide travel opportunities and economic benefits on a truly regional basis to communities in five different states.</a:t>
            </a:r>
          </a:p>
          <a:p>
            <a:pPr marL="127000" lvl="0" algn="l">
              <a:lnSpc>
                <a:spcPct val="100000"/>
              </a:lnSpc>
              <a:spcBef>
                <a:spcPts val="0"/>
              </a:spcBef>
              <a:buSzPts val="1600"/>
            </a:pPr>
            <a:endParaRPr lang="en-US" sz="2200" dirty="0">
              <a:solidFill>
                <a:schemeClr val="bg1"/>
              </a:solidFill>
            </a:endParaRPr>
          </a:p>
          <a:p>
            <a:pPr marL="457200" lvl="0" indent="-330200" algn="l">
              <a:lnSpc>
                <a:spcPct val="100000"/>
              </a:lnSpc>
              <a:spcBef>
                <a:spcPts val="0"/>
              </a:spcBef>
              <a:buSzPts val="1600"/>
              <a:buChar char="●"/>
            </a:pPr>
            <a:r>
              <a:rPr lang="en-US" sz="2200" dirty="0">
                <a:solidFill>
                  <a:schemeClr val="bg1"/>
                </a:solidFill>
              </a:rPr>
              <a:t>It will enhance existing services between Springfield and NYC by providing additional daily trips, while also satisfying unmet transportation needs in western Massachusetts. </a:t>
            </a:r>
          </a:p>
          <a:p>
            <a:pPr marL="127000" lvl="0" algn="l">
              <a:lnSpc>
                <a:spcPct val="100000"/>
              </a:lnSpc>
              <a:spcBef>
                <a:spcPts val="0"/>
              </a:spcBef>
              <a:buSzPts val="1600"/>
            </a:pPr>
            <a:endParaRPr lang="en-US" sz="2200" dirty="0">
              <a:solidFill>
                <a:schemeClr val="bg1"/>
              </a:solidFill>
            </a:endParaRPr>
          </a:p>
          <a:p>
            <a:pPr marL="457200" lvl="0" indent="-330200" algn="l">
              <a:lnSpc>
                <a:spcPct val="100000"/>
              </a:lnSpc>
              <a:spcBef>
                <a:spcPts val="0"/>
              </a:spcBef>
              <a:buSzPts val="1600"/>
              <a:buChar char="●"/>
            </a:pPr>
            <a:r>
              <a:rPr lang="en-US" sz="2200" dirty="0">
                <a:solidFill>
                  <a:schemeClr val="bg1"/>
                </a:solidFill>
              </a:rPr>
              <a:t>Many segments on the proposed route have already been significantly improved for faster train speeds. </a:t>
            </a:r>
          </a:p>
          <a:p>
            <a:pPr marL="457200" lvl="0" indent="-330200" algn="l">
              <a:lnSpc>
                <a:spcPct val="100000"/>
              </a:lnSpc>
              <a:spcBef>
                <a:spcPts val="0"/>
              </a:spcBef>
              <a:buSzPts val="1600"/>
              <a:buChar char="●"/>
            </a:pPr>
            <a:endParaRPr lang="en-US" sz="2200" dirty="0">
              <a:solidFill>
                <a:schemeClr val="bg1"/>
              </a:solidFill>
            </a:endParaRPr>
          </a:p>
          <a:p>
            <a:pPr marL="457200" lvl="0" indent="-330200" algn="l">
              <a:lnSpc>
                <a:spcPct val="100000"/>
              </a:lnSpc>
              <a:spcBef>
                <a:spcPts val="0"/>
              </a:spcBef>
              <a:buSzPts val="1600"/>
              <a:buChar char="●"/>
            </a:pPr>
            <a:r>
              <a:rPr lang="en-US" sz="2200" dirty="0">
                <a:solidFill>
                  <a:schemeClr val="bg1"/>
                </a:solidFill>
              </a:rPr>
              <a:t>Service startup could occur within </a:t>
            </a:r>
            <a:r>
              <a:rPr lang="en-US" sz="2200" u="sng" dirty="0">
                <a:solidFill>
                  <a:schemeClr val="bg1"/>
                </a:solidFill>
              </a:rPr>
              <a:t>one construction season</a:t>
            </a:r>
            <a:r>
              <a:rPr lang="en-US" sz="2200" dirty="0">
                <a:solidFill>
                  <a:schemeClr val="bg1"/>
                </a:solidFill>
              </a:rPr>
              <a:t> after funding approval.</a:t>
            </a:r>
          </a:p>
          <a:p>
            <a:pPr marL="457200" lvl="0" indent="-330200" algn="l">
              <a:spcBef>
                <a:spcPts val="0"/>
              </a:spcBef>
              <a:buSzPts val="1600"/>
              <a:buChar char="●"/>
            </a:pPr>
            <a:endParaRPr lang="en-US" dirty="0"/>
          </a:p>
        </p:txBody>
      </p:sp>
      <p:pic>
        <p:nvPicPr>
          <p:cNvPr id="7" name="Google Shape;116;p20">
            <a:extLst>
              <a:ext uri="{FF2B5EF4-FFF2-40B4-BE49-F238E27FC236}">
                <a16:creationId xmlns:a16="http://schemas.microsoft.com/office/drawing/2014/main" id="{1B6E747D-F8B2-4FD9-8B9A-A612A54AF692}"/>
              </a:ext>
            </a:extLst>
          </p:cNvPr>
          <p:cNvPicPr preferRelativeResize="0"/>
          <p:nvPr/>
        </p:nvPicPr>
        <p:blipFill rotWithShape="1">
          <a:blip r:embed="rId2">
            <a:alphaModFix/>
          </a:blip>
          <a:srcRect l="8783" r="7213"/>
          <a:stretch/>
        </p:blipFill>
        <p:spPr>
          <a:xfrm>
            <a:off x="187890" y="832981"/>
            <a:ext cx="5091830" cy="5793287"/>
          </a:xfrm>
          <a:prstGeom prst="rect">
            <a:avLst/>
          </a:prstGeom>
          <a:noFill/>
          <a:ln w="38100">
            <a:solidFill>
              <a:schemeClr val="accent6">
                <a:lumMod val="50000"/>
              </a:schemeClr>
            </a:solidFill>
          </a:ln>
        </p:spPr>
      </p:pic>
      <p:pic>
        <p:nvPicPr>
          <p:cNvPr id="4" name="Google Shape;65;p13" descr="logosmall.jpg">
            <a:extLst>
              <a:ext uri="{FF2B5EF4-FFF2-40B4-BE49-F238E27FC236}">
                <a16:creationId xmlns:a16="http://schemas.microsoft.com/office/drawing/2014/main" id="{356849BA-E871-4297-9DBC-10E78D75BAA9}"/>
              </a:ext>
            </a:extLst>
          </p:cNvPr>
          <p:cNvPicPr preferRelativeResize="0"/>
          <p:nvPr/>
        </p:nvPicPr>
        <p:blipFill>
          <a:blip r:embed="rId3">
            <a:alphaModFix/>
          </a:blip>
          <a:stretch>
            <a:fillRect/>
          </a:stretch>
        </p:blipFill>
        <p:spPr>
          <a:xfrm>
            <a:off x="3828464" y="187676"/>
            <a:ext cx="4535071" cy="1071725"/>
          </a:xfrm>
          <a:prstGeom prst="rect">
            <a:avLst/>
          </a:prstGeom>
          <a:solidFill>
            <a:schemeClr val="bg1">
              <a:lumMod val="65000"/>
            </a:schemeClr>
          </a:solidFill>
          <a:ln>
            <a:noFill/>
          </a:ln>
          <a:scene3d>
            <a:camera prst="orthographicFront"/>
            <a:lightRig rig="threePt" dir="t"/>
          </a:scene3d>
          <a:sp3d>
            <a:bevelT w="114300" prst="artDeco"/>
          </a:sp3d>
        </p:spPr>
      </p:pic>
    </p:spTree>
    <p:extLst>
      <p:ext uri="{BB962C8B-B14F-4D97-AF65-F5344CB8AC3E}">
        <p14:creationId xmlns:p14="http://schemas.microsoft.com/office/powerpoint/2010/main" val="396210998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1248</TotalTime>
  <Words>1001</Words>
  <Application>Microsoft Office PowerPoint</Application>
  <PresentationFormat>Widescreen</PresentationFormat>
  <Paragraphs>210</Paragraphs>
  <Slides>17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Arial</vt:lpstr>
      <vt:lpstr>Calibri</vt:lpstr>
      <vt:lpstr>Calibri Light</vt:lpstr>
      <vt:lpstr>Droid Sans</vt:lpstr>
      <vt:lpstr>Wingdings</vt:lpstr>
      <vt:lpstr>Office Theme</vt:lpstr>
      <vt:lpstr>New England Regional  Service Proposal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Questions</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New England Regional  Service Proposal</dc:title>
  <dc:creator>Cathy</dc:creator>
  <cp:lastModifiedBy>Andrew Hyland</cp:lastModifiedBy>
  <cp:revision>136</cp:revision>
  <cp:lastPrinted>2020-06-25T17:46:03Z</cp:lastPrinted>
  <dcterms:created xsi:type="dcterms:W3CDTF">2020-06-25T11:06:12Z</dcterms:created>
  <dcterms:modified xsi:type="dcterms:W3CDTF">2021-03-22T23:39:17Z</dcterms:modified>
</cp:coreProperties>
</file>