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1"/>
  </p:sldMasterIdLst>
  <p:notesMasterIdLst>
    <p:notesMasterId r:id="rId32"/>
  </p:notesMasterIdLst>
  <p:handoutMasterIdLst>
    <p:handoutMasterId r:id="rId33"/>
  </p:handoutMasterIdLst>
  <p:sldIdLst>
    <p:sldId id="258" r:id="rId2"/>
    <p:sldId id="267" r:id="rId3"/>
    <p:sldId id="259" r:id="rId4"/>
    <p:sldId id="299" r:id="rId5"/>
    <p:sldId id="262" r:id="rId6"/>
    <p:sldId id="287" r:id="rId7"/>
    <p:sldId id="275" r:id="rId8"/>
    <p:sldId id="278" r:id="rId9"/>
    <p:sldId id="274" r:id="rId10"/>
    <p:sldId id="279" r:id="rId11"/>
    <p:sldId id="280" r:id="rId12"/>
    <p:sldId id="281" r:id="rId13"/>
    <p:sldId id="283" r:id="rId14"/>
    <p:sldId id="289" r:id="rId15"/>
    <p:sldId id="292" r:id="rId16"/>
    <p:sldId id="290" r:id="rId17"/>
    <p:sldId id="284" r:id="rId18"/>
    <p:sldId id="288" r:id="rId19"/>
    <p:sldId id="301" r:id="rId20"/>
    <p:sldId id="302" r:id="rId21"/>
    <p:sldId id="264" r:id="rId22"/>
    <p:sldId id="293" r:id="rId23"/>
    <p:sldId id="300" r:id="rId24"/>
    <p:sldId id="296" r:id="rId25"/>
    <p:sldId id="297" r:id="rId26"/>
    <p:sldId id="266" r:id="rId27"/>
    <p:sldId id="265" r:id="rId28"/>
    <p:sldId id="270" r:id="rId29"/>
    <p:sldId id="263" r:id="rId30"/>
    <p:sldId id="269"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0" userDrawn="1">
          <p15:clr>
            <a:srgbClr val="A4A3A4"/>
          </p15:clr>
        </p15:guide>
        <p15:guide id="2" pos="1901" userDrawn="1">
          <p15:clr>
            <a:srgbClr val="A4A3A4"/>
          </p15:clr>
        </p15:guide>
        <p15:guide id="3" orient="horz" pos="3936" userDrawn="1">
          <p15:clr>
            <a:srgbClr val="A4A3A4"/>
          </p15:clr>
        </p15:guide>
        <p15:guide id="4" pos="6112" userDrawn="1">
          <p15:clr>
            <a:srgbClr val="A4A3A4"/>
          </p15:clr>
        </p15:guide>
        <p15:guide id="5" orient="horz" pos="1272" userDrawn="1">
          <p15:clr>
            <a:srgbClr val="A4A3A4"/>
          </p15:clr>
        </p15:guide>
        <p15:guide id="6" orient="horz" pos="1464" userDrawn="1">
          <p15:clr>
            <a:srgbClr val="A4A3A4"/>
          </p15:clr>
        </p15:guide>
        <p15:guide id="7" orient="horz" pos="1896" userDrawn="1">
          <p15:clr>
            <a:srgbClr val="A4A3A4"/>
          </p15:clr>
        </p15:guide>
        <p15:guide id="8" orient="horz" pos="2088" userDrawn="1">
          <p15:clr>
            <a:srgbClr val="A4A3A4"/>
          </p15:clr>
        </p15:guide>
        <p15:guide id="9" orient="horz" pos="2496" userDrawn="1">
          <p15:clr>
            <a:srgbClr val="A4A3A4"/>
          </p15:clr>
        </p15:guide>
        <p15:guide id="10" orient="horz" pos="2700" userDrawn="1">
          <p15:clr>
            <a:srgbClr val="A4A3A4"/>
          </p15:clr>
        </p15:guide>
        <p15:guide id="11" orient="horz" pos="3118" userDrawn="1">
          <p15:clr>
            <a:srgbClr val="A4A3A4"/>
          </p15:clr>
        </p15:guide>
        <p15:guide id="12" orient="horz" pos="3305" userDrawn="1">
          <p15:clr>
            <a:srgbClr val="A4A3A4"/>
          </p15:clr>
        </p15:guide>
        <p15:guide id="13" orient="horz" pos="3720" userDrawn="1">
          <p15:clr>
            <a:srgbClr val="A4A3A4"/>
          </p15:clr>
        </p15:guide>
        <p15:guide id="14" pos="3840" userDrawn="1">
          <p15:clr>
            <a:srgbClr val="A4A3A4"/>
          </p15:clr>
        </p15:guide>
        <p15:guide id="15" pos="2871" userDrawn="1">
          <p15:clr>
            <a:srgbClr val="A4A3A4"/>
          </p15:clr>
        </p15:guide>
        <p15:guide id="16" pos="5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Stella" initials="SS" lastIdx="4" clrIdx="0"/>
  <p:cmAuthor id="2" name="Angie Pita" initials="AP" lastIdx="1" clrIdx="1"/>
  <p:cmAuthor id="3" name="Soule, Ali" initials="SA" lastIdx="1" clrIdx="2">
    <p:extLst>
      <p:ext uri="{19B8F6BF-5375-455C-9EA6-DF929625EA0E}">
        <p15:presenceInfo xmlns:p15="http://schemas.microsoft.com/office/powerpoint/2012/main" userId="S::asoule@gobrightline.com::8983a405-b97e-4ef4-ac70-91cbb23e2ab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636"/>
    <a:srgbClr val="F0F0F0"/>
    <a:srgbClr val="43B4E4"/>
    <a:srgbClr val="000000"/>
    <a:srgbClr val="FDDB02"/>
    <a:srgbClr val="64C9CB"/>
    <a:srgbClr val="46B1CB"/>
    <a:srgbClr val="DDF4F4"/>
    <a:srgbClr val="FFDB00"/>
    <a:srgbClr val="3397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autoAdjust="0"/>
    <p:restoredTop sz="96327" autoAdjust="0"/>
  </p:normalViewPr>
  <p:slideViewPr>
    <p:cSldViewPr snapToGrid="0">
      <p:cViewPr varScale="1">
        <p:scale>
          <a:sx n="90" d="100"/>
          <a:sy n="90" d="100"/>
        </p:scale>
        <p:origin x="232" y="576"/>
      </p:cViewPr>
      <p:guideLst>
        <p:guide orient="horz" pos="840"/>
        <p:guide pos="1901"/>
        <p:guide orient="horz" pos="3936"/>
        <p:guide pos="6112"/>
        <p:guide orient="horz" pos="1272"/>
        <p:guide orient="horz" pos="1464"/>
        <p:guide orient="horz" pos="1896"/>
        <p:guide orient="horz" pos="2088"/>
        <p:guide orient="horz" pos="2496"/>
        <p:guide orient="horz" pos="2700"/>
        <p:guide orient="horz" pos="3118"/>
        <p:guide orient="horz" pos="3305"/>
        <p:guide orient="horz" pos="3720"/>
        <p:guide pos="3840"/>
        <p:guide pos="2871"/>
        <p:guide pos="5632"/>
      </p:guideLst>
    </p:cSldViewPr>
  </p:slideViewPr>
  <p:outlineViewPr>
    <p:cViewPr>
      <p:scale>
        <a:sx n="33" d="100"/>
        <a:sy n="33" d="100"/>
      </p:scale>
      <p:origin x="0" y="-3920"/>
    </p:cViewPr>
  </p:outlineViewPr>
  <p:notesTextViewPr>
    <p:cViewPr>
      <p:scale>
        <a:sx n="3" d="2"/>
        <a:sy n="3" d="2"/>
      </p:scale>
      <p:origin x="0" y="0"/>
    </p:cViewPr>
  </p:notesTextViewPr>
  <p:sorterViewPr>
    <p:cViewPr>
      <p:scale>
        <a:sx n="39" d="100"/>
        <a:sy n="39" d="100"/>
      </p:scale>
      <p:origin x="0" y="-4840"/>
    </p:cViewPr>
  </p:sorterViewPr>
  <p:notesViewPr>
    <p:cSldViewPr snapToGrid="0">
      <p:cViewPr varScale="1">
        <p:scale>
          <a:sx n="81" d="100"/>
          <a:sy n="81" d="100"/>
        </p:scale>
        <p:origin x="311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DCAD0E7-B2AC-48F7-BCB8-5288964D2865}" type="datetimeFigureOut">
              <a:rPr lang="en-US" smtClean="0"/>
              <a:t>3/5/21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8C6BBCD-FBFD-4BE1-8C8C-6C516C42B5D3}" type="slidenum">
              <a:rPr lang="en-US" smtClean="0"/>
              <a:t>‹#›</a:t>
            </a:fld>
            <a:endParaRPr lang="en-US" dirty="0"/>
          </a:p>
        </p:txBody>
      </p:sp>
    </p:spTree>
    <p:extLst>
      <p:ext uri="{BB962C8B-B14F-4D97-AF65-F5344CB8AC3E}">
        <p14:creationId xmlns:p14="http://schemas.microsoft.com/office/powerpoint/2010/main" val="2359228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5916EE-CB6F-4BAB-B087-3AE18AD1E653}" type="datetimeFigureOut">
              <a:rPr lang="en-US" smtClean="0"/>
              <a:t>3/5/21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0B75EBC-8F5A-4E8C-948A-2562A7CB39EC}" type="slidenum">
              <a:rPr lang="en-US" smtClean="0"/>
              <a:t>‹#›</a:t>
            </a:fld>
            <a:endParaRPr lang="en-US" dirty="0"/>
          </a:p>
        </p:txBody>
      </p:sp>
    </p:spTree>
    <p:extLst>
      <p:ext uri="{BB962C8B-B14F-4D97-AF65-F5344CB8AC3E}">
        <p14:creationId xmlns:p14="http://schemas.microsoft.com/office/powerpoint/2010/main" val="118919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B75EBC-8F5A-4E8C-948A-2562A7CB39EC}" type="slidenum">
              <a:rPr lang="en-US" smtClean="0"/>
              <a:t>11</a:t>
            </a:fld>
            <a:endParaRPr lang="en-US" dirty="0"/>
          </a:p>
        </p:txBody>
      </p:sp>
    </p:spTree>
    <p:extLst>
      <p:ext uri="{BB962C8B-B14F-4D97-AF65-F5344CB8AC3E}">
        <p14:creationId xmlns:p14="http://schemas.microsoft.com/office/powerpoint/2010/main" val="378918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B75EBC-8F5A-4E8C-948A-2562A7CB39EC}" type="slidenum">
              <a:rPr lang="en-US" smtClean="0"/>
              <a:t>13</a:t>
            </a:fld>
            <a:endParaRPr lang="en-US" dirty="0"/>
          </a:p>
        </p:txBody>
      </p:sp>
    </p:spTree>
    <p:extLst>
      <p:ext uri="{BB962C8B-B14F-4D97-AF65-F5344CB8AC3E}">
        <p14:creationId xmlns:p14="http://schemas.microsoft.com/office/powerpoint/2010/main" val="391068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bbb2fe293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bbb2fe293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345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bbb2fe293e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bbb2fe293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957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B75EBC-8F5A-4E8C-948A-2562A7CB39EC}" type="slidenum">
              <a:rPr lang="en-US" smtClean="0"/>
              <a:t>28</a:t>
            </a:fld>
            <a:endParaRPr lang="en-US" dirty="0"/>
          </a:p>
        </p:txBody>
      </p:sp>
    </p:spTree>
    <p:extLst>
      <p:ext uri="{BB962C8B-B14F-4D97-AF65-F5344CB8AC3E}">
        <p14:creationId xmlns:p14="http://schemas.microsoft.com/office/powerpoint/2010/main" val="3512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5FC263-8E76-4343-BF2F-9FAC41F7D56F}"/>
              </a:ext>
            </a:extLst>
          </p:cNvPr>
          <p:cNvSpPr>
            <a:spLocks noGrp="1"/>
          </p:cNvSpPr>
          <p:nvPr>
            <p:ph type="title"/>
          </p:nvPr>
        </p:nvSpPr>
        <p:spPr>
          <a:xfrm>
            <a:off x="684196" y="5071879"/>
            <a:ext cx="3550921" cy="1325563"/>
          </a:xfrm>
          <a:prstGeom prst="rect">
            <a:avLst/>
          </a:prstGeom>
        </p:spPr>
        <p:txBody>
          <a:bodyPr/>
          <a:lstStyle>
            <a:lvl1pPr algn="ctr">
              <a:defRPr sz="1600" b="1">
                <a:solidFill>
                  <a:srgbClr val="363636"/>
                </a:solidFill>
                <a:latin typeface="Century Gothic" panose="020B0502020202020204" pitchFamily="34" charset="0"/>
              </a:defRPr>
            </a:lvl1pPr>
          </a:lstStyle>
          <a:p>
            <a:r>
              <a:rPr lang="en-US" dirty="0"/>
              <a:t>Click to edit Master title style</a:t>
            </a:r>
          </a:p>
        </p:txBody>
      </p:sp>
      <p:sp>
        <p:nvSpPr>
          <p:cNvPr id="2" name="Rectangle 1">
            <a:extLst>
              <a:ext uri="{FF2B5EF4-FFF2-40B4-BE49-F238E27FC236}">
                <a16:creationId xmlns:a16="http://schemas.microsoft.com/office/drawing/2014/main" id="{6449591F-C2BE-534B-AE88-E57C7031299F}"/>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yellow&#10;&#10;Description automatically generated">
            <a:extLst>
              <a:ext uri="{FF2B5EF4-FFF2-40B4-BE49-F238E27FC236}">
                <a16:creationId xmlns:a16="http://schemas.microsoft.com/office/drawing/2014/main" id="{3A519641-C4FA-F242-8663-58984A4B90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Tree>
    <p:extLst>
      <p:ext uri="{BB962C8B-B14F-4D97-AF65-F5344CB8AC3E}">
        <p14:creationId xmlns:p14="http://schemas.microsoft.com/office/powerpoint/2010/main" val="2154921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F53EB3-CA6B-634F-92A3-B97ED82E2E45}"/>
              </a:ext>
            </a:extLst>
          </p:cNvPr>
          <p:cNvSpPr/>
          <p:nvPr userDrawn="1"/>
        </p:nvSpPr>
        <p:spPr>
          <a:xfrm>
            <a:off x="8094393" y="387958"/>
            <a:ext cx="3717779" cy="3707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6">
            <a:extLst>
              <a:ext uri="{FF2B5EF4-FFF2-40B4-BE49-F238E27FC236}">
                <a16:creationId xmlns:a16="http://schemas.microsoft.com/office/drawing/2014/main" id="{29D530B4-4865-9547-8BBD-53A368E7C24C}"/>
              </a:ext>
            </a:extLst>
          </p:cNvPr>
          <p:cNvSpPr>
            <a:spLocks noGrp="1"/>
          </p:cNvSpPr>
          <p:nvPr>
            <p:ph type="title"/>
          </p:nvPr>
        </p:nvSpPr>
        <p:spPr>
          <a:xfrm>
            <a:off x="8185833" y="437186"/>
            <a:ext cx="3626339" cy="272276"/>
          </a:xfrm>
          <a:prstGeom prst="rect">
            <a:avLst/>
          </a:prstGeom>
        </p:spPr>
        <p:txBody>
          <a:bodyPr/>
          <a:lstStyle>
            <a:lvl1pPr algn="ctr">
              <a:defRPr sz="1200" b="1">
                <a:solidFill>
                  <a:srgbClr val="363636"/>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458259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C8E79B-24BC-EA42-B520-8CC5E633530E}"/>
              </a:ext>
            </a:extLst>
          </p:cNvPr>
          <p:cNvSpPr/>
          <p:nvPr userDrawn="1"/>
        </p:nvSpPr>
        <p:spPr>
          <a:xfrm>
            <a:off x="4843849" y="336885"/>
            <a:ext cx="6813415" cy="417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5" name="Straight Connector 4">
            <a:extLst>
              <a:ext uri="{FF2B5EF4-FFF2-40B4-BE49-F238E27FC236}">
                <a16:creationId xmlns:a16="http://schemas.microsoft.com/office/drawing/2014/main" id="{18C7E82F-31E6-2640-B9B0-AA81E235649B}"/>
              </a:ext>
            </a:extLst>
          </p:cNvPr>
          <p:cNvCxnSpPr>
            <a:cxnSpLocks/>
          </p:cNvCxnSpPr>
          <p:nvPr userDrawn="1"/>
        </p:nvCxnSpPr>
        <p:spPr>
          <a:xfrm>
            <a:off x="975361" y="510746"/>
            <a:ext cx="11557137"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0A40444-3108-E648-AADD-AA1182C66006}"/>
              </a:ext>
            </a:extLst>
          </p:cNvPr>
          <p:cNvSpPr/>
          <p:nvPr userDrawn="1"/>
        </p:nvSpPr>
        <p:spPr>
          <a:xfrm>
            <a:off x="0" y="0"/>
            <a:ext cx="12192000" cy="6758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C1F3CEE2-131A-8846-BEB4-57C49D45C7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3397450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370C1D-B7BB-3141-B117-DA5AD514903D}"/>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Picture Placeholder 4">
            <a:extLst>
              <a:ext uri="{FF2B5EF4-FFF2-40B4-BE49-F238E27FC236}">
                <a16:creationId xmlns:a16="http://schemas.microsoft.com/office/drawing/2014/main" id="{CF172C82-0A9F-E644-A1DD-8D50186B41F5}"/>
              </a:ext>
            </a:extLst>
          </p:cNvPr>
          <p:cNvSpPr>
            <a:spLocks noGrp="1"/>
          </p:cNvSpPr>
          <p:nvPr>
            <p:ph type="pic" sz="quarter" idx="10"/>
          </p:nvPr>
        </p:nvSpPr>
        <p:spPr>
          <a:xfrm>
            <a:off x="1" y="0"/>
            <a:ext cx="6853767" cy="6858000"/>
          </a:xfrm>
          <a:prstGeom prst="rect">
            <a:avLst/>
          </a:prstGeom>
          <a:solidFill>
            <a:schemeClr val="bg1"/>
          </a:solidFill>
        </p:spPr>
        <p:txBody>
          <a:bodyPr/>
          <a:lstStyle/>
          <a:p>
            <a:endParaRPr lang="en-US"/>
          </a:p>
        </p:txBody>
      </p:sp>
      <p:sp>
        <p:nvSpPr>
          <p:cNvPr id="6" name="Title 5">
            <a:extLst>
              <a:ext uri="{FF2B5EF4-FFF2-40B4-BE49-F238E27FC236}">
                <a16:creationId xmlns:a16="http://schemas.microsoft.com/office/drawing/2014/main" id="{55A1147D-540A-C747-9C67-EE7F652D566E}"/>
              </a:ext>
            </a:extLst>
          </p:cNvPr>
          <p:cNvSpPr>
            <a:spLocks noGrp="1"/>
          </p:cNvSpPr>
          <p:nvPr>
            <p:ph type="title"/>
          </p:nvPr>
        </p:nvSpPr>
        <p:spPr>
          <a:xfrm>
            <a:off x="7869343" y="3097610"/>
            <a:ext cx="3599688" cy="662781"/>
          </a:xfrm>
          <a:prstGeom prst="rect">
            <a:avLst/>
          </a:prstGeom>
        </p:spPr>
        <p:txBody>
          <a:bodyPr/>
          <a:lstStyle>
            <a:lvl1pPr algn="ctr">
              <a:defRPr sz="1800" b="1">
                <a:solidFill>
                  <a:srgbClr val="363636"/>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81246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AA6DFB-A3F4-DB4D-B3FA-4ACAB92B25C7}"/>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9903E41D-2F46-2549-8601-8010A2FB8D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0"/>
            <a:ext cx="12198350" cy="6858000"/>
          </a:xfrm>
          <a:prstGeom prst="rect">
            <a:avLst/>
          </a:prstGeom>
        </p:spPr>
      </p:pic>
    </p:spTree>
    <p:extLst>
      <p:ext uri="{BB962C8B-B14F-4D97-AF65-F5344CB8AC3E}">
        <p14:creationId xmlns:p14="http://schemas.microsoft.com/office/powerpoint/2010/main" val="444440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DDAFE-A6A4-B745-AB5E-42193130E2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Rectangle 2">
            <a:extLst>
              <a:ext uri="{FF2B5EF4-FFF2-40B4-BE49-F238E27FC236}">
                <a16:creationId xmlns:a16="http://schemas.microsoft.com/office/drawing/2014/main" id="{610AA65F-AC70-EF43-8AEB-EDC44D83BA4E}"/>
              </a:ext>
            </a:extLst>
          </p:cNvPr>
          <p:cNvSpPr/>
          <p:nvPr userDrawn="1"/>
        </p:nvSpPr>
        <p:spPr>
          <a:xfrm>
            <a:off x="0" y="0"/>
            <a:ext cx="12192000" cy="685800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36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3BBAA-B116-4A47-8A6B-547343F17BE5}"/>
              </a:ext>
            </a:extLst>
          </p:cNvPr>
          <p:cNvSpPr/>
          <p:nvPr userDrawn="1"/>
        </p:nvSpPr>
        <p:spPr>
          <a:xfrm>
            <a:off x="11518233" y="6545949"/>
            <a:ext cx="731161" cy="307777"/>
          </a:xfrm>
          <a:prstGeom prst="rect">
            <a:avLst/>
          </a:prstGeom>
        </p:spPr>
        <p:txBody>
          <a:bodyPr wrap="square" anchor="ctr">
            <a:spAutoFit/>
          </a:bodyPr>
          <a:lstStyle/>
          <a:p>
            <a:pPr algn="ctr"/>
            <a:fld id="{B43C3C67-8C7F-4109-8B7F-364FC97B6326}" type="slidenum">
              <a:rPr lang="en-US" sz="1400" b="0" smtClean="0">
                <a:solidFill>
                  <a:srgbClr val="000000"/>
                </a:solidFill>
                <a:latin typeface="Century Gothic" panose="020B0502020202020204" pitchFamily="34" charset="0"/>
              </a:rPr>
              <a:pPr algn="ctr"/>
              <a:t>‹#›</a:t>
            </a:fld>
            <a:endParaRPr lang="en-US" sz="2000" b="0" dirty="0">
              <a:solidFill>
                <a:srgbClr val="000000"/>
              </a:solidFill>
              <a:latin typeface="Century Gothic" panose="020B0502020202020204" pitchFamily="34" charset="0"/>
            </a:endParaRPr>
          </a:p>
        </p:txBody>
      </p:sp>
      <p:pic>
        <p:nvPicPr>
          <p:cNvPr id="5" name="Picture 4" descr="A close up of a logo&#10;&#10;Description automatically generated">
            <a:extLst>
              <a:ext uri="{FF2B5EF4-FFF2-40B4-BE49-F238E27FC236}">
                <a16:creationId xmlns:a16="http://schemas.microsoft.com/office/drawing/2014/main" id="{A1AF3531-0B1A-3346-81CA-C955AA1F7A33}"/>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12206288" cy="6858000"/>
          </a:xfrm>
          <a:prstGeom prst="rect">
            <a:avLst/>
          </a:prstGeom>
        </p:spPr>
      </p:pic>
      <p:sp>
        <p:nvSpPr>
          <p:cNvPr id="2" name="TextBox 1">
            <a:extLst>
              <a:ext uri="{FF2B5EF4-FFF2-40B4-BE49-F238E27FC236}">
                <a16:creationId xmlns:a16="http://schemas.microsoft.com/office/drawing/2014/main" id="{BE054108-293A-0B4C-BA54-D3BACEADC016}"/>
              </a:ext>
            </a:extLst>
          </p:cNvPr>
          <p:cNvSpPr txBox="1"/>
          <p:nvPr userDrawn="1"/>
        </p:nvSpPr>
        <p:spPr>
          <a:xfrm>
            <a:off x="11720514" y="6541675"/>
            <a:ext cx="528638" cy="261610"/>
          </a:xfrm>
          <a:prstGeom prst="rect">
            <a:avLst/>
          </a:prstGeom>
          <a:noFill/>
        </p:spPr>
        <p:txBody>
          <a:bodyPr wrap="square" rtlCol="0">
            <a:spAutoFit/>
          </a:bodyPr>
          <a:lstStyle/>
          <a:p>
            <a:pPr algn="ctr"/>
            <a:fld id="{579DE20F-02D8-2F47-AE7C-8EBAD3F1BF1D}" type="slidenum">
              <a:rPr lang="en-US" sz="1100" b="0" smtClean="0"/>
              <a:t>‹#›</a:t>
            </a:fld>
            <a:endParaRPr lang="en-US" sz="1200" b="0" dirty="0"/>
          </a:p>
        </p:txBody>
      </p:sp>
    </p:spTree>
    <p:extLst>
      <p:ext uri="{BB962C8B-B14F-4D97-AF65-F5344CB8AC3E}">
        <p14:creationId xmlns:p14="http://schemas.microsoft.com/office/powerpoint/2010/main" val="930294739"/>
      </p:ext>
    </p:extLst>
  </p:cSld>
  <p:clrMap bg1="lt1" tx1="dk1" bg2="lt2" tx2="dk2" accent1="accent1" accent2="accent2" accent3="accent3" accent4="accent4" accent5="accent5" accent6="accent6" hlink="hlink" folHlink="folHlink"/>
  <p:sldLayoutIdLst>
    <p:sldLayoutId id="2147484148" r:id="rId1"/>
    <p:sldLayoutId id="2147484147" r:id="rId2"/>
    <p:sldLayoutId id="2147484146" r:id="rId3"/>
    <p:sldLayoutId id="2147484149" r:id="rId4"/>
    <p:sldLayoutId id="2147484150" r:id="rId5"/>
    <p:sldLayoutId id="2147484151" r:id="rId6"/>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9.jpeg"/><Relationship Id="rId7"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image" Target="../media/image4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2.png"/><Relationship Id="rId10" Type="http://schemas.microsoft.com/office/2007/relationships/hdphoto" Target="../media/hdphoto5.wdp"/><Relationship Id="rId4" Type="http://schemas.openxmlformats.org/officeDocument/2006/relationships/image" Target="../media/image10.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6" Type="http://schemas.openxmlformats.org/officeDocument/2006/relationships/image" Target="../media/image59.tiff"/><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image" Target="../media/image20.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8B8234-4262-5847-9AA9-F3F4F95AE458}"/>
              </a:ext>
            </a:extLst>
          </p:cNvPr>
          <p:cNvSpPr/>
          <p:nvPr/>
        </p:nvSpPr>
        <p:spPr>
          <a:xfrm>
            <a:off x="963591" y="5141412"/>
            <a:ext cx="3180522" cy="850746"/>
          </a:xfrm>
          <a:prstGeom prst="rect">
            <a:avLst/>
          </a:prstGeom>
        </p:spPr>
        <p:txBody>
          <a:bodyPr wrap="square">
            <a:spAutoFit/>
          </a:bodyPr>
          <a:lstStyle/>
          <a:p>
            <a:pPr algn="ctr" defTabSz="914377">
              <a:lnSpc>
                <a:spcPct val="125000"/>
              </a:lnSpc>
              <a:defRPr/>
            </a:pPr>
            <a:r>
              <a:rPr lang="en-US" sz="1600" b="1" dirty="0">
                <a:solidFill>
                  <a:srgbClr val="363636"/>
                </a:solidFill>
                <a:latin typeface="Century Gothic" panose="020B0502020202020204" pitchFamily="34" charset="0"/>
                <a:ea typeface="Verdana" charset="0"/>
                <a:cs typeface="Verdana" charset="0"/>
              </a:rPr>
              <a:t>Train Riders NE</a:t>
            </a:r>
          </a:p>
          <a:p>
            <a:pPr algn="ctr" defTabSz="914377">
              <a:lnSpc>
                <a:spcPct val="125000"/>
              </a:lnSpc>
              <a:defRPr/>
            </a:pPr>
            <a:r>
              <a:rPr lang="en-US" sz="1400" dirty="0">
                <a:solidFill>
                  <a:srgbClr val="363636"/>
                </a:solidFill>
                <a:latin typeface="Century Gothic" panose="020B0502020202020204" pitchFamily="34" charset="0"/>
                <a:ea typeface="Verdana" charset="0"/>
                <a:cs typeface="Verdana" charset="0"/>
              </a:rPr>
              <a:t>Eugene </a:t>
            </a:r>
            <a:r>
              <a:rPr lang="en-US" sz="1400" dirty="0" err="1">
                <a:solidFill>
                  <a:srgbClr val="363636"/>
                </a:solidFill>
                <a:latin typeface="Century Gothic" panose="020B0502020202020204" pitchFamily="34" charset="0"/>
                <a:ea typeface="Verdana" charset="0"/>
                <a:cs typeface="Verdana" charset="0"/>
              </a:rPr>
              <a:t>Skoropowski</a:t>
            </a:r>
            <a:endParaRPr lang="en-US" sz="1400" dirty="0">
              <a:solidFill>
                <a:srgbClr val="363636"/>
              </a:solidFill>
              <a:latin typeface="Century Gothic" panose="020B0502020202020204" pitchFamily="34" charset="0"/>
              <a:ea typeface="Verdana" charset="0"/>
              <a:cs typeface="Verdana" charset="0"/>
            </a:endParaRPr>
          </a:p>
          <a:p>
            <a:pPr algn="ctr" defTabSz="914377">
              <a:lnSpc>
                <a:spcPct val="125000"/>
              </a:lnSpc>
              <a:defRPr/>
            </a:pPr>
            <a:endParaRPr lang="en-US" sz="1050" dirty="0">
              <a:solidFill>
                <a:srgbClr val="363636"/>
              </a:solidFill>
              <a:latin typeface="Century Gothic" panose="020B0502020202020204" pitchFamily="34" charset="0"/>
              <a:ea typeface="Verdana" charset="0"/>
              <a:cs typeface="Verdana" charset="0"/>
            </a:endParaRPr>
          </a:p>
        </p:txBody>
      </p:sp>
    </p:spTree>
    <p:extLst>
      <p:ext uri="{BB962C8B-B14F-4D97-AF65-F5344CB8AC3E}">
        <p14:creationId xmlns:p14="http://schemas.microsoft.com/office/powerpoint/2010/main" val="74319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Screen Shot 2017-01-27 at 1.19.06 PM.png">
            <a:extLst>
              <a:ext uri="{FF2B5EF4-FFF2-40B4-BE49-F238E27FC236}">
                <a16:creationId xmlns:a16="http://schemas.microsoft.com/office/drawing/2014/main" id="{CA255064-5246-0B4C-83CA-C2786193F9A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84165" y="-1"/>
            <a:ext cx="5915302" cy="2930362"/>
          </a:xfrm>
          <a:prstGeom prst="rect">
            <a:avLst/>
          </a:prstGeom>
        </p:spPr>
      </p:pic>
      <p:pic>
        <p:nvPicPr>
          <p:cNvPr id="32" name="Picture 31" descr="A picture containing outdoor, traveling&#10;&#10;Description automatically generated">
            <a:extLst>
              <a:ext uri="{FF2B5EF4-FFF2-40B4-BE49-F238E27FC236}">
                <a16:creationId xmlns:a16="http://schemas.microsoft.com/office/drawing/2014/main" id="{4937B8DC-3254-8C48-9B2F-F401153DAE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29290"/>
            <a:ext cx="6152400" cy="2941198"/>
          </a:xfrm>
          <a:prstGeom prst="rect">
            <a:avLst/>
          </a:prstGeom>
        </p:spPr>
      </p:pic>
      <p:sp>
        <p:nvSpPr>
          <p:cNvPr id="6" name="TextBox 5">
            <a:extLst>
              <a:ext uri="{FF2B5EF4-FFF2-40B4-BE49-F238E27FC236}">
                <a16:creationId xmlns:a16="http://schemas.microsoft.com/office/drawing/2014/main" id="{2706D04F-55DB-FC4F-974E-B4655206C8B9}"/>
              </a:ext>
            </a:extLst>
          </p:cNvPr>
          <p:cNvSpPr txBox="1"/>
          <p:nvPr/>
        </p:nvSpPr>
        <p:spPr>
          <a:xfrm>
            <a:off x="5733383" y="2313235"/>
            <a:ext cx="174454" cy="526195"/>
          </a:xfrm>
          <a:prstGeom prst="rect">
            <a:avLst/>
          </a:prstGeom>
          <a:noFill/>
        </p:spPr>
        <p:txBody>
          <a:bodyPr wrap="square" rtlCol="0">
            <a:spAutoFit/>
          </a:bodyPr>
          <a:lstStyle/>
          <a:p>
            <a:endParaRPr lang="en-US" dirty="0">
              <a:solidFill>
                <a:prstClr val="black"/>
              </a:solidFill>
            </a:endParaRPr>
          </a:p>
        </p:txBody>
      </p:sp>
      <p:sp>
        <p:nvSpPr>
          <p:cNvPr id="10" name="Rectangle 9">
            <a:extLst>
              <a:ext uri="{FF2B5EF4-FFF2-40B4-BE49-F238E27FC236}">
                <a16:creationId xmlns:a16="http://schemas.microsoft.com/office/drawing/2014/main" id="{AF09C3D8-2B50-4342-963A-17F8165D7589}"/>
              </a:ext>
            </a:extLst>
          </p:cNvPr>
          <p:cNvSpPr/>
          <p:nvPr/>
        </p:nvSpPr>
        <p:spPr>
          <a:xfrm>
            <a:off x="4202892" y="3078755"/>
            <a:ext cx="3729081" cy="246221"/>
          </a:xfrm>
          <a:prstGeom prst="rect">
            <a:avLst/>
          </a:prstGeom>
        </p:spPr>
        <p:txBody>
          <a:bodyPr wrap="square">
            <a:spAutoFit/>
          </a:bodyPr>
          <a:lstStyle/>
          <a:p>
            <a:pPr algn="ctr"/>
            <a:r>
              <a:rPr lang="en-US" sz="1000" b="1" i="1" dirty="0">
                <a:solidFill>
                  <a:srgbClr val="000000"/>
                </a:solidFill>
                <a:latin typeface="+mj-lt"/>
                <a:cs typeface="Verdana"/>
              </a:rPr>
              <a:t>Evernia St, between S. Rosemary Ave &amp; S. Quadrille Blvd</a:t>
            </a:r>
          </a:p>
        </p:txBody>
      </p:sp>
      <p:pic>
        <p:nvPicPr>
          <p:cNvPr id="11" name="Picture 10" descr="CK-Icons.png">
            <a:extLst>
              <a:ext uri="{FF2B5EF4-FFF2-40B4-BE49-F238E27FC236}">
                <a16:creationId xmlns:a16="http://schemas.microsoft.com/office/drawing/2014/main" id="{C6CCA135-B92D-254E-851B-3FBAB6A376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6874" y="4202180"/>
            <a:ext cx="539418" cy="550777"/>
          </a:xfrm>
          <a:prstGeom prst="rect">
            <a:avLst/>
          </a:prstGeom>
        </p:spPr>
      </p:pic>
      <p:pic>
        <p:nvPicPr>
          <p:cNvPr id="12" name="Picture 11" descr="CK-Icons.png">
            <a:extLst>
              <a:ext uri="{FF2B5EF4-FFF2-40B4-BE49-F238E27FC236}">
                <a16:creationId xmlns:a16="http://schemas.microsoft.com/office/drawing/2014/main" id="{3489E6B7-918F-2B4F-9876-12B795F325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09549" y="4202302"/>
            <a:ext cx="539418" cy="550777"/>
          </a:xfrm>
          <a:prstGeom prst="rect">
            <a:avLst/>
          </a:prstGeom>
        </p:spPr>
      </p:pic>
      <p:pic>
        <p:nvPicPr>
          <p:cNvPr id="13" name="Picture 12" descr="CK-Icons.png">
            <a:extLst>
              <a:ext uri="{FF2B5EF4-FFF2-40B4-BE49-F238E27FC236}">
                <a16:creationId xmlns:a16="http://schemas.microsoft.com/office/drawing/2014/main" id="{523F68A5-01F9-0746-AFA7-135DF65222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226"/>
          <a:stretch/>
        </p:blipFill>
        <p:spPr>
          <a:xfrm>
            <a:off x="3639107" y="4202180"/>
            <a:ext cx="539418" cy="550777"/>
          </a:xfrm>
          <a:prstGeom prst="rect">
            <a:avLst/>
          </a:prstGeom>
        </p:spPr>
      </p:pic>
      <p:pic>
        <p:nvPicPr>
          <p:cNvPr id="14" name="Picture 13" descr="CK-Icons.png">
            <a:extLst>
              <a:ext uri="{FF2B5EF4-FFF2-40B4-BE49-F238E27FC236}">
                <a16:creationId xmlns:a16="http://schemas.microsoft.com/office/drawing/2014/main" id="{F0C6A29C-D800-104F-8DF4-B05C2529610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957"/>
          <a:stretch/>
        </p:blipFill>
        <p:spPr>
          <a:xfrm>
            <a:off x="8874565" y="4202179"/>
            <a:ext cx="539418" cy="550777"/>
          </a:xfrm>
          <a:prstGeom prst="rect">
            <a:avLst/>
          </a:prstGeom>
        </p:spPr>
      </p:pic>
      <p:sp>
        <p:nvSpPr>
          <p:cNvPr id="15" name="TextBox 14">
            <a:extLst>
              <a:ext uri="{FF2B5EF4-FFF2-40B4-BE49-F238E27FC236}">
                <a16:creationId xmlns:a16="http://schemas.microsoft.com/office/drawing/2014/main" id="{5CF8A3A4-FA21-6F47-921D-B671D618721A}"/>
              </a:ext>
            </a:extLst>
          </p:cNvPr>
          <p:cNvSpPr txBox="1"/>
          <p:nvPr/>
        </p:nvSpPr>
        <p:spPr>
          <a:xfrm>
            <a:off x="4157182" y="4375103"/>
            <a:ext cx="1995217" cy="594009"/>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n-lt"/>
              </a:rPr>
              <a:t>Flagler Museum </a:t>
            </a:r>
          </a:p>
          <a:p>
            <a:pPr>
              <a:lnSpc>
                <a:spcPct val="125000"/>
              </a:lnSpc>
            </a:pPr>
            <a:r>
              <a:rPr lang="en-US" sz="900" dirty="0">
                <a:solidFill>
                  <a:srgbClr val="363636"/>
                </a:solidFill>
                <a:latin typeface="+mn-lt"/>
              </a:rPr>
              <a:t>Kravis Center | Palm Beach Island</a:t>
            </a:r>
          </a:p>
        </p:txBody>
      </p:sp>
      <p:sp>
        <p:nvSpPr>
          <p:cNvPr id="16" name="TextBox 15">
            <a:extLst>
              <a:ext uri="{FF2B5EF4-FFF2-40B4-BE49-F238E27FC236}">
                <a16:creationId xmlns:a16="http://schemas.microsoft.com/office/drawing/2014/main" id="{5F990414-071A-E14E-9FD2-B0DC1EF420F6}"/>
              </a:ext>
            </a:extLst>
          </p:cNvPr>
          <p:cNvSpPr txBox="1"/>
          <p:nvPr/>
        </p:nvSpPr>
        <p:spPr>
          <a:xfrm>
            <a:off x="1557739" y="4353943"/>
            <a:ext cx="1886941" cy="940257"/>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j-lt"/>
              </a:rPr>
              <a:t>Government Center | County Courthouse  | City Hall Clematis District  | Rosemary Square Centennial Park  Waterfront</a:t>
            </a:r>
          </a:p>
        </p:txBody>
      </p:sp>
      <p:sp>
        <p:nvSpPr>
          <p:cNvPr id="17" name="TextBox 16">
            <a:extLst>
              <a:ext uri="{FF2B5EF4-FFF2-40B4-BE49-F238E27FC236}">
                <a16:creationId xmlns:a16="http://schemas.microsoft.com/office/drawing/2014/main" id="{6CBC23A7-25A4-B24F-B5C2-9902120B6E40}"/>
              </a:ext>
            </a:extLst>
          </p:cNvPr>
          <p:cNvSpPr txBox="1"/>
          <p:nvPr/>
        </p:nvSpPr>
        <p:spPr>
          <a:xfrm>
            <a:off x="6629980" y="4375623"/>
            <a:ext cx="1984704" cy="594009"/>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j-lt"/>
              </a:rPr>
              <a:t>Palm Beach Atlantic University Convention Center </a:t>
            </a:r>
            <a:br>
              <a:rPr lang="en-US" sz="900" dirty="0">
                <a:solidFill>
                  <a:srgbClr val="363636"/>
                </a:solidFill>
                <a:latin typeface="+mj-lt"/>
              </a:rPr>
            </a:br>
            <a:r>
              <a:rPr lang="en-US" sz="900" dirty="0">
                <a:solidFill>
                  <a:srgbClr val="363636"/>
                </a:solidFill>
                <a:latin typeface="+mj-lt"/>
              </a:rPr>
              <a:t>Airport | Beaches</a:t>
            </a:r>
          </a:p>
        </p:txBody>
      </p:sp>
      <p:sp>
        <p:nvSpPr>
          <p:cNvPr id="18" name="Rectangle 17">
            <a:extLst>
              <a:ext uri="{FF2B5EF4-FFF2-40B4-BE49-F238E27FC236}">
                <a16:creationId xmlns:a16="http://schemas.microsoft.com/office/drawing/2014/main" id="{861E1F39-9709-F64C-9FE1-00D55CCC07A8}"/>
              </a:ext>
            </a:extLst>
          </p:cNvPr>
          <p:cNvSpPr/>
          <p:nvPr/>
        </p:nvSpPr>
        <p:spPr>
          <a:xfrm>
            <a:off x="9474774" y="4386427"/>
            <a:ext cx="2717226" cy="420884"/>
          </a:xfrm>
          <a:prstGeom prst="rect">
            <a:avLst/>
          </a:prstGeom>
          <a:noFill/>
        </p:spPr>
        <p:txBody>
          <a:bodyPr wrap="square" rtlCol="0">
            <a:spAutoFit/>
          </a:bodyPr>
          <a:lstStyle/>
          <a:p>
            <a:pPr>
              <a:lnSpc>
                <a:spcPct val="125000"/>
              </a:lnSpc>
            </a:pPr>
            <a:r>
              <a:rPr lang="en-US" sz="900" dirty="0">
                <a:solidFill>
                  <a:srgbClr val="363636"/>
                </a:solidFill>
                <a:cs typeface="Verdana"/>
              </a:rPr>
              <a:t>Palm Tran</a:t>
            </a:r>
          </a:p>
          <a:p>
            <a:pPr>
              <a:lnSpc>
                <a:spcPct val="125000"/>
              </a:lnSpc>
            </a:pPr>
            <a:r>
              <a:rPr lang="en-US" sz="900" dirty="0">
                <a:solidFill>
                  <a:srgbClr val="363636"/>
                </a:solidFill>
                <a:cs typeface="Verdana"/>
              </a:rPr>
              <a:t>Tri-Rail </a:t>
            </a:r>
          </a:p>
        </p:txBody>
      </p:sp>
      <p:sp>
        <p:nvSpPr>
          <p:cNvPr id="19" name="TextBox 18">
            <a:extLst>
              <a:ext uri="{FF2B5EF4-FFF2-40B4-BE49-F238E27FC236}">
                <a16:creationId xmlns:a16="http://schemas.microsoft.com/office/drawing/2014/main" id="{48D3A35B-5FB2-8347-8669-4955D50A76C1}"/>
              </a:ext>
            </a:extLst>
          </p:cNvPr>
          <p:cNvSpPr txBox="1"/>
          <p:nvPr/>
        </p:nvSpPr>
        <p:spPr>
          <a:xfrm>
            <a:off x="1556494" y="4171452"/>
            <a:ext cx="941740" cy="251820"/>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WALK</a:t>
            </a:r>
          </a:p>
        </p:txBody>
      </p:sp>
      <p:sp>
        <p:nvSpPr>
          <p:cNvPr id="20" name="TextBox 19">
            <a:extLst>
              <a:ext uri="{FF2B5EF4-FFF2-40B4-BE49-F238E27FC236}">
                <a16:creationId xmlns:a16="http://schemas.microsoft.com/office/drawing/2014/main" id="{43182C9E-B51F-7340-A164-682DDB939206}"/>
              </a:ext>
            </a:extLst>
          </p:cNvPr>
          <p:cNvSpPr txBox="1"/>
          <p:nvPr/>
        </p:nvSpPr>
        <p:spPr>
          <a:xfrm>
            <a:off x="4159624" y="4179214"/>
            <a:ext cx="664208" cy="276999"/>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BIKE</a:t>
            </a:r>
          </a:p>
        </p:txBody>
      </p:sp>
      <p:sp>
        <p:nvSpPr>
          <p:cNvPr id="21" name="TextBox 20">
            <a:extLst>
              <a:ext uri="{FF2B5EF4-FFF2-40B4-BE49-F238E27FC236}">
                <a16:creationId xmlns:a16="http://schemas.microsoft.com/office/drawing/2014/main" id="{26423661-D878-C24B-A922-52AB9F3AD387}"/>
              </a:ext>
            </a:extLst>
          </p:cNvPr>
          <p:cNvSpPr txBox="1"/>
          <p:nvPr/>
        </p:nvSpPr>
        <p:spPr>
          <a:xfrm>
            <a:off x="6548967" y="4158862"/>
            <a:ext cx="1120423" cy="276999"/>
          </a:xfrm>
          <a:prstGeom prst="rect">
            <a:avLst/>
          </a:prstGeom>
          <a:noFill/>
        </p:spPr>
        <p:txBody>
          <a:bodyPr wrap="square" rtlCol="0">
            <a:spAutoFit/>
          </a:bodyPr>
          <a:lstStyle/>
          <a:p>
            <a:pPr algn="ctr"/>
            <a:r>
              <a:rPr lang="en-US" sz="1200" b="1" dirty="0">
                <a:solidFill>
                  <a:srgbClr val="000000"/>
                </a:solidFill>
                <a:latin typeface="+mj-lt"/>
                <a:ea typeface="Verdana" charset="0"/>
                <a:cs typeface="Verdana" charset="0"/>
              </a:rPr>
              <a:t>RIDESHARE</a:t>
            </a:r>
          </a:p>
        </p:txBody>
      </p:sp>
      <p:sp>
        <p:nvSpPr>
          <p:cNvPr id="22" name="TextBox 21">
            <a:extLst>
              <a:ext uri="{FF2B5EF4-FFF2-40B4-BE49-F238E27FC236}">
                <a16:creationId xmlns:a16="http://schemas.microsoft.com/office/drawing/2014/main" id="{C0D79C96-F952-5847-9986-F9A52351A30C}"/>
              </a:ext>
            </a:extLst>
          </p:cNvPr>
          <p:cNvSpPr txBox="1"/>
          <p:nvPr/>
        </p:nvSpPr>
        <p:spPr>
          <a:xfrm>
            <a:off x="9466421" y="4172009"/>
            <a:ext cx="2013077" cy="276999"/>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PUBLIC TRANSIT</a:t>
            </a:r>
          </a:p>
        </p:txBody>
      </p:sp>
      <p:sp>
        <p:nvSpPr>
          <p:cNvPr id="23" name="Rectangle 22">
            <a:extLst>
              <a:ext uri="{FF2B5EF4-FFF2-40B4-BE49-F238E27FC236}">
                <a16:creationId xmlns:a16="http://schemas.microsoft.com/office/drawing/2014/main" id="{B0A2B66A-3721-2947-B70A-D3CF502161E8}"/>
              </a:ext>
            </a:extLst>
          </p:cNvPr>
          <p:cNvSpPr/>
          <p:nvPr/>
        </p:nvSpPr>
        <p:spPr>
          <a:xfrm>
            <a:off x="1485371" y="3443801"/>
            <a:ext cx="9761656" cy="512063"/>
          </a:xfrm>
          <a:prstGeom prst="rect">
            <a:avLst/>
          </a:prstGeom>
        </p:spPr>
        <p:txBody>
          <a:bodyPr wrap="square">
            <a:spAutoFit/>
          </a:bodyPr>
          <a:lstStyle/>
          <a:p>
            <a:pPr algn="ctr">
              <a:lnSpc>
                <a:spcPct val="120000"/>
              </a:lnSpc>
            </a:pPr>
            <a:r>
              <a:rPr lang="en-US" sz="1200" dirty="0">
                <a:solidFill>
                  <a:srgbClr val="363636"/>
                </a:solidFill>
                <a:latin typeface="Century Gothic" panose="020B0502020202020204" pitchFamily="34" charset="0"/>
                <a:ea typeface="Verdana" charset="0"/>
                <a:cs typeface="Verdana" charset="0"/>
              </a:rPr>
              <a:t>Located in the heart of the city, all the places you want to go to are walkable. Stroll down to West Palm Beach’s multiple art museums, entertainment venues, beaches and even wildlife sanctuaries.</a:t>
            </a:r>
          </a:p>
        </p:txBody>
      </p:sp>
      <p:sp>
        <p:nvSpPr>
          <p:cNvPr id="24" name="Rectangle 23">
            <a:hlinkClick r:id="rId8" action="ppaction://hlinksldjump"/>
            <a:extLst>
              <a:ext uri="{FF2B5EF4-FFF2-40B4-BE49-F238E27FC236}">
                <a16:creationId xmlns:a16="http://schemas.microsoft.com/office/drawing/2014/main" id="{2453D2EA-1470-5948-9B06-022845DC0291}"/>
              </a:ext>
            </a:extLst>
          </p:cNvPr>
          <p:cNvSpPr/>
          <p:nvPr/>
        </p:nvSpPr>
        <p:spPr>
          <a:xfrm>
            <a:off x="51280" y="-29290"/>
            <a:ext cx="1753189"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a:extLst>
              <a:ext uri="{FF2B5EF4-FFF2-40B4-BE49-F238E27FC236}">
                <a16:creationId xmlns:a16="http://schemas.microsoft.com/office/drawing/2014/main" id="{51857C4D-31DB-AD4F-AED0-327E7BABDD01}"/>
              </a:ext>
            </a:extLst>
          </p:cNvPr>
          <p:cNvCxnSpPr/>
          <p:nvPr/>
        </p:nvCxnSpPr>
        <p:spPr>
          <a:xfrm>
            <a:off x="0" y="2911907"/>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Google Shape;572;p42">
            <a:extLst>
              <a:ext uri="{FF2B5EF4-FFF2-40B4-BE49-F238E27FC236}">
                <a16:creationId xmlns:a16="http://schemas.microsoft.com/office/drawing/2014/main" id="{B3E4BB6C-7A65-E140-B3F6-825FCF8C4A48}"/>
              </a:ext>
            </a:extLst>
          </p:cNvPr>
          <p:cNvSpPr txBox="1"/>
          <p:nvPr/>
        </p:nvSpPr>
        <p:spPr>
          <a:xfrm>
            <a:off x="4540272" y="2753728"/>
            <a:ext cx="3111454"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West Palm Beach</a:t>
            </a:r>
            <a:endParaRPr sz="1500" b="1" i="1" dirty="0">
              <a:solidFill>
                <a:srgbClr val="363636"/>
              </a:solidFill>
              <a:latin typeface="Century Gothic"/>
              <a:ea typeface="Century Gothic"/>
              <a:cs typeface="Century Gothic"/>
              <a:sym typeface="Century Gothic"/>
            </a:endParaRPr>
          </a:p>
        </p:txBody>
      </p:sp>
      <p:sp>
        <p:nvSpPr>
          <p:cNvPr id="39" name="TextBox 38">
            <a:extLst>
              <a:ext uri="{FF2B5EF4-FFF2-40B4-BE49-F238E27FC236}">
                <a16:creationId xmlns:a16="http://schemas.microsoft.com/office/drawing/2014/main" id="{74C1C9EF-DB6D-174F-9832-9039601FEB13}"/>
              </a:ext>
            </a:extLst>
          </p:cNvPr>
          <p:cNvSpPr txBox="1"/>
          <p:nvPr/>
        </p:nvSpPr>
        <p:spPr>
          <a:xfrm>
            <a:off x="11734802" y="6541675"/>
            <a:ext cx="528638" cy="261610"/>
          </a:xfrm>
          <a:prstGeom prst="rect">
            <a:avLst/>
          </a:prstGeom>
          <a:noFill/>
        </p:spPr>
        <p:txBody>
          <a:bodyPr wrap="square" rtlCol="0">
            <a:spAutoFit/>
          </a:bodyPr>
          <a:lstStyle/>
          <a:p>
            <a:pPr algn="ctr"/>
            <a:fld id="{579DE20F-02D8-2F47-AE7C-8EBAD3F1BF1D}" type="slidenum">
              <a:rPr lang="en-US" sz="1100" b="0" smtClean="0"/>
              <a:t>10</a:t>
            </a:fld>
            <a:endParaRPr lang="en-US" sz="1200" b="0" dirty="0"/>
          </a:p>
        </p:txBody>
      </p:sp>
      <p:pic>
        <p:nvPicPr>
          <p:cNvPr id="26" name="Picture 25">
            <a:extLst>
              <a:ext uri="{FF2B5EF4-FFF2-40B4-BE49-F238E27FC236}">
                <a16:creationId xmlns:a16="http://schemas.microsoft.com/office/drawing/2014/main" id="{646C9EFE-008B-1344-AC2D-5CAA82946AC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0" y="5381620"/>
            <a:ext cx="12192000" cy="1441314"/>
          </a:xfrm>
          <a:prstGeom prst="rect">
            <a:avLst/>
          </a:prstGeom>
        </p:spPr>
      </p:pic>
      <p:pic>
        <p:nvPicPr>
          <p:cNvPr id="27" name="Picture 26" descr="A close up of a logo&#10;&#10;Description automatically generated">
            <a:extLst>
              <a:ext uri="{FF2B5EF4-FFF2-40B4-BE49-F238E27FC236}">
                <a16:creationId xmlns:a16="http://schemas.microsoft.com/office/drawing/2014/main" id="{9C606BB7-18E3-6542-8FB1-C16F82928D1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0399" y="5693247"/>
            <a:ext cx="12252798" cy="1145104"/>
          </a:xfrm>
          <a:prstGeom prst="rect">
            <a:avLst/>
          </a:prstGeom>
        </p:spPr>
      </p:pic>
      <p:sp>
        <p:nvSpPr>
          <p:cNvPr id="28" name="TextBox 27">
            <a:extLst>
              <a:ext uri="{FF2B5EF4-FFF2-40B4-BE49-F238E27FC236}">
                <a16:creationId xmlns:a16="http://schemas.microsoft.com/office/drawing/2014/main" id="{5D70DCCA-91A7-0A4C-9126-C7F72E4E8780}"/>
              </a:ext>
            </a:extLst>
          </p:cNvPr>
          <p:cNvSpPr txBox="1"/>
          <p:nvPr/>
        </p:nvSpPr>
        <p:spPr>
          <a:xfrm>
            <a:off x="11750913" y="6522026"/>
            <a:ext cx="528638" cy="261610"/>
          </a:xfrm>
          <a:prstGeom prst="rect">
            <a:avLst/>
          </a:prstGeom>
          <a:noFill/>
        </p:spPr>
        <p:txBody>
          <a:bodyPr wrap="square" rtlCol="0">
            <a:spAutoFit/>
          </a:bodyPr>
          <a:lstStyle/>
          <a:p>
            <a:pPr algn="ctr"/>
            <a:fld id="{579DE20F-02D8-2F47-AE7C-8EBAD3F1BF1D}" type="slidenum">
              <a:rPr lang="en-US" sz="1100" b="0" smtClean="0"/>
              <a:t>10</a:t>
            </a:fld>
            <a:endParaRPr lang="en-US" sz="1200" b="0" dirty="0"/>
          </a:p>
        </p:txBody>
      </p:sp>
    </p:spTree>
    <p:extLst>
      <p:ext uri="{BB962C8B-B14F-4D97-AF65-F5344CB8AC3E}">
        <p14:creationId xmlns:p14="http://schemas.microsoft.com/office/powerpoint/2010/main" val="365105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B91A-970F-A74B-9559-2672CE340581}"/>
              </a:ext>
            </a:extLst>
          </p:cNvPr>
          <p:cNvSpPr>
            <a:spLocks noGrp="1"/>
          </p:cNvSpPr>
          <p:nvPr>
            <p:ph type="title"/>
          </p:nvPr>
        </p:nvSpPr>
        <p:spPr/>
        <p:txBody>
          <a:bodyPr/>
          <a:lstStyle/>
          <a:p>
            <a:r>
              <a:rPr lang="en-US" i="1" dirty="0"/>
              <a:t>Future Stations in South Florida</a:t>
            </a:r>
          </a:p>
        </p:txBody>
      </p:sp>
      <p:pic>
        <p:nvPicPr>
          <p:cNvPr id="9" name="Picture 8" descr="A picture containing text, sky, road, outdoor&#10;&#10;Description automatically generated">
            <a:extLst>
              <a:ext uri="{FF2B5EF4-FFF2-40B4-BE49-F238E27FC236}">
                <a16:creationId xmlns:a16="http://schemas.microsoft.com/office/drawing/2014/main" id="{4EA0D042-4B7B-F749-897D-F0F7FBFD738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85619" y="1652769"/>
            <a:ext cx="5578878" cy="2927045"/>
          </a:xfrm>
          <a:prstGeom prst="rect">
            <a:avLst/>
          </a:prstGeom>
        </p:spPr>
      </p:pic>
      <p:pic>
        <p:nvPicPr>
          <p:cNvPr id="13" name="Picture 12" descr="A picture containing text, sky, road, outdoor&#10;&#10;Description automatically generated">
            <a:extLst>
              <a:ext uri="{FF2B5EF4-FFF2-40B4-BE49-F238E27FC236}">
                <a16:creationId xmlns:a16="http://schemas.microsoft.com/office/drawing/2014/main" id="{CA3B1A61-6FDF-BB43-875F-4197296BDF1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8930" y="1652770"/>
            <a:ext cx="5385008" cy="2927045"/>
          </a:xfrm>
          <a:prstGeom prst="rect">
            <a:avLst/>
          </a:prstGeom>
        </p:spPr>
      </p:pic>
      <p:sp>
        <p:nvSpPr>
          <p:cNvPr id="14" name="Google Shape;572;p42">
            <a:extLst>
              <a:ext uri="{FF2B5EF4-FFF2-40B4-BE49-F238E27FC236}">
                <a16:creationId xmlns:a16="http://schemas.microsoft.com/office/drawing/2014/main" id="{928AB1F6-29CA-204F-9A54-31538448B08E}"/>
              </a:ext>
            </a:extLst>
          </p:cNvPr>
          <p:cNvSpPr txBox="1"/>
          <p:nvPr/>
        </p:nvSpPr>
        <p:spPr>
          <a:xfrm>
            <a:off x="882673" y="4421636"/>
            <a:ext cx="1570893"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Aventura</a:t>
            </a:r>
            <a:endParaRPr sz="1500" b="1" i="1" dirty="0">
              <a:solidFill>
                <a:srgbClr val="363636"/>
              </a:solidFill>
              <a:latin typeface="Century Gothic"/>
              <a:ea typeface="Century Gothic"/>
              <a:cs typeface="Century Gothic"/>
              <a:sym typeface="Century Gothic"/>
            </a:endParaRPr>
          </a:p>
        </p:txBody>
      </p:sp>
      <p:sp>
        <p:nvSpPr>
          <p:cNvPr id="15" name="Google Shape;572;p42">
            <a:extLst>
              <a:ext uri="{FF2B5EF4-FFF2-40B4-BE49-F238E27FC236}">
                <a16:creationId xmlns:a16="http://schemas.microsoft.com/office/drawing/2014/main" id="{2081C91E-CA74-B44D-979E-BBCA61AA0DBF}"/>
              </a:ext>
            </a:extLst>
          </p:cNvPr>
          <p:cNvSpPr txBox="1"/>
          <p:nvPr/>
        </p:nvSpPr>
        <p:spPr>
          <a:xfrm>
            <a:off x="6501152" y="4421636"/>
            <a:ext cx="1684681"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Boca Raton</a:t>
            </a:r>
            <a:endParaRPr sz="1500" b="1" i="1" dirty="0">
              <a:solidFill>
                <a:srgbClr val="363636"/>
              </a:solidFill>
              <a:latin typeface="Century Gothic"/>
              <a:ea typeface="Century Gothic"/>
              <a:cs typeface="Century Gothic"/>
              <a:sym typeface="Century Gothic"/>
            </a:endParaRPr>
          </a:p>
        </p:txBody>
      </p:sp>
      <p:sp>
        <p:nvSpPr>
          <p:cNvPr id="16" name="Google Shape;126;p19">
            <a:extLst>
              <a:ext uri="{FF2B5EF4-FFF2-40B4-BE49-F238E27FC236}">
                <a16:creationId xmlns:a16="http://schemas.microsoft.com/office/drawing/2014/main" id="{540F61BD-271D-4942-87E2-1AFB13996973}"/>
              </a:ext>
            </a:extLst>
          </p:cNvPr>
          <p:cNvSpPr txBox="1"/>
          <p:nvPr/>
        </p:nvSpPr>
        <p:spPr>
          <a:xfrm>
            <a:off x="0" y="936148"/>
            <a:ext cx="1219200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Connecting you further</a:t>
            </a:r>
            <a:endParaRPr sz="1200" b="1" dirty="0">
              <a:solidFill>
                <a:srgbClr val="363636"/>
              </a:solidFill>
            </a:endParaRPr>
          </a:p>
        </p:txBody>
      </p:sp>
      <p:sp>
        <p:nvSpPr>
          <p:cNvPr id="17" name="TextBox 16">
            <a:extLst>
              <a:ext uri="{FF2B5EF4-FFF2-40B4-BE49-F238E27FC236}">
                <a16:creationId xmlns:a16="http://schemas.microsoft.com/office/drawing/2014/main" id="{A7C9DA25-BF01-3042-919A-9792EC898BE5}"/>
              </a:ext>
            </a:extLst>
          </p:cNvPr>
          <p:cNvSpPr txBox="1"/>
          <p:nvPr/>
        </p:nvSpPr>
        <p:spPr>
          <a:xfrm>
            <a:off x="766502" y="4928287"/>
            <a:ext cx="5247435" cy="1165191"/>
          </a:xfrm>
          <a:prstGeom prst="rect">
            <a:avLst/>
          </a:prstGeom>
          <a:noFill/>
        </p:spPr>
        <p:txBody>
          <a:bodyPr wrap="square" rtlCol="0">
            <a:spAutoFit/>
          </a:bodyPr>
          <a:lstStyle/>
          <a:p>
            <a:pPr marL="285750" indent="-285750">
              <a:lnSpc>
                <a:spcPct val="150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Received approval from Miami-Dade County in late </a:t>
            </a:r>
            <a:r>
              <a:rPr lang="en-US" sz="1200" b="1" dirty="0">
                <a:solidFill>
                  <a:srgbClr val="363636"/>
                </a:solidFill>
                <a:latin typeface="Century Gothic" panose="020B0502020202020204" pitchFamily="34" charset="0"/>
                <a:ea typeface="Verdana" panose="020B0604030504040204" pitchFamily="34" charset="0"/>
                <a:cs typeface="Verdana" panose="020B0604030504040204" pitchFamily="34" charset="0"/>
              </a:rPr>
              <a:t>2019 </a:t>
            </a: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to build station west of Biscayne Boulevard and Aventura Mall</a:t>
            </a:r>
          </a:p>
          <a:p>
            <a:pPr>
              <a:lnSpc>
                <a:spcPct val="150000"/>
              </a:lnSpc>
              <a:buClr>
                <a:schemeClr val="accent1"/>
              </a:buClr>
            </a:pPr>
            <a:endPar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endParaRPr>
          </a:p>
          <a:p>
            <a:pPr marL="285750" indent="-285750">
              <a:lnSpc>
                <a:spcPct val="150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Ground-breaking and start of construction in summer </a:t>
            </a:r>
            <a:r>
              <a:rPr lang="en-US" sz="1200" b="1" dirty="0">
                <a:solidFill>
                  <a:srgbClr val="363636"/>
                </a:solidFill>
                <a:latin typeface="Century Gothic" panose="020B0502020202020204" pitchFamily="34" charset="0"/>
                <a:ea typeface="Verdana" panose="020B0604030504040204" pitchFamily="34" charset="0"/>
                <a:cs typeface="Verdana" panose="020B0604030504040204" pitchFamily="34" charset="0"/>
              </a:rPr>
              <a:t>2020</a:t>
            </a:r>
          </a:p>
        </p:txBody>
      </p:sp>
      <p:sp>
        <p:nvSpPr>
          <p:cNvPr id="18" name="TextBox 17">
            <a:extLst>
              <a:ext uri="{FF2B5EF4-FFF2-40B4-BE49-F238E27FC236}">
                <a16:creationId xmlns:a16="http://schemas.microsoft.com/office/drawing/2014/main" id="{014021D7-E36F-AA42-ACD3-C1C0015B9631}"/>
              </a:ext>
            </a:extLst>
          </p:cNvPr>
          <p:cNvSpPr txBox="1"/>
          <p:nvPr/>
        </p:nvSpPr>
        <p:spPr>
          <a:xfrm>
            <a:off x="6543054" y="4928287"/>
            <a:ext cx="5269117" cy="1442190"/>
          </a:xfrm>
          <a:prstGeom prst="rect">
            <a:avLst/>
          </a:prstGeom>
          <a:noFill/>
        </p:spPr>
        <p:txBody>
          <a:bodyPr wrap="square" rtlCol="0">
            <a:spAutoFit/>
          </a:bodyPr>
          <a:lstStyle/>
          <a:p>
            <a:pPr marL="342900" indent="-342900">
              <a:lnSpc>
                <a:spcPct val="150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Received approval from Boca Raton City Council to build a station and parking garage December </a:t>
            </a:r>
            <a:r>
              <a:rPr lang="en-US" sz="1200" b="1" dirty="0">
                <a:solidFill>
                  <a:srgbClr val="363636"/>
                </a:solidFill>
                <a:latin typeface="Century Gothic" panose="020B0502020202020204" pitchFamily="34" charset="0"/>
                <a:ea typeface="Verdana" panose="020B0604030504040204" pitchFamily="34" charset="0"/>
                <a:cs typeface="Verdana" panose="020B0604030504040204" pitchFamily="34" charset="0"/>
              </a:rPr>
              <a:t>2019</a:t>
            </a:r>
          </a:p>
          <a:p>
            <a:pPr marL="342900" indent="-342900">
              <a:lnSpc>
                <a:spcPct val="150000"/>
              </a:lnSpc>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endParaRPr>
          </a:p>
          <a:p>
            <a:pPr marL="342900" indent="-342900">
              <a:lnSpc>
                <a:spcPct val="150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Applied for Federal Railroad Administration CRISI grant. If approved, construction will start January </a:t>
            </a:r>
            <a:r>
              <a:rPr lang="en-US" sz="1200" b="1" dirty="0">
                <a:solidFill>
                  <a:srgbClr val="363636"/>
                </a:solidFill>
                <a:latin typeface="Century Gothic" panose="020B0502020202020204" pitchFamily="34" charset="0"/>
                <a:ea typeface="Verdana" panose="020B0604030504040204" pitchFamily="34" charset="0"/>
                <a:cs typeface="Verdana" panose="020B0604030504040204" pitchFamily="34" charset="0"/>
              </a:rPr>
              <a:t>2021</a:t>
            </a:r>
          </a:p>
        </p:txBody>
      </p:sp>
    </p:spTree>
    <p:extLst>
      <p:ext uri="{BB962C8B-B14F-4D97-AF65-F5344CB8AC3E}">
        <p14:creationId xmlns:p14="http://schemas.microsoft.com/office/powerpoint/2010/main" val="3382453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B6C71-DAD0-9D4C-9905-C284DA61CC46}"/>
              </a:ext>
            </a:extLst>
          </p:cNvPr>
          <p:cNvSpPr>
            <a:spLocks noGrp="1"/>
          </p:cNvSpPr>
          <p:nvPr>
            <p:ph type="title"/>
          </p:nvPr>
        </p:nvSpPr>
        <p:spPr/>
        <p:txBody>
          <a:bodyPr/>
          <a:lstStyle/>
          <a:p>
            <a:r>
              <a:rPr lang="en-US" i="1" dirty="0"/>
              <a:t>Future Stations in Central Florida</a:t>
            </a:r>
          </a:p>
        </p:txBody>
      </p:sp>
      <p:sp>
        <p:nvSpPr>
          <p:cNvPr id="3" name="Google Shape;126;p19">
            <a:extLst>
              <a:ext uri="{FF2B5EF4-FFF2-40B4-BE49-F238E27FC236}">
                <a16:creationId xmlns:a16="http://schemas.microsoft.com/office/drawing/2014/main" id="{E27AF6B6-184E-7546-9608-A72BFB471193}"/>
              </a:ext>
            </a:extLst>
          </p:cNvPr>
          <p:cNvSpPr txBox="1"/>
          <p:nvPr/>
        </p:nvSpPr>
        <p:spPr>
          <a:xfrm>
            <a:off x="0" y="934128"/>
            <a:ext cx="12192000" cy="4359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b="1" dirty="0">
                <a:solidFill>
                  <a:srgbClr val="3E4044"/>
                </a:solidFill>
                <a:latin typeface="Century Gothic" panose="020B0502020202020204" pitchFamily="34" charset="0"/>
              </a:rPr>
              <a:t>Moving the state of Florida into the future of travel</a:t>
            </a:r>
            <a:endParaRPr sz="1200" b="1" dirty="0">
              <a:solidFill>
                <a:srgbClr val="363636"/>
              </a:solidFill>
            </a:endParaRPr>
          </a:p>
        </p:txBody>
      </p:sp>
      <p:pic>
        <p:nvPicPr>
          <p:cNvPr id="1026" name="Picture 2" descr="Rail News - Virgin Trains breaks ground on Orlando passenger-rail line. For  Railroad Career Professionals">
            <a:extLst>
              <a:ext uri="{FF2B5EF4-FFF2-40B4-BE49-F238E27FC236}">
                <a16:creationId xmlns:a16="http://schemas.microsoft.com/office/drawing/2014/main" id="{671C7494-3CBF-6D47-8FDF-38427AF47B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434" y="1678198"/>
            <a:ext cx="5651974" cy="313998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72;p42">
            <a:extLst>
              <a:ext uri="{FF2B5EF4-FFF2-40B4-BE49-F238E27FC236}">
                <a16:creationId xmlns:a16="http://schemas.microsoft.com/office/drawing/2014/main" id="{818AC2C3-3DC7-0E46-9A2B-2767C049EC53}"/>
              </a:ext>
            </a:extLst>
          </p:cNvPr>
          <p:cNvSpPr txBox="1"/>
          <p:nvPr/>
        </p:nvSpPr>
        <p:spPr>
          <a:xfrm>
            <a:off x="870950" y="4660005"/>
            <a:ext cx="3208681"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Orlando International Airport</a:t>
            </a:r>
            <a:endParaRPr sz="1500" b="1" i="1" dirty="0">
              <a:solidFill>
                <a:srgbClr val="363636"/>
              </a:solidFill>
              <a:latin typeface="Century Gothic"/>
              <a:ea typeface="Century Gothic"/>
              <a:cs typeface="Century Gothic"/>
              <a:sym typeface="Century Gothic"/>
            </a:endParaRPr>
          </a:p>
        </p:txBody>
      </p:sp>
      <p:pic>
        <p:nvPicPr>
          <p:cNvPr id="1028" name="Picture 4" descr="Disney Springs to begin to reopen on Wednesday: Here's what to know">
            <a:extLst>
              <a:ext uri="{FF2B5EF4-FFF2-40B4-BE49-F238E27FC236}">
                <a16:creationId xmlns:a16="http://schemas.microsoft.com/office/drawing/2014/main" id="{80759748-1F02-E249-B245-40881F922CD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400800" y="1678198"/>
            <a:ext cx="5263662" cy="316343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572;p42">
            <a:extLst>
              <a:ext uri="{FF2B5EF4-FFF2-40B4-BE49-F238E27FC236}">
                <a16:creationId xmlns:a16="http://schemas.microsoft.com/office/drawing/2014/main" id="{B5859828-9789-4147-8A9C-09A736F2D2C8}"/>
              </a:ext>
            </a:extLst>
          </p:cNvPr>
          <p:cNvSpPr txBox="1"/>
          <p:nvPr/>
        </p:nvSpPr>
        <p:spPr>
          <a:xfrm>
            <a:off x="6734836" y="4660005"/>
            <a:ext cx="2153604"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Disney Springs</a:t>
            </a:r>
            <a:endParaRPr sz="1500" b="1" i="1" dirty="0">
              <a:solidFill>
                <a:srgbClr val="363636"/>
              </a:solidFill>
              <a:latin typeface="Century Gothic"/>
              <a:ea typeface="Century Gothic"/>
              <a:cs typeface="Century Gothic"/>
              <a:sym typeface="Century Gothic"/>
            </a:endParaRPr>
          </a:p>
        </p:txBody>
      </p:sp>
      <p:sp>
        <p:nvSpPr>
          <p:cNvPr id="9" name="TextBox 8">
            <a:extLst>
              <a:ext uri="{FF2B5EF4-FFF2-40B4-BE49-F238E27FC236}">
                <a16:creationId xmlns:a16="http://schemas.microsoft.com/office/drawing/2014/main" id="{F62E95AC-B23C-1F4A-B9CD-B1E173BD869F}"/>
              </a:ext>
            </a:extLst>
          </p:cNvPr>
          <p:cNvSpPr txBox="1"/>
          <p:nvPr/>
        </p:nvSpPr>
        <p:spPr>
          <a:xfrm>
            <a:off x="634850" y="5033906"/>
            <a:ext cx="5109862" cy="227318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dirty="0">
                <a:solidFill>
                  <a:srgbClr val="363636"/>
                </a:solidFill>
                <a:latin typeface="Century Gothic" panose="020B0502020202020204" pitchFamily="34" charset="0"/>
              </a:rPr>
              <a:t>Phase 2 construction underway; expected to be completed in late </a:t>
            </a:r>
            <a:r>
              <a:rPr lang="en-US" sz="1200" b="1" dirty="0">
                <a:solidFill>
                  <a:srgbClr val="363636"/>
                </a:solidFill>
                <a:latin typeface="Century Gothic" panose="020B0502020202020204" pitchFamily="34" charset="0"/>
              </a:rPr>
              <a:t>2022</a:t>
            </a:r>
          </a:p>
          <a:p>
            <a:pPr marL="285750" indent="-285750">
              <a:lnSpc>
                <a:spcPct val="150000"/>
              </a:lnSpc>
              <a:buFont typeface="Arial" panose="020B0604020202020204" pitchFamily="34" charset="0"/>
              <a:buChar char="•"/>
            </a:pPr>
            <a:endParaRPr lang="en-US" sz="1200" dirty="0">
              <a:solidFill>
                <a:srgbClr val="363636"/>
              </a:solidFill>
              <a:latin typeface="Century Gothic" panose="020B0502020202020204" pitchFamily="34" charset="0"/>
            </a:endParaRPr>
          </a:p>
          <a:p>
            <a:pPr marL="285750" indent="-285750">
              <a:lnSpc>
                <a:spcPct val="150000"/>
              </a:lnSpc>
              <a:buFont typeface="Arial" panose="020B0604020202020204" pitchFamily="34" charset="0"/>
              <a:buChar char="•"/>
            </a:pPr>
            <a:r>
              <a:rPr lang="en-US" sz="1200" dirty="0">
                <a:solidFill>
                  <a:srgbClr val="363636"/>
                </a:solidFill>
                <a:latin typeface="Century Gothic" panose="020B0502020202020204" pitchFamily="34" charset="0"/>
              </a:rPr>
              <a:t>Ongoing safety education, coordination and outreach</a:t>
            </a:r>
          </a:p>
          <a:p>
            <a:pPr marL="285750" indent="-285750">
              <a:lnSpc>
                <a:spcPct val="150000"/>
              </a:lnSpc>
              <a:buFont typeface="Arial" panose="020B0604020202020204" pitchFamily="34" charset="0"/>
              <a:buChar char="•"/>
            </a:pPr>
            <a:endParaRPr lang="en-US" sz="1200" dirty="0">
              <a:solidFill>
                <a:srgbClr val="363636"/>
              </a:solidFill>
              <a:latin typeface="Century Gothic" panose="020B0502020202020204" pitchFamily="34" charset="0"/>
            </a:endParaRPr>
          </a:p>
          <a:p>
            <a:pPr marL="285750" indent="-285750">
              <a:lnSpc>
                <a:spcPct val="150000"/>
              </a:lnSpc>
              <a:buFont typeface="Arial" panose="020B0604020202020204" pitchFamily="34" charset="0"/>
              <a:buChar char="•"/>
            </a:pPr>
            <a:endParaRPr lang="en-US" sz="1200" dirty="0">
              <a:solidFill>
                <a:srgbClr val="363636"/>
              </a:solidFill>
              <a:latin typeface="Century Gothic" panose="020B0502020202020204" pitchFamily="34" charset="0"/>
            </a:endParaRPr>
          </a:p>
          <a:p>
            <a:pPr marL="285750" indent="-285750">
              <a:lnSpc>
                <a:spcPct val="150000"/>
              </a:lnSpc>
              <a:buFont typeface="Arial" panose="020B0604020202020204" pitchFamily="34" charset="0"/>
              <a:buChar char="•"/>
            </a:pPr>
            <a:endParaRPr lang="en-US" sz="1200" dirty="0">
              <a:solidFill>
                <a:srgbClr val="363636"/>
              </a:solidFill>
              <a:latin typeface="Century Gothic" panose="020B0502020202020204" pitchFamily="34" charset="0"/>
            </a:endParaRPr>
          </a:p>
          <a:p>
            <a:pPr marL="285750" indent="-285750">
              <a:lnSpc>
                <a:spcPct val="150000"/>
              </a:lnSpc>
              <a:buFont typeface="Arial" panose="020B0604020202020204" pitchFamily="34" charset="0"/>
              <a:buChar char="•"/>
            </a:pPr>
            <a:endParaRPr lang="en-US" sz="1200" dirty="0">
              <a:solidFill>
                <a:srgbClr val="363636"/>
              </a:solidFill>
              <a:latin typeface="Century Gothic" panose="020B0502020202020204" pitchFamily="34" charset="0"/>
            </a:endParaRPr>
          </a:p>
        </p:txBody>
      </p:sp>
      <p:sp>
        <p:nvSpPr>
          <p:cNvPr id="10" name="TextBox 9">
            <a:extLst>
              <a:ext uri="{FF2B5EF4-FFF2-40B4-BE49-F238E27FC236}">
                <a16:creationId xmlns:a16="http://schemas.microsoft.com/office/drawing/2014/main" id="{BEB0F5DE-FC31-AE46-A697-2F5B3FA5E78D}"/>
              </a:ext>
            </a:extLst>
          </p:cNvPr>
          <p:cNvSpPr txBox="1"/>
          <p:nvPr/>
        </p:nvSpPr>
        <p:spPr>
          <a:xfrm>
            <a:off x="6594324" y="5022071"/>
            <a:ext cx="5154546" cy="1996187"/>
          </a:xfrm>
          <a:prstGeom prst="rect">
            <a:avLst/>
          </a:prstGeom>
          <a:noFill/>
        </p:spPr>
        <p:txBody>
          <a:bodyPr wrap="square" rtlCol="0">
            <a:spAutoFit/>
          </a:bodyPr>
          <a:lstStyle/>
          <a:p>
            <a:pPr marL="342900" indent="-342900">
              <a:lnSpc>
                <a:spcPct val="150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Disney station in development</a:t>
            </a:r>
            <a:r>
              <a:rPr lang="en-US" sz="1200" b="1" dirty="0">
                <a:solidFill>
                  <a:srgbClr val="363636"/>
                </a:solidFill>
                <a:latin typeface="Century Gothic" panose="020B0502020202020204" pitchFamily="34" charset="0"/>
                <a:ea typeface="Verdana" panose="020B0604030504040204" pitchFamily="34" charset="0"/>
                <a:cs typeface="Verdana" panose="020B0604030504040204" pitchFamily="34" charset="0"/>
              </a:rPr>
              <a:t>; </a:t>
            </a:r>
            <a:r>
              <a:rPr lang="en-US" sz="1200" dirty="0">
                <a:solidFill>
                  <a:srgbClr val="363636"/>
                </a:solidFill>
                <a:latin typeface="Century Gothic" panose="020B0502020202020204" pitchFamily="34" charset="0"/>
              </a:rPr>
              <a:t>working to identify station location on property </a:t>
            </a:r>
          </a:p>
          <a:p>
            <a:pPr marL="342900" indent="-342900">
              <a:lnSpc>
                <a:spcPct val="150000"/>
              </a:lnSpc>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ndParaRPr>
          </a:p>
          <a:p>
            <a:pPr marL="342900" indent="-342900">
              <a:lnSpc>
                <a:spcPct val="150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Verdana" panose="020B0604030504040204" pitchFamily="34" charset="0"/>
                <a:cs typeface="Verdana" panose="020B0604030504040204" pitchFamily="34" charset="0"/>
              </a:rPr>
              <a:t>Construction to start late </a:t>
            </a:r>
            <a:r>
              <a:rPr lang="en-US" sz="1200" b="1" dirty="0">
                <a:solidFill>
                  <a:srgbClr val="363636"/>
                </a:solidFill>
                <a:latin typeface="Century Gothic" panose="020B0502020202020204" pitchFamily="34" charset="0"/>
                <a:ea typeface="Verdana" panose="020B0604030504040204" pitchFamily="34" charset="0"/>
                <a:cs typeface="Verdana" panose="020B0604030504040204" pitchFamily="34" charset="0"/>
              </a:rPr>
              <a:t>2021</a:t>
            </a:r>
          </a:p>
          <a:p>
            <a:pPr marL="342900" indent="-342900">
              <a:lnSpc>
                <a:spcPct val="150000"/>
              </a:lnSpc>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ndParaRPr>
          </a:p>
          <a:p>
            <a:pPr marL="342900" indent="-342900">
              <a:lnSpc>
                <a:spcPct val="150000"/>
              </a:lnSpc>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ndParaRPr>
          </a:p>
          <a:p>
            <a:pPr marL="342900" indent="-342900">
              <a:lnSpc>
                <a:spcPct val="150000"/>
              </a:lnSpc>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ndParaRPr>
          </a:p>
        </p:txBody>
      </p:sp>
    </p:spTree>
    <p:extLst>
      <p:ext uri="{BB962C8B-B14F-4D97-AF65-F5344CB8AC3E}">
        <p14:creationId xmlns:p14="http://schemas.microsoft.com/office/powerpoint/2010/main" val="140851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7A05-9574-9B4B-A95C-1D2434776AB9}"/>
              </a:ext>
            </a:extLst>
          </p:cNvPr>
          <p:cNvSpPr>
            <a:spLocks noGrp="1"/>
          </p:cNvSpPr>
          <p:nvPr>
            <p:ph type="title"/>
          </p:nvPr>
        </p:nvSpPr>
        <p:spPr>
          <a:xfrm>
            <a:off x="8185833" y="448909"/>
            <a:ext cx="3626339" cy="272276"/>
          </a:xfrm>
        </p:spPr>
        <p:txBody>
          <a:bodyPr/>
          <a:lstStyle/>
          <a:p>
            <a:r>
              <a:rPr lang="en-US" i="1" dirty="0"/>
              <a:t>About MiamiCentral</a:t>
            </a:r>
          </a:p>
        </p:txBody>
      </p:sp>
      <p:sp>
        <p:nvSpPr>
          <p:cNvPr id="7" name="Google Shape;126;p19">
            <a:extLst>
              <a:ext uri="{FF2B5EF4-FFF2-40B4-BE49-F238E27FC236}">
                <a16:creationId xmlns:a16="http://schemas.microsoft.com/office/drawing/2014/main" id="{DA46AF6D-9C8F-F842-93AD-19D0A2C12D3B}"/>
              </a:ext>
            </a:extLst>
          </p:cNvPr>
          <p:cNvSpPr txBox="1"/>
          <p:nvPr/>
        </p:nvSpPr>
        <p:spPr>
          <a:xfrm>
            <a:off x="0" y="1047002"/>
            <a:ext cx="674723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Re-energizing Neighborhoods with Transit Hubs </a:t>
            </a:r>
            <a:endParaRPr sz="1200" b="1" dirty="0">
              <a:solidFill>
                <a:srgbClr val="363636"/>
              </a:solidFill>
            </a:endParaRPr>
          </a:p>
        </p:txBody>
      </p:sp>
      <p:pic>
        <p:nvPicPr>
          <p:cNvPr id="4098" name="Picture 2" descr="MiamiCentral Reveals New Renderings, Tenants &amp; Details! | Miami Luxury Homes">
            <a:extLst>
              <a:ext uri="{FF2B5EF4-FFF2-40B4-BE49-F238E27FC236}">
                <a16:creationId xmlns:a16="http://schemas.microsoft.com/office/drawing/2014/main" id="{9D6D364D-8F76-1D47-9260-F3D1C94577E6}"/>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b="-1863"/>
          <a:stretch/>
        </p:blipFill>
        <p:spPr bwMode="auto">
          <a:xfrm>
            <a:off x="7558642" y="1120533"/>
            <a:ext cx="4076430" cy="2331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CAEEAA4-A80A-9840-8110-75FF58BB60F0}"/>
              </a:ext>
            </a:extLst>
          </p:cNvPr>
          <p:cNvSpPr txBox="1"/>
          <p:nvPr/>
        </p:nvSpPr>
        <p:spPr>
          <a:xfrm>
            <a:off x="686686" y="1682962"/>
            <a:ext cx="6747230" cy="1719189"/>
          </a:xfrm>
          <a:prstGeom prst="rect">
            <a:avLst/>
          </a:prstGeom>
          <a:noFill/>
        </p:spPr>
        <p:txBody>
          <a:bodyPr wrap="square" rtlCol="0">
            <a:spAutoFit/>
          </a:bodyPr>
          <a:lstStyle/>
          <a:p>
            <a:pPr>
              <a:lnSpc>
                <a:spcPct val="150000"/>
              </a:lnSpc>
            </a:pPr>
            <a:r>
              <a:rPr lang="en-US" sz="1200" dirty="0"/>
              <a:t>A new hub for all things transportation, leisure, and business. MiamiCentral spans over </a:t>
            </a:r>
            <a:r>
              <a:rPr lang="en-US" sz="1200" b="1" dirty="0"/>
              <a:t>six downtown city blocks</a:t>
            </a:r>
            <a:r>
              <a:rPr lang="en-US" sz="1200" dirty="0"/>
              <a:t> delivering the true mixed-use urban experience Miami has been waiting for. Featuring </a:t>
            </a:r>
            <a:r>
              <a:rPr lang="en-US" sz="1200" b="1" dirty="0"/>
              <a:t>Central Fare</a:t>
            </a:r>
            <a:r>
              <a:rPr lang="en-US" sz="1200" dirty="0"/>
              <a:t>, Downtown Miami’s food hub, as well as </a:t>
            </a:r>
            <a:r>
              <a:rPr lang="en-US" sz="1200" b="1" dirty="0"/>
              <a:t>800+ rental residences</a:t>
            </a:r>
            <a:r>
              <a:rPr lang="en-US" sz="1200" dirty="0"/>
              <a:t>, uniquely connected urban </a:t>
            </a:r>
            <a:r>
              <a:rPr lang="en-US" sz="1200" b="1" dirty="0"/>
              <a:t>offices</a:t>
            </a:r>
            <a:r>
              <a:rPr lang="en-US" sz="1200" dirty="0"/>
              <a:t>, </a:t>
            </a:r>
            <a:r>
              <a:rPr lang="en-US" sz="1200" b="1" dirty="0"/>
              <a:t>retail space</a:t>
            </a:r>
            <a:r>
              <a:rPr lang="en-US" sz="1200" dirty="0"/>
              <a:t>, and a major </a:t>
            </a:r>
            <a:r>
              <a:rPr lang="en-US" sz="1200" b="1" dirty="0"/>
              <a:t>transit hub</a:t>
            </a:r>
            <a:r>
              <a:rPr lang="en-US" sz="1200" dirty="0"/>
              <a:t> providing both local and multi-city transit options, MiamiCentral is transforming Florida’s urban landscape forever.</a:t>
            </a:r>
          </a:p>
        </p:txBody>
      </p:sp>
      <p:sp>
        <p:nvSpPr>
          <p:cNvPr id="9" name="AutoShape 4" descr="aerial photo railroad running through downtown miami virgin miamicenter brightline - brightline stock pictures, royalty-free photos &amp; images">
            <a:extLst>
              <a:ext uri="{FF2B5EF4-FFF2-40B4-BE49-F238E27FC236}">
                <a16:creationId xmlns:a16="http://schemas.microsoft.com/office/drawing/2014/main" id="{2AD87F7E-D3D5-2343-A660-EC4AC1A04D7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3">
            <a:extLst>
              <a:ext uri="{FF2B5EF4-FFF2-40B4-BE49-F238E27FC236}">
                <a16:creationId xmlns:a16="http://schemas.microsoft.com/office/drawing/2014/main" id="{EF851182-59A1-9449-B107-3400B009E6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b="-1"/>
          <a:stretch/>
        </p:blipFill>
        <p:spPr>
          <a:xfrm>
            <a:off x="-15199479" y="0"/>
            <a:ext cx="12191980" cy="6857990"/>
          </a:xfrm>
          <a:prstGeom prst="rect">
            <a:avLst/>
          </a:prstGeom>
        </p:spPr>
      </p:pic>
      <p:pic>
        <p:nvPicPr>
          <p:cNvPr id="15" name="Picture 14" descr="A picture containing text, indoor, ceiling&#10;&#10;Description automatically generated">
            <a:extLst>
              <a:ext uri="{FF2B5EF4-FFF2-40B4-BE49-F238E27FC236}">
                <a16:creationId xmlns:a16="http://schemas.microsoft.com/office/drawing/2014/main" id="{88BDEEBE-C999-324D-86CC-8E77D2BC650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6686" y="3733646"/>
            <a:ext cx="3491614" cy="2472267"/>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49448900-E27F-604F-9631-8E28FC54E4C8}"/>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303430" y="3737727"/>
            <a:ext cx="3710272" cy="2472266"/>
          </a:xfrm>
          <a:prstGeom prst="rect">
            <a:avLst/>
          </a:prstGeom>
        </p:spPr>
      </p:pic>
      <p:pic>
        <p:nvPicPr>
          <p:cNvPr id="19" name="Picture 18" descr="A picture containing sky, outdoor, city&#10;&#10;Description automatically generated">
            <a:extLst>
              <a:ext uri="{FF2B5EF4-FFF2-40B4-BE49-F238E27FC236}">
                <a16:creationId xmlns:a16="http://schemas.microsoft.com/office/drawing/2014/main" id="{0D33DEA7-3827-F440-9A65-CF546BC1455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8143458" y="3733646"/>
            <a:ext cx="3491614" cy="2472267"/>
          </a:xfrm>
          <a:prstGeom prst="rect">
            <a:avLst/>
          </a:prstGeom>
        </p:spPr>
      </p:pic>
    </p:spTree>
    <p:extLst>
      <p:ext uri="{BB962C8B-B14F-4D97-AF65-F5344CB8AC3E}">
        <p14:creationId xmlns:p14="http://schemas.microsoft.com/office/powerpoint/2010/main" val="1705225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scene, way&#10;&#10;Description automatically generated">
            <a:extLst>
              <a:ext uri="{FF2B5EF4-FFF2-40B4-BE49-F238E27FC236}">
                <a16:creationId xmlns:a16="http://schemas.microsoft.com/office/drawing/2014/main" id="{94023076-0A33-204B-BF5C-449C3297E2D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25268"/>
            <a:ext cx="12305654" cy="7508535"/>
          </a:xfrm>
          <a:prstGeom prst="rect">
            <a:avLst/>
          </a:prstGeom>
        </p:spPr>
      </p:pic>
    </p:spTree>
    <p:extLst>
      <p:ext uri="{BB962C8B-B14F-4D97-AF65-F5344CB8AC3E}">
        <p14:creationId xmlns:p14="http://schemas.microsoft.com/office/powerpoint/2010/main" val="114871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8F8E-AC02-704F-80CE-0033E0C8C434}"/>
              </a:ext>
            </a:extLst>
          </p:cNvPr>
          <p:cNvSpPr>
            <a:spLocks noGrp="1"/>
          </p:cNvSpPr>
          <p:nvPr>
            <p:ph type="title"/>
          </p:nvPr>
        </p:nvSpPr>
        <p:spPr>
          <a:xfrm>
            <a:off x="8185833" y="448616"/>
            <a:ext cx="3626339" cy="272276"/>
          </a:xfrm>
        </p:spPr>
        <p:txBody>
          <a:bodyPr/>
          <a:lstStyle/>
          <a:p>
            <a:r>
              <a:rPr lang="en-US" i="1" dirty="0"/>
              <a:t>Modern American Manufacturing</a:t>
            </a:r>
          </a:p>
        </p:txBody>
      </p:sp>
      <p:pic>
        <p:nvPicPr>
          <p:cNvPr id="5124" name="Picture 4" descr="Walt Disney World Might Be A New Stop for Brightline/Virgin High Speed Rail  System - WDW News Today">
            <a:extLst>
              <a:ext uri="{FF2B5EF4-FFF2-40B4-BE49-F238E27FC236}">
                <a16:creationId xmlns:a16="http://schemas.microsoft.com/office/drawing/2014/main" id="{26A723B3-E615-3D47-9790-15283D46AAC6}"/>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r="-1"/>
          <a:stretch/>
        </p:blipFill>
        <p:spPr bwMode="auto">
          <a:xfrm>
            <a:off x="7275253" y="0"/>
            <a:ext cx="491674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close up of a logo&#10;&#10;Description automatically generated">
            <a:extLst>
              <a:ext uri="{FF2B5EF4-FFF2-40B4-BE49-F238E27FC236}">
                <a16:creationId xmlns:a16="http://schemas.microsoft.com/office/drawing/2014/main" id="{63CD9C97-A4ED-FC4E-B43C-29F8BB9C05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3759"/>
          <a:stretch/>
        </p:blipFill>
        <p:spPr>
          <a:xfrm>
            <a:off x="0" y="-763"/>
            <a:ext cx="12206288" cy="1799600"/>
          </a:xfrm>
          <a:prstGeom prst="rect">
            <a:avLst/>
          </a:prstGeom>
        </p:spPr>
      </p:pic>
      <p:sp>
        <p:nvSpPr>
          <p:cNvPr id="45" name="Rectangle 44">
            <a:extLst>
              <a:ext uri="{FF2B5EF4-FFF2-40B4-BE49-F238E27FC236}">
                <a16:creationId xmlns:a16="http://schemas.microsoft.com/office/drawing/2014/main" id="{2222EC5D-280F-124E-B8B9-86C8CD1B8C6B}"/>
              </a:ext>
            </a:extLst>
          </p:cNvPr>
          <p:cNvSpPr/>
          <p:nvPr/>
        </p:nvSpPr>
        <p:spPr>
          <a:xfrm>
            <a:off x="8094393" y="387958"/>
            <a:ext cx="3717779" cy="3707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6" name="Title 6">
            <a:extLst>
              <a:ext uri="{FF2B5EF4-FFF2-40B4-BE49-F238E27FC236}">
                <a16:creationId xmlns:a16="http://schemas.microsoft.com/office/drawing/2014/main" id="{A8FA74F2-3E21-8C40-A62D-178D9294686B}"/>
              </a:ext>
            </a:extLst>
          </p:cNvPr>
          <p:cNvSpPr txBox="1">
            <a:spLocks/>
          </p:cNvSpPr>
          <p:nvPr/>
        </p:nvSpPr>
        <p:spPr>
          <a:xfrm>
            <a:off x="8137255" y="437186"/>
            <a:ext cx="3626339" cy="272276"/>
          </a:xfrm>
          <a:prstGeom prst="rect">
            <a:avLst/>
          </a:prstGeom>
        </p:spPr>
        <p:txBody>
          <a:bodyPr/>
          <a:lstStyle>
            <a:lvl1pPr algn="ctr" defTabSz="685783" rtl="0" eaLnBrk="1" latinLnBrk="0" hangingPunct="1">
              <a:lnSpc>
                <a:spcPct val="90000"/>
              </a:lnSpc>
              <a:spcBef>
                <a:spcPct val="0"/>
              </a:spcBef>
              <a:buNone/>
              <a:defRPr sz="1200" b="1" kern="1200">
                <a:solidFill>
                  <a:srgbClr val="363636"/>
                </a:solidFill>
                <a:latin typeface="Century Gothic" panose="020B0502020202020204" pitchFamily="34" charset="0"/>
                <a:ea typeface="+mj-ea"/>
                <a:cs typeface="+mj-cs"/>
              </a:defRPr>
            </a:lvl1pPr>
          </a:lstStyle>
          <a:p>
            <a:r>
              <a:rPr lang="en-US" i="1" dirty="0"/>
              <a:t>Modern American Manufacturing</a:t>
            </a:r>
          </a:p>
        </p:txBody>
      </p:sp>
      <p:pic>
        <p:nvPicPr>
          <p:cNvPr id="47" name="Picture 46" descr="A close up of a logo&#10;&#10;Description automatically generated">
            <a:extLst>
              <a:ext uri="{FF2B5EF4-FFF2-40B4-BE49-F238E27FC236}">
                <a16:creationId xmlns:a16="http://schemas.microsoft.com/office/drawing/2014/main" id="{A6DF359D-DB6F-D448-91E0-7C671D4DEF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218" y="5717913"/>
            <a:ext cx="12252798" cy="1145104"/>
          </a:xfrm>
          <a:prstGeom prst="rect">
            <a:avLst/>
          </a:prstGeom>
        </p:spPr>
      </p:pic>
      <p:sp>
        <p:nvSpPr>
          <p:cNvPr id="48" name="TextBox 47">
            <a:extLst>
              <a:ext uri="{FF2B5EF4-FFF2-40B4-BE49-F238E27FC236}">
                <a16:creationId xmlns:a16="http://schemas.microsoft.com/office/drawing/2014/main" id="{74D78D12-F593-B349-BA8F-7DE91398584F}"/>
              </a:ext>
            </a:extLst>
          </p:cNvPr>
          <p:cNvSpPr txBox="1"/>
          <p:nvPr/>
        </p:nvSpPr>
        <p:spPr>
          <a:xfrm>
            <a:off x="11734802" y="6530245"/>
            <a:ext cx="528638" cy="261610"/>
          </a:xfrm>
          <a:prstGeom prst="rect">
            <a:avLst/>
          </a:prstGeom>
          <a:noFill/>
        </p:spPr>
        <p:txBody>
          <a:bodyPr wrap="square" rtlCol="0">
            <a:spAutoFit/>
          </a:bodyPr>
          <a:lstStyle/>
          <a:p>
            <a:pPr algn="ctr"/>
            <a:fld id="{579DE20F-02D8-2F47-AE7C-8EBAD3F1BF1D}" type="slidenum">
              <a:rPr lang="en-US" sz="1100" b="0" smtClean="0"/>
              <a:t>15</a:t>
            </a:fld>
            <a:endParaRPr lang="en-US" sz="1200" b="0" dirty="0"/>
          </a:p>
        </p:txBody>
      </p:sp>
      <p:sp>
        <p:nvSpPr>
          <p:cNvPr id="4" name="Google Shape;126;p19">
            <a:extLst>
              <a:ext uri="{FF2B5EF4-FFF2-40B4-BE49-F238E27FC236}">
                <a16:creationId xmlns:a16="http://schemas.microsoft.com/office/drawing/2014/main" id="{7A1AE6E2-25A2-C340-A956-D4CD3132E585}"/>
              </a:ext>
            </a:extLst>
          </p:cNvPr>
          <p:cNvSpPr txBox="1"/>
          <p:nvPr/>
        </p:nvSpPr>
        <p:spPr>
          <a:xfrm>
            <a:off x="0" y="865808"/>
            <a:ext cx="7600950" cy="435900"/>
          </a:xfrm>
          <a:prstGeom prst="rect">
            <a:avLst/>
          </a:prstGeom>
          <a:noFill/>
          <a:ln>
            <a:noFill/>
          </a:ln>
        </p:spPr>
        <p:txBody>
          <a:bodyPr spcFirstLastPara="1" wrap="square" lIns="91425" tIns="91425" rIns="91425" bIns="91425" anchor="t" anchorCtr="0">
            <a:noAutofit/>
          </a:bodyPr>
          <a:lstStyle/>
          <a:p>
            <a:pPr algn="ctr"/>
            <a:r>
              <a:rPr lang="en-US" b="1" dirty="0">
                <a:solidFill>
                  <a:srgbClr val="363636"/>
                </a:solidFill>
                <a:latin typeface="Century Gothic" panose="020B0502020202020204" pitchFamily="34" charset="0"/>
                <a:ea typeface="Sweet Sans" charset="0"/>
                <a:cs typeface="Sweet Sans" charset="0"/>
              </a:rPr>
              <a:t>An all-American train that’s designed with green in mind</a:t>
            </a:r>
          </a:p>
        </p:txBody>
      </p:sp>
      <p:grpSp>
        <p:nvGrpSpPr>
          <p:cNvPr id="80" name="Group 79">
            <a:extLst>
              <a:ext uri="{FF2B5EF4-FFF2-40B4-BE49-F238E27FC236}">
                <a16:creationId xmlns:a16="http://schemas.microsoft.com/office/drawing/2014/main" id="{D6F5FE5A-49F6-CB41-9686-1F927720C2CA}"/>
              </a:ext>
            </a:extLst>
          </p:cNvPr>
          <p:cNvGrpSpPr/>
          <p:nvPr/>
        </p:nvGrpSpPr>
        <p:grpSpPr>
          <a:xfrm>
            <a:off x="661510" y="2887637"/>
            <a:ext cx="5995750" cy="3530065"/>
            <a:chOff x="673273" y="2720340"/>
            <a:chExt cx="5995750" cy="3530065"/>
          </a:xfrm>
        </p:grpSpPr>
        <p:sp>
          <p:nvSpPr>
            <p:cNvPr id="42" name="Rectangle 41">
              <a:extLst>
                <a:ext uri="{FF2B5EF4-FFF2-40B4-BE49-F238E27FC236}">
                  <a16:creationId xmlns:a16="http://schemas.microsoft.com/office/drawing/2014/main" id="{243B5DED-9425-4540-A59E-0570FE25A702}"/>
                </a:ext>
              </a:extLst>
            </p:cNvPr>
            <p:cNvSpPr/>
            <p:nvPr/>
          </p:nvSpPr>
          <p:spPr>
            <a:xfrm>
              <a:off x="685394" y="2720341"/>
              <a:ext cx="2905691" cy="648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76F52BA-10FC-AA44-9AF9-5360FF7C3F93}"/>
                </a:ext>
              </a:extLst>
            </p:cNvPr>
            <p:cNvSpPr/>
            <p:nvPr/>
          </p:nvSpPr>
          <p:spPr>
            <a:xfrm>
              <a:off x="685394" y="4686301"/>
              <a:ext cx="2905691" cy="648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8C581D5-74EB-D344-88EB-4708B0135960}"/>
                </a:ext>
              </a:extLst>
            </p:cNvPr>
            <p:cNvSpPr/>
            <p:nvPr/>
          </p:nvSpPr>
          <p:spPr>
            <a:xfrm>
              <a:off x="3828644" y="4686301"/>
              <a:ext cx="2840379" cy="648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CF9F3280-3369-484B-9FB6-E7198149E6AA}"/>
                </a:ext>
              </a:extLst>
            </p:cNvPr>
            <p:cNvSpPr/>
            <p:nvPr/>
          </p:nvSpPr>
          <p:spPr>
            <a:xfrm>
              <a:off x="3828644" y="2725171"/>
              <a:ext cx="2840379" cy="6489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C124956-F028-314E-8646-AA715E786992}"/>
                </a:ext>
              </a:extLst>
            </p:cNvPr>
            <p:cNvSpPr/>
            <p:nvPr/>
          </p:nvSpPr>
          <p:spPr>
            <a:xfrm>
              <a:off x="3828644" y="4163203"/>
              <a:ext cx="2840379" cy="465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1161354B-A196-F34E-89E4-49C71CB8BFC7}"/>
                </a:ext>
              </a:extLst>
            </p:cNvPr>
            <p:cNvGrpSpPr/>
            <p:nvPr/>
          </p:nvGrpSpPr>
          <p:grpSpPr>
            <a:xfrm>
              <a:off x="673273" y="2720340"/>
              <a:ext cx="5993318" cy="3530065"/>
              <a:chOff x="3736513" y="3678698"/>
              <a:chExt cx="4948398" cy="2914607"/>
            </a:xfrm>
          </p:grpSpPr>
          <p:sp>
            <p:nvSpPr>
              <p:cNvPr id="5" name="Rectangle 4">
                <a:extLst>
                  <a:ext uri="{FF2B5EF4-FFF2-40B4-BE49-F238E27FC236}">
                    <a16:creationId xmlns:a16="http://schemas.microsoft.com/office/drawing/2014/main" id="{C115D5B6-F309-3D4E-8FCD-E1FE98D94494}"/>
                  </a:ext>
                </a:extLst>
              </p:cNvPr>
              <p:cNvSpPr/>
              <p:nvPr/>
            </p:nvSpPr>
            <p:spPr>
              <a:xfrm>
                <a:off x="3736514" y="3678698"/>
                <a:ext cx="2409098" cy="1583986"/>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32A2A238-A503-744B-92E5-74E221C9FA2E}"/>
                  </a:ext>
                </a:extLst>
              </p:cNvPr>
              <p:cNvSpPr txBox="1"/>
              <p:nvPr/>
            </p:nvSpPr>
            <p:spPr>
              <a:xfrm>
                <a:off x="4230499" y="3760222"/>
                <a:ext cx="1901993" cy="381175"/>
              </a:xfrm>
              <a:prstGeom prst="rect">
                <a:avLst/>
              </a:prstGeom>
              <a:noFill/>
            </p:spPr>
            <p:txBody>
              <a:bodyPr wrap="square" rtlCol="0" anchor="ctr">
                <a:spAutoFit/>
              </a:bodyPr>
              <a:lstStyle/>
              <a:p>
                <a:r>
                  <a:rPr lang="en-US" sz="1200" b="1" dirty="0">
                    <a:solidFill>
                      <a:srgbClr val="363636"/>
                    </a:solidFill>
                    <a:latin typeface="Century Gothic" panose="020B0502020202020204" pitchFamily="34" charset="0"/>
                    <a:ea typeface="Sweet Sans" charset="0"/>
                    <a:cs typeface="Sweet Sans" charset="0"/>
                  </a:rPr>
                  <a:t>HIGHLY FUEL </a:t>
                </a:r>
              </a:p>
              <a:p>
                <a:r>
                  <a:rPr lang="en-US" sz="1200" b="1" dirty="0">
                    <a:solidFill>
                      <a:srgbClr val="363636"/>
                    </a:solidFill>
                    <a:latin typeface="Century Gothic" panose="020B0502020202020204" pitchFamily="34" charset="0"/>
                    <a:ea typeface="Sweet Sans" charset="0"/>
                    <a:cs typeface="Sweet Sans" charset="0"/>
                  </a:rPr>
                  <a:t>EFFICIENT ENGINE</a:t>
                </a:r>
              </a:p>
            </p:txBody>
          </p:sp>
          <p:sp>
            <p:nvSpPr>
              <p:cNvPr id="7" name="TextBox 6">
                <a:extLst>
                  <a:ext uri="{FF2B5EF4-FFF2-40B4-BE49-F238E27FC236}">
                    <a16:creationId xmlns:a16="http://schemas.microsoft.com/office/drawing/2014/main" id="{4D687908-2786-3E4F-B85D-B055563DE947}"/>
                  </a:ext>
                </a:extLst>
              </p:cNvPr>
              <p:cNvSpPr txBox="1"/>
              <p:nvPr/>
            </p:nvSpPr>
            <p:spPr>
              <a:xfrm>
                <a:off x="3820649" y="4224439"/>
                <a:ext cx="2311843" cy="584468"/>
              </a:xfrm>
              <a:prstGeom prst="rect">
                <a:avLst/>
              </a:prstGeom>
              <a:noFill/>
            </p:spPr>
            <p:txBody>
              <a:bodyPr wrap="square" rtlCol="0">
                <a:spAutoFit/>
              </a:bodyPr>
              <a:lstStyle/>
              <a:p>
                <a:pPr algn="ctr"/>
                <a:r>
                  <a:rPr lang="en-US" sz="4000" b="1" dirty="0">
                    <a:solidFill>
                      <a:schemeClr val="accent4"/>
                    </a:solidFill>
                    <a:latin typeface="Century Gothic" panose="020B0502020202020204" pitchFamily="34" charset="0"/>
                    <a:ea typeface="Sweet Sans" charset="0"/>
                    <a:cs typeface="Sweet Sans" charset="0"/>
                  </a:rPr>
                  <a:t>20%</a:t>
                </a:r>
              </a:p>
            </p:txBody>
          </p:sp>
          <p:sp>
            <p:nvSpPr>
              <p:cNvPr id="8" name="TextBox 7">
                <a:extLst>
                  <a:ext uri="{FF2B5EF4-FFF2-40B4-BE49-F238E27FC236}">
                    <a16:creationId xmlns:a16="http://schemas.microsoft.com/office/drawing/2014/main" id="{8CE53F16-C6CB-EA4B-A1F2-C626B4D824AD}"/>
                  </a:ext>
                </a:extLst>
              </p:cNvPr>
              <p:cNvSpPr txBox="1"/>
              <p:nvPr/>
            </p:nvSpPr>
            <p:spPr>
              <a:xfrm>
                <a:off x="3736514" y="4702539"/>
                <a:ext cx="2397341" cy="355763"/>
              </a:xfrm>
              <a:prstGeom prst="rect">
                <a:avLst/>
              </a:prstGeom>
              <a:noFill/>
            </p:spPr>
            <p:txBody>
              <a:bodyPr wrap="square" rtlCol="0">
                <a:spAutoFit/>
              </a:bodyPr>
              <a:lstStyle/>
              <a:p>
                <a:pPr algn="ctr"/>
                <a:r>
                  <a:rPr lang="en-US" sz="1100" dirty="0">
                    <a:solidFill>
                      <a:srgbClr val="4C565D"/>
                    </a:solidFill>
                    <a:latin typeface="Century Gothic" panose="020B0502020202020204" pitchFamily="34" charset="0"/>
                    <a:ea typeface="Sweet Sans" charset="0"/>
                    <a:cs typeface="Sweet Sans" charset="0"/>
                  </a:rPr>
                  <a:t>Reduction in </a:t>
                </a:r>
              </a:p>
              <a:p>
                <a:pPr algn="ctr"/>
                <a:r>
                  <a:rPr lang="en-US" sz="1100" dirty="0">
                    <a:solidFill>
                      <a:srgbClr val="4C565D"/>
                    </a:solidFill>
                    <a:latin typeface="Century Gothic" panose="020B0502020202020204" pitchFamily="34" charset="0"/>
                    <a:ea typeface="Sweet Sans" charset="0"/>
                    <a:cs typeface="Sweet Sans" charset="0"/>
                  </a:rPr>
                  <a:t>fuel consumption</a:t>
                </a:r>
                <a:endParaRPr lang="en-US" sz="1100" dirty="0">
                  <a:solidFill>
                    <a:prstClr val="black"/>
                  </a:solidFill>
                  <a:latin typeface="Century Gothic" panose="020B0502020202020204" pitchFamily="34" charset="0"/>
                </a:endParaRPr>
              </a:p>
            </p:txBody>
          </p:sp>
          <p:sp>
            <p:nvSpPr>
              <p:cNvPr id="9" name="TextBox 8">
                <a:extLst>
                  <a:ext uri="{FF2B5EF4-FFF2-40B4-BE49-F238E27FC236}">
                    <a16:creationId xmlns:a16="http://schemas.microsoft.com/office/drawing/2014/main" id="{0DA7418E-92F9-F543-A050-41AE1B42F9C5}"/>
                  </a:ext>
                </a:extLst>
              </p:cNvPr>
              <p:cNvSpPr txBox="1"/>
              <p:nvPr/>
            </p:nvSpPr>
            <p:spPr>
              <a:xfrm>
                <a:off x="6848283" y="3764141"/>
                <a:ext cx="1764981" cy="381175"/>
              </a:xfrm>
              <a:prstGeom prst="rect">
                <a:avLst/>
              </a:prstGeom>
              <a:noFill/>
            </p:spPr>
            <p:txBody>
              <a:bodyPr wrap="square" rtlCol="0" anchor="ctr">
                <a:spAutoFit/>
              </a:bodyPr>
              <a:lstStyle/>
              <a:p>
                <a:r>
                  <a:rPr lang="en-US" sz="1200" b="1" dirty="0">
                    <a:solidFill>
                      <a:srgbClr val="363636"/>
                    </a:solidFill>
                    <a:latin typeface="Century Gothic" panose="020B0502020202020204" pitchFamily="34" charset="0"/>
                    <a:ea typeface="Sweet Sans" charset="0"/>
                    <a:cs typeface="Sweet Sans" charset="0"/>
                  </a:rPr>
                  <a:t>REMOVES CARS</a:t>
                </a:r>
              </a:p>
              <a:p>
                <a:r>
                  <a:rPr lang="en-US" sz="1200" b="1" dirty="0">
                    <a:solidFill>
                      <a:srgbClr val="363636"/>
                    </a:solidFill>
                    <a:latin typeface="Century Gothic" panose="020B0502020202020204" pitchFamily="34" charset="0"/>
                    <a:ea typeface="Sweet Sans" charset="0"/>
                    <a:cs typeface="Sweet Sans" charset="0"/>
                  </a:rPr>
                  <a:t>FROM THE ROAD</a:t>
                </a:r>
              </a:p>
            </p:txBody>
          </p:sp>
          <p:sp>
            <p:nvSpPr>
              <p:cNvPr id="10" name="TextBox 9">
                <a:extLst>
                  <a:ext uri="{FF2B5EF4-FFF2-40B4-BE49-F238E27FC236}">
                    <a16:creationId xmlns:a16="http://schemas.microsoft.com/office/drawing/2014/main" id="{85A36CCF-A67F-EF4B-8087-CC0554A68DD1}"/>
                  </a:ext>
                </a:extLst>
              </p:cNvPr>
              <p:cNvSpPr txBox="1"/>
              <p:nvPr/>
            </p:nvSpPr>
            <p:spPr>
              <a:xfrm>
                <a:off x="6343734" y="4221201"/>
                <a:ext cx="2333473" cy="431998"/>
              </a:xfrm>
              <a:prstGeom prst="rect">
                <a:avLst/>
              </a:prstGeom>
              <a:noFill/>
            </p:spPr>
            <p:txBody>
              <a:bodyPr wrap="square" rtlCol="0">
                <a:spAutoFit/>
              </a:bodyPr>
              <a:lstStyle/>
              <a:p>
                <a:pPr algn="ctr"/>
                <a:r>
                  <a:rPr lang="en-US" sz="2800" b="1" dirty="0">
                    <a:solidFill>
                      <a:schemeClr val="accent4"/>
                    </a:solidFill>
                    <a:latin typeface="Century Gothic" panose="020B0502020202020204" pitchFamily="34" charset="0"/>
                    <a:ea typeface="Sweet Sans" charset="0"/>
                    <a:cs typeface="Sweet Sans" charset="0"/>
                  </a:rPr>
                  <a:t>3 MILLION</a:t>
                </a:r>
              </a:p>
            </p:txBody>
          </p:sp>
          <p:sp>
            <p:nvSpPr>
              <p:cNvPr id="11" name="TextBox 10">
                <a:extLst>
                  <a:ext uri="{FF2B5EF4-FFF2-40B4-BE49-F238E27FC236}">
                    <a16:creationId xmlns:a16="http://schemas.microsoft.com/office/drawing/2014/main" id="{141C74C8-B363-FE44-BD99-F71A39D5E60E}"/>
                  </a:ext>
                </a:extLst>
              </p:cNvPr>
              <p:cNvSpPr txBox="1"/>
              <p:nvPr/>
            </p:nvSpPr>
            <p:spPr>
              <a:xfrm>
                <a:off x="6343734" y="4549576"/>
                <a:ext cx="2333473" cy="203293"/>
              </a:xfrm>
              <a:prstGeom prst="rect">
                <a:avLst/>
              </a:prstGeom>
              <a:noFill/>
            </p:spPr>
            <p:txBody>
              <a:bodyPr wrap="square" rtlCol="0">
                <a:spAutoFit/>
              </a:bodyPr>
              <a:lstStyle/>
              <a:p>
                <a:pPr algn="ctr"/>
                <a:r>
                  <a:rPr lang="en-US" sz="1000" dirty="0">
                    <a:solidFill>
                      <a:srgbClr val="4C565D"/>
                    </a:solidFill>
                    <a:latin typeface="Century Gothic" panose="020B0502020202020204" pitchFamily="34" charset="0"/>
                    <a:ea typeface="Sweet Sans" charset="0"/>
                    <a:cs typeface="Sweet Sans" charset="0"/>
                  </a:rPr>
                  <a:t>Cars per year*</a:t>
                </a:r>
                <a:endParaRPr lang="en-US" sz="1000" dirty="0">
                  <a:solidFill>
                    <a:prstClr val="black"/>
                  </a:solidFill>
                  <a:latin typeface="Century Gothic" panose="020B0502020202020204" pitchFamily="34" charset="0"/>
                </a:endParaRPr>
              </a:p>
            </p:txBody>
          </p:sp>
          <p:sp>
            <p:nvSpPr>
              <p:cNvPr id="12" name="TextBox 11">
                <a:extLst>
                  <a:ext uri="{FF2B5EF4-FFF2-40B4-BE49-F238E27FC236}">
                    <a16:creationId xmlns:a16="http://schemas.microsoft.com/office/drawing/2014/main" id="{A1652615-5A21-8D44-A9AC-AC7ADDA694D1}"/>
                  </a:ext>
                </a:extLst>
              </p:cNvPr>
              <p:cNvSpPr txBox="1"/>
              <p:nvPr/>
            </p:nvSpPr>
            <p:spPr>
              <a:xfrm>
                <a:off x="6848284" y="5391508"/>
                <a:ext cx="1764980" cy="381175"/>
              </a:xfrm>
              <a:prstGeom prst="rect">
                <a:avLst/>
              </a:prstGeom>
              <a:noFill/>
            </p:spPr>
            <p:txBody>
              <a:bodyPr wrap="square" rtlCol="0" anchor="ctr">
                <a:spAutoFit/>
              </a:bodyPr>
              <a:lstStyle/>
              <a:p>
                <a:r>
                  <a:rPr lang="en-US" sz="1200" b="1" dirty="0">
                    <a:solidFill>
                      <a:srgbClr val="363636"/>
                    </a:solidFill>
                    <a:latin typeface="Century Gothic" panose="020B0502020202020204" pitchFamily="34" charset="0"/>
                    <a:ea typeface="Sweet Sans" charset="0"/>
                    <a:cs typeface="Sweet Sans" charset="0"/>
                  </a:rPr>
                  <a:t>CLEAN</a:t>
                </a:r>
                <a:r>
                  <a:rPr lang="en-US" sz="1200" dirty="0">
                    <a:solidFill>
                      <a:srgbClr val="363636"/>
                    </a:solidFill>
                    <a:latin typeface="Century Gothic" panose="020B0502020202020204" pitchFamily="34" charset="0"/>
                    <a:ea typeface="Sweet Sans" charset="0"/>
                    <a:cs typeface="Sweet Sans" charset="0"/>
                  </a:rPr>
                  <a:t> </a:t>
                </a:r>
                <a:r>
                  <a:rPr lang="en-US" sz="1200" b="1" dirty="0">
                    <a:solidFill>
                      <a:srgbClr val="363636"/>
                    </a:solidFill>
                    <a:latin typeface="Century Gothic" panose="020B0502020202020204" pitchFamily="34" charset="0"/>
                    <a:ea typeface="Sweet Sans" charset="0"/>
                    <a:cs typeface="Sweet Sans" charset="0"/>
                  </a:rPr>
                  <a:t>EMISSIONS</a:t>
                </a:r>
              </a:p>
              <a:p>
                <a:r>
                  <a:rPr lang="en-US" sz="1200" b="1" dirty="0">
                    <a:solidFill>
                      <a:srgbClr val="363636"/>
                    </a:solidFill>
                    <a:latin typeface="Century Gothic" panose="020B0502020202020204" pitchFamily="34" charset="0"/>
                    <a:ea typeface="Sweet Sans" charset="0"/>
                    <a:cs typeface="Sweet Sans" charset="0"/>
                  </a:rPr>
                  <a:t>MODULE</a:t>
                </a:r>
              </a:p>
            </p:txBody>
          </p:sp>
          <p:sp>
            <p:nvSpPr>
              <p:cNvPr id="13" name="TextBox 12">
                <a:extLst>
                  <a:ext uri="{FF2B5EF4-FFF2-40B4-BE49-F238E27FC236}">
                    <a16:creationId xmlns:a16="http://schemas.microsoft.com/office/drawing/2014/main" id="{48F12501-E326-7A49-B8E1-25034E8B6085}"/>
                  </a:ext>
                </a:extLst>
              </p:cNvPr>
              <p:cNvSpPr txBox="1"/>
              <p:nvPr/>
            </p:nvSpPr>
            <p:spPr>
              <a:xfrm>
                <a:off x="6343734" y="5941152"/>
                <a:ext cx="2333473" cy="470116"/>
              </a:xfrm>
              <a:prstGeom prst="rect">
                <a:avLst/>
              </a:prstGeom>
              <a:noFill/>
            </p:spPr>
            <p:txBody>
              <a:bodyPr wrap="square" rtlCol="0">
                <a:spAutoFit/>
              </a:bodyPr>
              <a:lstStyle/>
              <a:p>
                <a:pPr algn="ctr"/>
                <a:r>
                  <a:rPr lang="en-US" sz="1100" b="1" dirty="0">
                    <a:solidFill>
                      <a:srgbClr val="40B4E5"/>
                    </a:solidFill>
                    <a:latin typeface="Century Gothic" panose="020B0502020202020204" pitchFamily="34" charset="0"/>
                    <a:ea typeface="Sweet Sans" charset="0"/>
                    <a:cs typeface="Sweet Sans" charset="0"/>
                  </a:rPr>
                  <a:t>68% reduction in emissions </a:t>
                </a:r>
                <a:r>
                  <a:rPr lang="en-US" sz="1000" dirty="0">
                    <a:solidFill>
                      <a:srgbClr val="4C565D"/>
                    </a:solidFill>
                    <a:latin typeface="Century Gothic" panose="020B0502020202020204" pitchFamily="34" charset="0"/>
                    <a:ea typeface="Sweet Sans" charset="0"/>
                    <a:cs typeface="Sweet Sans" charset="0"/>
                  </a:rPr>
                  <a:t>Removes particulate matter </a:t>
                </a:r>
              </a:p>
              <a:p>
                <a:pPr algn="ctr"/>
                <a:r>
                  <a:rPr lang="en-US" sz="1000" dirty="0">
                    <a:solidFill>
                      <a:srgbClr val="4C565D"/>
                    </a:solidFill>
                    <a:latin typeface="Century Gothic" panose="020B0502020202020204" pitchFamily="34" charset="0"/>
                    <a:ea typeface="Sweet Sans" charset="0"/>
                    <a:cs typeface="Sweet Sans" charset="0"/>
                  </a:rPr>
                  <a:t>&amp; </a:t>
                </a:r>
                <a:r>
                  <a:rPr lang="en-US" sz="1000" dirty="0" err="1">
                    <a:solidFill>
                      <a:srgbClr val="4C565D"/>
                    </a:solidFill>
                    <a:latin typeface="Century Gothic" panose="020B0502020202020204" pitchFamily="34" charset="0"/>
                    <a:ea typeface="Sweet Sans" charset="0"/>
                    <a:cs typeface="Sweet Sans" charset="0"/>
                  </a:rPr>
                  <a:t>Nox</a:t>
                </a:r>
                <a:r>
                  <a:rPr lang="en-US" sz="1000" dirty="0">
                    <a:solidFill>
                      <a:srgbClr val="4C565D"/>
                    </a:solidFill>
                    <a:latin typeface="Century Gothic" panose="020B0502020202020204" pitchFamily="34" charset="0"/>
                    <a:ea typeface="Sweet Sans" charset="0"/>
                    <a:cs typeface="Sweet Sans" charset="0"/>
                  </a:rPr>
                  <a:t>  from our air</a:t>
                </a:r>
              </a:p>
            </p:txBody>
          </p:sp>
          <p:sp>
            <p:nvSpPr>
              <p:cNvPr id="14" name="TextBox 13">
                <a:extLst>
                  <a:ext uri="{FF2B5EF4-FFF2-40B4-BE49-F238E27FC236}">
                    <a16:creationId xmlns:a16="http://schemas.microsoft.com/office/drawing/2014/main" id="{1C7DDC2C-F2A0-BA4A-8C77-0A5F044EAEBA}"/>
                  </a:ext>
                </a:extLst>
              </p:cNvPr>
              <p:cNvSpPr txBox="1"/>
              <p:nvPr/>
            </p:nvSpPr>
            <p:spPr>
              <a:xfrm>
                <a:off x="3736513" y="5011377"/>
                <a:ext cx="2397342" cy="165176"/>
              </a:xfrm>
              <a:prstGeom prst="rect">
                <a:avLst/>
              </a:prstGeom>
              <a:noFill/>
            </p:spPr>
            <p:txBody>
              <a:bodyPr wrap="square" rtlCol="0">
                <a:spAutoFit/>
              </a:bodyPr>
              <a:lstStyle/>
              <a:p>
                <a:pPr algn="ctr"/>
                <a:r>
                  <a:rPr lang="en-US" sz="700" i="1" dirty="0">
                    <a:solidFill>
                      <a:srgbClr val="5D6771"/>
                    </a:solidFill>
                    <a:latin typeface="Century Gothic" panose="020B0502020202020204" pitchFamily="34" charset="0"/>
                    <a:ea typeface="Sweet Sans" charset="0"/>
                    <a:cs typeface="Sweet Sans" charset="0"/>
                  </a:rPr>
                  <a:t>ECO DRIVING MODE</a:t>
                </a:r>
              </a:p>
            </p:txBody>
          </p:sp>
          <p:sp>
            <p:nvSpPr>
              <p:cNvPr id="15" name="TextBox 14">
                <a:extLst>
                  <a:ext uri="{FF2B5EF4-FFF2-40B4-BE49-F238E27FC236}">
                    <a16:creationId xmlns:a16="http://schemas.microsoft.com/office/drawing/2014/main" id="{78F9BE62-85CA-1F44-BAFC-CBB2223736E9}"/>
                  </a:ext>
                </a:extLst>
              </p:cNvPr>
              <p:cNvSpPr txBox="1"/>
              <p:nvPr/>
            </p:nvSpPr>
            <p:spPr>
              <a:xfrm>
                <a:off x="4233697" y="5391508"/>
                <a:ext cx="1912562" cy="381175"/>
              </a:xfrm>
              <a:prstGeom prst="rect">
                <a:avLst/>
              </a:prstGeom>
              <a:noFill/>
            </p:spPr>
            <p:txBody>
              <a:bodyPr wrap="square" rtlCol="0" anchor="ctr">
                <a:spAutoFit/>
              </a:bodyPr>
              <a:lstStyle/>
              <a:p>
                <a:r>
                  <a:rPr lang="en-US" sz="1200" b="1" dirty="0">
                    <a:solidFill>
                      <a:srgbClr val="363636"/>
                    </a:solidFill>
                    <a:latin typeface="Century Gothic" panose="020B0502020202020204" pitchFamily="34" charset="0"/>
                    <a:ea typeface="Sweet Sans" charset="0"/>
                    <a:cs typeface="Sweet Sans" charset="0"/>
                  </a:rPr>
                  <a:t>CRASH ENERGY</a:t>
                </a:r>
              </a:p>
              <a:p>
                <a:r>
                  <a:rPr lang="en-US" sz="1200" b="1" dirty="0">
                    <a:solidFill>
                      <a:srgbClr val="363636"/>
                    </a:solidFill>
                    <a:latin typeface="Century Gothic" panose="020B0502020202020204" pitchFamily="34" charset="0"/>
                    <a:ea typeface="Sweet Sans" charset="0"/>
                    <a:cs typeface="Sweet Sans" charset="0"/>
                  </a:rPr>
                  <a:t>MANAGEMENT SYSTEM</a:t>
                </a:r>
              </a:p>
            </p:txBody>
          </p:sp>
          <p:sp>
            <p:nvSpPr>
              <p:cNvPr id="16" name="TextBox 15">
                <a:extLst>
                  <a:ext uri="{FF2B5EF4-FFF2-40B4-BE49-F238E27FC236}">
                    <a16:creationId xmlns:a16="http://schemas.microsoft.com/office/drawing/2014/main" id="{5116158B-93F9-3B4C-8A31-6C7996AAD42A}"/>
                  </a:ext>
                </a:extLst>
              </p:cNvPr>
              <p:cNvSpPr txBox="1"/>
              <p:nvPr/>
            </p:nvSpPr>
            <p:spPr>
              <a:xfrm>
                <a:off x="3746521" y="5941152"/>
                <a:ext cx="2399738" cy="470116"/>
              </a:xfrm>
              <a:prstGeom prst="rect">
                <a:avLst/>
              </a:prstGeom>
              <a:noFill/>
            </p:spPr>
            <p:txBody>
              <a:bodyPr wrap="square" rtlCol="0">
                <a:spAutoFit/>
              </a:bodyPr>
              <a:lstStyle/>
              <a:p>
                <a:pPr algn="ctr"/>
                <a:r>
                  <a:rPr lang="en-US" sz="1100" b="1" dirty="0">
                    <a:solidFill>
                      <a:srgbClr val="40B4E5"/>
                    </a:solidFill>
                    <a:latin typeface="Century Gothic" panose="020B0502020202020204" pitchFamily="34" charset="0"/>
                    <a:ea typeface="Sweet Sans" charset="0"/>
                    <a:cs typeface="Sweet Sans" charset="0"/>
                  </a:rPr>
                  <a:t>Safest coaches in service </a:t>
                </a:r>
              </a:p>
              <a:p>
                <a:pPr algn="ctr"/>
                <a:r>
                  <a:rPr lang="en-US" sz="1000" dirty="0">
                    <a:solidFill>
                      <a:srgbClr val="4C565D"/>
                    </a:solidFill>
                    <a:latin typeface="Century Gothic" panose="020B0502020202020204" pitchFamily="34" charset="0"/>
                    <a:ea typeface="Sweet Sans" charset="0"/>
                    <a:cs typeface="Sweet Sans" charset="0"/>
                  </a:rPr>
                  <a:t>Absorbs energy in the event of a collision to protect passengers </a:t>
                </a:r>
                <a:endParaRPr lang="en-US" sz="1000" dirty="0">
                  <a:solidFill>
                    <a:prstClr val="black"/>
                  </a:solidFill>
                  <a:latin typeface="Century Gothic" panose="020B0502020202020204" pitchFamily="34" charset="0"/>
                </a:endParaRPr>
              </a:p>
            </p:txBody>
          </p:sp>
          <p:cxnSp>
            <p:nvCxnSpPr>
              <p:cNvPr id="17" name="Straight Connector 16">
                <a:extLst>
                  <a:ext uri="{FF2B5EF4-FFF2-40B4-BE49-F238E27FC236}">
                    <a16:creationId xmlns:a16="http://schemas.microsoft.com/office/drawing/2014/main" id="{6ABCB4AA-F357-964B-9B71-061DFFC2F80E}"/>
                  </a:ext>
                </a:extLst>
              </p:cNvPr>
              <p:cNvCxnSpPr/>
              <p:nvPr/>
            </p:nvCxnSpPr>
            <p:spPr>
              <a:xfrm>
                <a:off x="3746521" y="4215788"/>
                <a:ext cx="2399091"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282C4D3-6091-5746-B37F-AAE5CC40DFAF}"/>
                  </a:ext>
                </a:extLst>
              </p:cNvPr>
              <p:cNvSpPr/>
              <p:nvPr/>
            </p:nvSpPr>
            <p:spPr>
              <a:xfrm>
                <a:off x="3736514" y="5303628"/>
                <a:ext cx="2409746" cy="128967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pitchFamily="34" charset="0"/>
                </a:endParaRPr>
              </a:p>
            </p:txBody>
          </p:sp>
          <p:cxnSp>
            <p:nvCxnSpPr>
              <p:cNvPr id="19" name="Straight Connector 18">
                <a:extLst>
                  <a:ext uri="{FF2B5EF4-FFF2-40B4-BE49-F238E27FC236}">
                    <a16:creationId xmlns:a16="http://schemas.microsoft.com/office/drawing/2014/main" id="{A7C92335-B9D9-454F-904A-ABBED097752C}"/>
                  </a:ext>
                </a:extLst>
              </p:cNvPr>
              <p:cNvCxnSpPr/>
              <p:nvPr/>
            </p:nvCxnSpPr>
            <p:spPr>
              <a:xfrm>
                <a:off x="3736513" y="5841185"/>
                <a:ext cx="2409746"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7850940-0580-3241-82DE-2E691E147C34}"/>
                  </a:ext>
                </a:extLst>
              </p:cNvPr>
              <p:cNvSpPr/>
              <p:nvPr/>
            </p:nvSpPr>
            <p:spPr>
              <a:xfrm>
                <a:off x="6343733" y="3678699"/>
                <a:ext cx="2333474" cy="1158102"/>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pitchFamily="34" charset="0"/>
                </a:endParaRPr>
              </a:p>
            </p:txBody>
          </p:sp>
          <p:cxnSp>
            <p:nvCxnSpPr>
              <p:cNvPr id="21" name="Straight Connector 20">
                <a:extLst>
                  <a:ext uri="{FF2B5EF4-FFF2-40B4-BE49-F238E27FC236}">
                    <a16:creationId xmlns:a16="http://schemas.microsoft.com/office/drawing/2014/main" id="{B3963394-F0E5-EF46-853B-F63F6151C207}"/>
                  </a:ext>
                </a:extLst>
              </p:cNvPr>
              <p:cNvCxnSpPr/>
              <p:nvPr/>
            </p:nvCxnSpPr>
            <p:spPr>
              <a:xfrm flipV="1">
                <a:off x="6343733" y="4215789"/>
                <a:ext cx="2333474" cy="865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F6C92CB-339F-9147-BA4A-1832C6DEC06E}"/>
                  </a:ext>
                </a:extLst>
              </p:cNvPr>
              <p:cNvSpPr/>
              <p:nvPr/>
            </p:nvSpPr>
            <p:spPr>
              <a:xfrm>
                <a:off x="6345742" y="5303628"/>
                <a:ext cx="2339169" cy="128967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pitchFamily="34" charset="0"/>
                </a:endParaRPr>
              </a:p>
            </p:txBody>
          </p:sp>
          <p:cxnSp>
            <p:nvCxnSpPr>
              <p:cNvPr id="23" name="Straight Connector 22">
                <a:extLst>
                  <a:ext uri="{FF2B5EF4-FFF2-40B4-BE49-F238E27FC236}">
                    <a16:creationId xmlns:a16="http://schemas.microsoft.com/office/drawing/2014/main" id="{BE989D37-28B8-4049-9D75-5F6A0777A1CB}"/>
                  </a:ext>
                </a:extLst>
              </p:cNvPr>
              <p:cNvCxnSpPr/>
              <p:nvPr/>
            </p:nvCxnSpPr>
            <p:spPr>
              <a:xfrm>
                <a:off x="6343734" y="5841185"/>
                <a:ext cx="2341177"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FE28EC8-1383-D64B-92F9-83999960C351}"/>
                  </a:ext>
                </a:extLst>
              </p:cNvPr>
              <p:cNvSpPr/>
              <p:nvPr/>
            </p:nvSpPr>
            <p:spPr>
              <a:xfrm>
                <a:off x="6343733" y="4872640"/>
                <a:ext cx="2335447" cy="386247"/>
              </a:xfrm>
              <a:prstGeom prst="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panose="020B0502020202020204" pitchFamily="34" charset="0"/>
                </a:endParaRPr>
              </a:p>
            </p:txBody>
          </p:sp>
          <p:sp>
            <p:nvSpPr>
              <p:cNvPr id="40" name="Rectangle 39">
                <a:extLst>
                  <a:ext uri="{FF2B5EF4-FFF2-40B4-BE49-F238E27FC236}">
                    <a16:creationId xmlns:a16="http://schemas.microsoft.com/office/drawing/2014/main" id="{B7284D8A-697B-3A45-AF0F-4CC1BEF4DDCD}"/>
                  </a:ext>
                </a:extLst>
              </p:cNvPr>
              <p:cNvSpPr/>
              <p:nvPr/>
            </p:nvSpPr>
            <p:spPr>
              <a:xfrm>
                <a:off x="6848283" y="4951008"/>
                <a:ext cx="1764981" cy="228705"/>
              </a:xfrm>
              <a:prstGeom prst="rect">
                <a:avLst/>
              </a:prstGeom>
            </p:spPr>
            <p:txBody>
              <a:bodyPr wrap="square">
                <a:spAutoFit/>
              </a:bodyPr>
              <a:lstStyle/>
              <a:p>
                <a:r>
                  <a:rPr lang="en-US" sz="1200" b="1" dirty="0">
                    <a:solidFill>
                      <a:srgbClr val="363636"/>
                    </a:solidFill>
                    <a:latin typeface="Century Gothic" panose="020B0502020202020204" pitchFamily="34" charset="0"/>
                    <a:ea typeface="Sweet Sans" charset="0"/>
                    <a:cs typeface="Sweet Sans" charset="0"/>
                  </a:rPr>
                  <a:t>REDUCES NOISE</a:t>
                </a:r>
              </a:p>
            </p:txBody>
          </p:sp>
        </p:grpSp>
        <p:grpSp>
          <p:nvGrpSpPr>
            <p:cNvPr id="49" name="Group 48">
              <a:extLst>
                <a:ext uri="{FF2B5EF4-FFF2-40B4-BE49-F238E27FC236}">
                  <a16:creationId xmlns:a16="http://schemas.microsoft.com/office/drawing/2014/main" id="{FD1FE459-C2FE-5945-9626-1C0D3C826220}"/>
                </a:ext>
              </a:extLst>
            </p:cNvPr>
            <p:cNvGrpSpPr/>
            <p:nvPr/>
          </p:nvGrpSpPr>
          <p:grpSpPr>
            <a:xfrm>
              <a:off x="3992459" y="2875357"/>
              <a:ext cx="370325" cy="370325"/>
              <a:chOff x="3992459" y="2875357"/>
              <a:chExt cx="370325" cy="370325"/>
            </a:xfrm>
          </p:grpSpPr>
          <p:sp>
            <p:nvSpPr>
              <p:cNvPr id="59" name="Oval 58">
                <a:extLst>
                  <a:ext uri="{FF2B5EF4-FFF2-40B4-BE49-F238E27FC236}">
                    <a16:creationId xmlns:a16="http://schemas.microsoft.com/office/drawing/2014/main" id="{DD94592F-B9CC-EB47-A571-E0DD439E14B9}"/>
                  </a:ext>
                </a:extLst>
              </p:cNvPr>
              <p:cNvSpPr/>
              <p:nvPr/>
            </p:nvSpPr>
            <p:spPr>
              <a:xfrm>
                <a:off x="3992459" y="2875357"/>
                <a:ext cx="370325" cy="370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pic>
            <p:nvPicPr>
              <p:cNvPr id="60" name="Picture 59">
                <a:extLst>
                  <a:ext uri="{FF2B5EF4-FFF2-40B4-BE49-F238E27FC236}">
                    <a16:creationId xmlns:a16="http://schemas.microsoft.com/office/drawing/2014/main" id="{D9610ED7-741B-7E4B-894A-0507032BC972}"/>
                  </a:ext>
                </a:extLst>
              </p:cNvPr>
              <p:cNvPicPr>
                <a:picLocks noChangeAspect="1"/>
              </p:cNvPicPr>
              <p:nvPr/>
            </p:nvPicPr>
            <p:blipFill>
              <a:blip r:embed="rId5" cstate="print">
                <a:duotone>
                  <a:prstClr val="black"/>
                  <a:srgbClr val="000000">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26247" y="2922486"/>
                <a:ext cx="302030" cy="290371"/>
              </a:xfrm>
              <a:prstGeom prst="rect">
                <a:avLst/>
              </a:prstGeom>
            </p:spPr>
          </p:pic>
        </p:grpSp>
        <p:grpSp>
          <p:nvGrpSpPr>
            <p:cNvPr id="68" name="Group 67">
              <a:extLst>
                <a:ext uri="{FF2B5EF4-FFF2-40B4-BE49-F238E27FC236}">
                  <a16:creationId xmlns:a16="http://schemas.microsoft.com/office/drawing/2014/main" id="{4AB110D2-59C9-AD4E-A002-D935B6F44910}"/>
                </a:ext>
              </a:extLst>
            </p:cNvPr>
            <p:cNvGrpSpPr/>
            <p:nvPr/>
          </p:nvGrpSpPr>
          <p:grpSpPr>
            <a:xfrm>
              <a:off x="3992459" y="4204944"/>
              <a:ext cx="370325" cy="370325"/>
              <a:chOff x="3992459" y="2875357"/>
              <a:chExt cx="370325" cy="370325"/>
            </a:xfrm>
          </p:grpSpPr>
          <p:sp>
            <p:nvSpPr>
              <p:cNvPr id="69" name="Oval 68">
                <a:extLst>
                  <a:ext uri="{FF2B5EF4-FFF2-40B4-BE49-F238E27FC236}">
                    <a16:creationId xmlns:a16="http://schemas.microsoft.com/office/drawing/2014/main" id="{448F7789-DEAD-AC44-AB49-E2AEE5D64E77}"/>
                  </a:ext>
                </a:extLst>
              </p:cNvPr>
              <p:cNvSpPr/>
              <p:nvPr/>
            </p:nvSpPr>
            <p:spPr>
              <a:xfrm>
                <a:off x="3992459" y="2875357"/>
                <a:ext cx="370325" cy="370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pic>
            <p:nvPicPr>
              <p:cNvPr id="70" name="Picture 69">
                <a:extLst>
                  <a:ext uri="{FF2B5EF4-FFF2-40B4-BE49-F238E27FC236}">
                    <a16:creationId xmlns:a16="http://schemas.microsoft.com/office/drawing/2014/main" id="{5C102F9D-2F47-6344-9D80-CD10D23C9AA0}"/>
                  </a:ext>
                </a:extLst>
              </p:cNvPr>
              <p:cNvPicPr>
                <a:picLocks noChangeAspect="1"/>
              </p:cNvPicPr>
              <p:nvPr/>
            </p:nvPicPr>
            <p:blipFill>
              <a:blip r:embed="rId5" cstate="print">
                <a:duotone>
                  <a:prstClr val="black"/>
                  <a:srgbClr val="000000">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26247" y="2922486"/>
                <a:ext cx="302030" cy="290371"/>
              </a:xfrm>
              <a:prstGeom prst="rect">
                <a:avLst/>
              </a:prstGeom>
            </p:spPr>
          </p:pic>
        </p:grpSp>
        <p:grpSp>
          <p:nvGrpSpPr>
            <p:cNvPr id="71" name="Group 70">
              <a:extLst>
                <a:ext uri="{FF2B5EF4-FFF2-40B4-BE49-F238E27FC236}">
                  <a16:creationId xmlns:a16="http://schemas.microsoft.com/office/drawing/2014/main" id="{6A365C88-9A28-ED46-803B-26457FDDC971}"/>
                </a:ext>
              </a:extLst>
            </p:cNvPr>
            <p:cNvGrpSpPr/>
            <p:nvPr/>
          </p:nvGrpSpPr>
          <p:grpSpPr>
            <a:xfrm>
              <a:off x="3992459" y="4832668"/>
              <a:ext cx="370325" cy="370325"/>
              <a:chOff x="3992459" y="2875357"/>
              <a:chExt cx="370325" cy="370325"/>
            </a:xfrm>
          </p:grpSpPr>
          <p:sp>
            <p:nvSpPr>
              <p:cNvPr id="72" name="Oval 71">
                <a:extLst>
                  <a:ext uri="{FF2B5EF4-FFF2-40B4-BE49-F238E27FC236}">
                    <a16:creationId xmlns:a16="http://schemas.microsoft.com/office/drawing/2014/main" id="{3DA02EF2-D43F-4340-8EBC-DFBD633968A0}"/>
                  </a:ext>
                </a:extLst>
              </p:cNvPr>
              <p:cNvSpPr/>
              <p:nvPr/>
            </p:nvSpPr>
            <p:spPr>
              <a:xfrm>
                <a:off x="3992459" y="2875357"/>
                <a:ext cx="370325" cy="370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pic>
            <p:nvPicPr>
              <p:cNvPr id="73" name="Picture 72">
                <a:extLst>
                  <a:ext uri="{FF2B5EF4-FFF2-40B4-BE49-F238E27FC236}">
                    <a16:creationId xmlns:a16="http://schemas.microsoft.com/office/drawing/2014/main" id="{9AD6C5C5-DD68-7543-AD70-EE812B7B35D0}"/>
                  </a:ext>
                </a:extLst>
              </p:cNvPr>
              <p:cNvPicPr>
                <a:picLocks noChangeAspect="1"/>
              </p:cNvPicPr>
              <p:nvPr/>
            </p:nvPicPr>
            <p:blipFill>
              <a:blip r:embed="rId5" cstate="print">
                <a:duotone>
                  <a:prstClr val="black"/>
                  <a:srgbClr val="000000">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26247" y="2922486"/>
                <a:ext cx="302030" cy="290371"/>
              </a:xfrm>
              <a:prstGeom prst="rect">
                <a:avLst/>
              </a:prstGeom>
            </p:spPr>
          </p:pic>
        </p:grpSp>
        <p:grpSp>
          <p:nvGrpSpPr>
            <p:cNvPr id="74" name="Group 73">
              <a:extLst>
                <a:ext uri="{FF2B5EF4-FFF2-40B4-BE49-F238E27FC236}">
                  <a16:creationId xmlns:a16="http://schemas.microsoft.com/office/drawing/2014/main" id="{FA5FF5EF-DFA3-7346-9EC5-E8E43930AC8C}"/>
                </a:ext>
              </a:extLst>
            </p:cNvPr>
            <p:cNvGrpSpPr/>
            <p:nvPr/>
          </p:nvGrpSpPr>
          <p:grpSpPr>
            <a:xfrm>
              <a:off x="834479" y="4832668"/>
              <a:ext cx="370325" cy="370325"/>
              <a:chOff x="3992459" y="2875357"/>
              <a:chExt cx="370325" cy="370325"/>
            </a:xfrm>
          </p:grpSpPr>
          <p:sp>
            <p:nvSpPr>
              <p:cNvPr id="75" name="Oval 74">
                <a:extLst>
                  <a:ext uri="{FF2B5EF4-FFF2-40B4-BE49-F238E27FC236}">
                    <a16:creationId xmlns:a16="http://schemas.microsoft.com/office/drawing/2014/main" id="{BDFC56B6-C2D9-444B-91A6-50518B05925D}"/>
                  </a:ext>
                </a:extLst>
              </p:cNvPr>
              <p:cNvSpPr/>
              <p:nvPr/>
            </p:nvSpPr>
            <p:spPr>
              <a:xfrm>
                <a:off x="3992459" y="2875357"/>
                <a:ext cx="370325" cy="370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pic>
            <p:nvPicPr>
              <p:cNvPr id="76" name="Picture 75">
                <a:extLst>
                  <a:ext uri="{FF2B5EF4-FFF2-40B4-BE49-F238E27FC236}">
                    <a16:creationId xmlns:a16="http://schemas.microsoft.com/office/drawing/2014/main" id="{26DD768A-6CA8-6840-89D0-FCE5CC19491A}"/>
                  </a:ext>
                </a:extLst>
              </p:cNvPr>
              <p:cNvPicPr>
                <a:picLocks noChangeAspect="1"/>
              </p:cNvPicPr>
              <p:nvPr/>
            </p:nvPicPr>
            <p:blipFill>
              <a:blip r:embed="rId5" cstate="print">
                <a:duotone>
                  <a:prstClr val="black"/>
                  <a:srgbClr val="000000">
                    <a:tint val="45000"/>
                    <a:satMod val="400000"/>
                  </a:srgbClr>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26247" y="2922486"/>
                <a:ext cx="302030" cy="290371"/>
              </a:xfrm>
              <a:prstGeom prst="rect">
                <a:avLst/>
              </a:prstGeom>
            </p:spPr>
          </p:pic>
        </p:grpSp>
        <p:grpSp>
          <p:nvGrpSpPr>
            <p:cNvPr id="77" name="Group 76">
              <a:extLst>
                <a:ext uri="{FF2B5EF4-FFF2-40B4-BE49-F238E27FC236}">
                  <a16:creationId xmlns:a16="http://schemas.microsoft.com/office/drawing/2014/main" id="{CD6CC964-B854-C54F-85ED-B6EB8FA714F9}"/>
                </a:ext>
              </a:extLst>
            </p:cNvPr>
            <p:cNvGrpSpPr/>
            <p:nvPr/>
          </p:nvGrpSpPr>
          <p:grpSpPr>
            <a:xfrm>
              <a:off x="834479" y="2843613"/>
              <a:ext cx="370325" cy="370325"/>
              <a:chOff x="3992459" y="2875357"/>
              <a:chExt cx="370325" cy="370325"/>
            </a:xfrm>
          </p:grpSpPr>
          <p:sp>
            <p:nvSpPr>
              <p:cNvPr id="78" name="Oval 77">
                <a:extLst>
                  <a:ext uri="{FF2B5EF4-FFF2-40B4-BE49-F238E27FC236}">
                    <a16:creationId xmlns:a16="http://schemas.microsoft.com/office/drawing/2014/main" id="{A10556BC-833E-A64E-9BDE-E97C12DEBF2E}"/>
                  </a:ext>
                </a:extLst>
              </p:cNvPr>
              <p:cNvSpPr/>
              <p:nvPr/>
            </p:nvSpPr>
            <p:spPr>
              <a:xfrm>
                <a:off x="3992459" y="2875357"/>
                <a:ext cx="370325" cy="3703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entury Gothic" panose="020B0502020202020204" pitchFamily="34" charset="0"/>
                </a:endParaRPr>
              </a:p>
            </p:txBody>
          </p:sp>
          <p:pic>
            <p:nvPicPr>
              <p:cNvPr id="79" name="Picture 78">
                <a:extLst>
                  <a:ext uri="{FF2B5EF4-FFF2-40B4-BE49-F238E27FC236}">
                    <a16:creationId xmlns:a16="http://schemas.microsoft.com/office/drawing/2014/main" id="{9D79DC40-83F4-0046-9299-199E486F7903}"/>
                  </a:ext>
                </a:extLst>
              </p:cNvPr>
              <p:cNvPicPr>
                <a:picLocks noChangeAspect="1"/>
              </p:cNvPicPr>
              <p:nvPr/>
            </p:nvPicPr>
            <p:blipFill>
              <a:blip r:embed="rId5" cstate="print">
                <a:duotone>
                  <a:prstClr val="black"/>
                  <a:srgbClr val="000000">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26247" y="2922486"/>
                <a:ext cx="302030" cy="290371"/>
              </a:xfrm>
              <a:prstGeom prst="rect">
                <a:avLst/>
              </a:prstGeom>
            </p:spPr>
          </p:pic>
        </p:grpSp>
      </p:grpSp>
      <p:sp>
        <p:nvSpPr>
          <p:cNvPr id="67" name="TextBox 66">
            <a:extLst>
              <a:ext uri="{FF2B5EF4-FFF2-40B4-BE49-F238E27FC236}">
                <a16:creationId xmlns:a16="http://schemas.microsoft.com/office/drawing/2014/main" id="{B2CB9B50-6A06-FD43-B436-20BED3DB5CB1}"/>
              </a:ext>
            </a:extLst>
          </p:cNvPr>
          <p:cNvSpPr txBox="1"/>
          <p:nvPr/>
        </p:nvSpPr>
        <p:spPr>
          <a:xfrm>
            <a:off x="775175" y="1420835"/>
            <a:ext cx="5882085" cy="1200329"/>
          </a:xfrm>
          <a:prstGeom prst="rect">
            <a:avLst/>
          </a:prstGeom>
          <a:noFill/>
        </p:spPr>
        <p:txBody>
          <a:bodyPr wrap="square" rtlCol="0">
            <a:spAutoFit/>
          </a:bodyPr>
          <a:lstStyle/>
          <a:p>
            <a:pPr marL="171450" indent="-171450">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Sweet Sans" charset="0"/>
                <a:cs typeface="Sweet Sans" charset="0"/>
              </a:rPr>
              <a:t>Custom-built in California by Siemens USA, the global powerhouse of train builders</a:t>
            </a:r>
          </a:p>
          <a:p>
            <a:pPr marL="171450" indent="-171450">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a typeface="Sweet Sans" charset="0"/>
              <a:cs typeface="Sweet Sans" charset="0"/>
            </a:endParaRPr>
          </a:p>
          <a:p>
            <a:pPr marL="171450" indent="-171450">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Sweet Sans" charset="0"/>
                <a:cs typeface="Sweet Sans" charset="0"/>
              </a:rPr>
              <a:t>Built with components from more than </a:t>
            </a:r>
            <a:r>
              <a:rPr lang="en-US" sz="1200" b="1" dirty="0">
                <a:solidFill>
                  <a:srgbClr val="363636"/>
                </a:solidFill>
                <a:latin typeface="Century Gothic" panose="020B0502020202020204" pitchFamily="34" charset="0"/>
                <a:ea typeface="Sweet Sans" charset="0"/>
                <a:cs typeface="Sweet Sans" charset="0"/>
              </a:rPr>
              <a:t>40</a:t>
            </a:r>
            <a:r>
              <a:rPr lang="en-US" sz="1200" dirty="0">
                <a:solidFill>
                  <a:srgbClr val="363636"/>
                </a:solidFill>
                <a:latin typeface="Century Gothic" panose="020B0502020202020204" pitchFamily="34" charset="0"/>
                <a:ea typeface="Sweet Sans" charset="0"/>
                <a:cs typeface="Sweet Sans" charset="0"/>
              </a:rPr>
              <a:t> suppliers in over </a:t>
            </a:r>
            <a:r>
              <a:rPr lang="en-US" sz="1200" b="1" dirty="0">
                <a:solidFill>
                  <a:srgbClr val="363636"/>
                </a:solidFill>
                <a:latin typeface="Century Gothic" panose="020B0502020202020204" pitchFamily="34" charset="0"/>
                <a:ea typeface="Sweet Sans" charset="0"/>
                <a:cs typeface="Sweet Sans" charset="0"/>
              </a:rPr>
              <a:t>20</a:t>
            </a:r>
            <a:r>
              <a:rPr lang="en-US" sz="1200" dirty="0">
                <a:solidFill>
                  <a:srgbClr val="363636"/>
                </a:solidFill>
                <a:latin typeface="Century Gothic" panose="020B0502020202020204" pitchFamily="34" charset="0"/>
                <a:ea typeface="Sweet Sans" charset="0"/>
                <a:cs typeface="Sweet Sans" charset="0"/>
              </a:rPr>
              <a:t> states</a:t>
            </a:r>
          </a:p>
          <a:p>
            <a:pPr marL="171450" indent="-171450">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a typeface="Sweet Sans" charset="0"/>
              <a:cs typeface="Sweet Sans" charset="0"/>
            </a:endParaRPr>
          </a:p>
          <a:p>
            <a:pPr marL="171450" indent="-171450">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ea typeface="Sweet Sans" charset="0"/>
                <a:cs typeface="Sweet Sans" charset="0"/>
              </a:rPr>
              <a:t>Most environmentally friendly diesel equipment in service</a:t>
            </a:r>
          </a:p>
        </p:txBody>
      </p:sp>
    </p:spTree>
    <p:extLst>
      <p:ext uri="{BB962C8B-B14F-4D97-AF65-F5344CB8AC3E}">
        <p14:creationId xmlns:p14="http://schemas.microsoft.com/office/powerpoint/2010/main" val="390382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84B85-2837-3B49-9E8C-CD2C3295865F}"/>
              </a:ext>
            </a:extLst>
          </p:cNvPr>
          <p:cNvSpPr>
            <a:spLocks noGrp="1"/>
          </p:cNvSpPr>
          <p:nvPr>
            <p:ph type="title"/>
          </p:nvPr>
        </p:nvSpPr>
        <p:spPr/>
        <p:txBody>
          <a:bodyPr/>
          <a:lstStyle/>
          <a:p>
            <a:r>
              <a:rPr lang="en-US" i="1" dirty="0"/>
              <a:t>Train Layouts</a:t>
            </a:r>
          </a:p>
        </p:txBody>
      </p:sp>
      <p:pic>
        <p:nvPicPr>
          <p:cNvPr id="3" name="Picture 2">
            <a:extLst>
              <a:ext uri="{FF2B5EF4-FFF2-40B4-BE49-F238E27FC236}">
                <a16:creationId xmlns:a16="http://schemas.microsoft.com/office/drawing/2014/main" id="{AAE3FEF4-2DE9-3B4E-8ED8-A56809F5D59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66569" y="1441524"/>
            <a:ext cx="10714616" cy="4979290"/>
          </a:xfrm>
          <a:prstGeom prst="rect">
            <a:avLst/>
          </a:prstGeom>
        </p:spPr>
      </p:pic>
      <p:sp>
        <p:nvSpPr>
          <p:cNvPr id="4" name="TextBox 3">
            <a:extLst>
              <a:ext uri="{FF2B5EF4-FFF2-40B4-BE49-F238E27FC236}">
                <a16:creationId xmlns:a16="http://schemas.microsoft.com/office/drawing/2014/main" id="{734370FF-51C2-D34D-8D45-2D5195D0C4AD}"/>
              </a:ext>
            </a:extLst>
          </p:cNvPr>
          <p:cNvSpPr txBox="1"/>
          <p:nvPr/>
        </p:nvSpPr>
        <p:spPr>
          <a:xfrm>
            <a:off x="0" y="883881"/>
            <a:ext cx="12192000" cy="646331"/>
          </a:xfrm>
          <a:prstGeom prst="rect">
            <a:avLst/>
          </a:prstGeom>
          <a:noFill/>
        </p:spPr>
        <p:txBody>
          <a:bodyPr wrap="square" rtlCol="0">
            <a:spAutoFit/>
          </a:bodyPr>
          <a:lstStyle/>
          <a:p>
            <a:pPr algn="ctr"/>
            <a:r>
              <a:rPr lang="en-US" b="1" dirty="0">
                <a:latin typeface="Century Gothic" panose="020B0502020202020204" pitchFamily="34" charset="0"/>
              </a:rPr>
              <a:t>Custom crafted leather seating in multiple configurations. </a:t>
            </a:r>
            <a:br>
              <a:rPr lang="en-US" b="1" dirty="0">
                <a:latin typeface="Century Gothic" panose="020B0502020202020204" pitchFamily="34" charset="0"/>
              </a:rPr>
            </a:br>
            <a:r>
              <a:rPr lang="en-US" b="1" dirty="0">
                <a:latin typeface="Century Gothic" panose="020B0502020202020204" pitchFamily="34" charset="0"/>
              </a:rPr>
              <a:t>Reserved seating in all coaches &amp; thoughtful functionality.</a:t>
            </a:r>
          </a:p>
        </p:txBody>
      </p:sp>
      <p:sp>
        <p:nvSpPr>
          <p:cNvPr id="5" name="Rectangle 4">
            <a:extLst>
              <a:ext uri="{FF2B5EF4-FFF2-40B4-BE49-F238E27FC236}">
                <a16:creationId xmlns:a16="http://schemas.microsoft.com/office/drawing/2014/main" id="{93295C91-005A-4349-9E70-C4431156BCAB}"/>
              </a:ext>
            </a:extLst>
          </p:cNvPr>
          <p:cNvSpPr/>
          <p:nvPr/>
        </p:nvSpPr>
        <p:spPr>
          <a:xfrm>
            <a:off x="6610077" y="1730670"/>
            <a:ext cx="985838" cy="407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363636"/>
                </a:solidFill>
                <a:latin typeface="Century Gothic" panose="020B0502020202020204" pitchFamily="34" charset="0"/>
              </a:rPr>
              <a:t>SMART</a:t>
            </a:r>
          </a:p>
        </p:txBody>
      </p:sp>
      <p:sp>
        <p:nvSpPr>
          <p:cNvPr id="10" name="Rectangle 9">
            <a:extLst>
              <a:ext uri="{FF2B5EF4-FFF2-40B4-BE49-F238E27FC236}">
                <a16:creationId xmlns:a16="http://schemas.microsoft.com/office/drawing/2014/main" id="{F4E7C907-86A9-9B4E-A6AF-DC5B977A0633}"/>
              </a:ext>
            </a:extLst>
          </p:cNvPr>
          <p:cNvSpPr/>
          <p:nvPr/>
        </p:nvSpPr>
        <p:spPr>
          <a:xfrm>
            <a:off x="3811313" y="1730670"/>
            <a:ext cx="985838" cy="4071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363636"/>
                </a:solidFill>
                <a:latin typeface="Century Gothic" panose="020B0502020202020204" pitchFamily="34" charset="0"/>
              </a:rPr>
              <a:t>SELECT</a:t>
            </a:r>
          </a:p>
        </p:txBody>
      </p:sp>
    </p:spTree>
    <p:extLst>
      <p:ext uri="{BB962C8B-B14F-4D97-AF65-F5344CB8AC3E}">
        <p14:creationId xmlns:p14="http://schemas.microsoft.com/office/powerpoint/2010/main" val="48784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66A8-49E1-E543-9CB3-D13784A999C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9AC7997-DF58-754D-A224-1AA765D4D562}"/>
              </a:ext>
            </a:extLst>
          </p:cNvPr>
          <p:cNvPicPr>
            <a:picLocks noChangeAspect="1"/>
          </p:cNvPicPr>
          <p:nvPr/>
        </p:nvPicPr>
        <p:blipFill>
          <a:blip r:embed="rId2"/>
          <a:stretch>
            <a:fillRect/>
          </a:stretch>
        </p:blipFill>
        <p:spPr>
          <a:xfrm>
            <a:off x="0" y="0"/>
            <a:ext cx="12211460" cy="6902732"/>
          </a:xfrm>
          <a:prstGeom prst="rect">
            <a:avLst/>
          </a:prstGeom>
        </p:spPr>
      </p:pic>
      <p:sp>
        <p:nvSpPr>
          <p:cNvPr id="4" name="TextBox 3">
            <a:extLst>
              <a:ext uri="{FF2B5EF4-FFF2-40B4-BE49-F238E27FC236}">
                <a16:creationId xmlns:a16="http://schemas.microsoft.com/office/drawing/2014/main" id="{4B38659A-0FAB-0444-A3C7-8EEF56C30D68}"/>
              </a:ext>
            </a:extLst>
          </p:cNvPr>
          <p:cNvSpPr txBox="1"/>
          <p:nvPr/>
        </p:nvSpPr>
        <p:spPr>
          <a:xfrm>
            <a:off x="373625" y="1936955"/>
            <a:ext cx="3342968" cy="553998"/>
          </a:xfrm>
          <a:prstGeom prst="rect">
            <a:avLst/>
          </a:prstGeom>
          <a:noFill/>
        </p:spPr>
        <p:txBody>
          <a:bodyPr wrap="square" rtlCol="0">
            <a:spAutoFit/>
          </a:bodyPr>
          <a:lstStyle/>
          <a:p>
            <a:r>
              <a:rPr lang="en-US" sz="1500" dirty="0">
                <a:latin typeface="Century Gothic" panose="020B0502020202020204" pitchFamily="34" charset="0"/>
              </a:rPr>
              <a:t>More than just </a:t>
            </a:r>
            <a:r>
              <a:rPr lang="en-US" sz="1500" b="1" dirty="0">
                <a:latin typeface="Century Gothic" panose="020B0502020202020204" pitchFamily="34" charset="0"/>
              </a:rPr>
              <a:t>a ride</a:t>
            </a:r>
            <a:r>
              <a:rPr lang="en-US" sz="1500" dirty="0">
                <a:latin typeface="Century Gothic" panose="020B0502020202020204" pitchFamily="34" charset="0"/>
              </a:rPr>
              <a:t>, it’s a one-of-a-kind </a:t>
            </a:r>
            <a:r>
              <a:rPr lang="en-US" sz="1500" b="1" dirty="0">
                <a:latin typeface="Century Gothic" panose="020B0502020202020204" pitchFamily="34" charset="0"/>
              </a:rPr>
              <a:t>guest experience</a:t>
            </a:r>
          </a:p>
        </p:txBody>
      </p:sp>
    </p:spTree>
    <p:extLst>
      <p:ext uri="{BB962C8B-B14F-4D97-AF65-F5344CB8AC3E}">
        <p14:creationId xmlns:p14="http://schemas.microsoft.com/office/powerpoint/2010/main" val="701971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8AEA42BC-F601-2643-8402-CC0108B490B3}"/>
              </a:ext>
            </a:extLst>
          </p:cNvPr>
          <p:cNvSpPr/>
          <p:nvPr/>
        </p:nvSpPr>
        <p:spPr>
          <a:xfrm>
            <a:off x="859840" y="3362143"/>
            <a:ext cx="3220827" cy="10262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5D6771"/>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26282124-A4C2-4D43-9D30-F226E2404F5E}"/>
              </a:ext>
            </a:extLst>
          </p:cNvPr>
          <p:cNvSpPr/>
          <p:nvPr/>
        </p:nvSpPr>
        <p:spPr>
          <a:xfrm>
            <a:off x="855862" y="5327169"/>
            <a:ext cx="3214237" cy="1004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5D6771"/>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D5F54CBB-2D2A-D44F-AF76-DBDDBDF3F44C}"/>
              </a:ext>
            </a:extLst>
          </p:cNvPr>
          <p:cNvSpPr/>
          <p:nvPr/>
        </p:nvSpPr>
        <p:spPr>
          <a:xfrm>
            <a:off x="859840" y="4386927"/>
            <a:ext cx="3220827" cy="949602"/>
          </a:xfrm>
          <a:prstGeom prst="rect">
            <a:avLst/>
          </a:prstGeom>
          <a:solidFill>
            <a:schemeClr val="bg1">
              <a:lumMod val="6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5D6771"/>
              </a:solidFill>
              <a:latin typeface="Verdana"/>
              <a:cs typeface="Verdana"/>
            </a:endParaRPr>
          </a:p>
        </p:txBody>
      </p:sp>
      <p:sp>
        <p:nvSpPr>
          <p:cNvPr id="64" name="Rectangle 63">
            <a:extLst>
              <a:ext uri="{FF2B5EF4-FFF2-40B4-BE49-F238E27FC236}">
                <a16:creationId xmlns:a16="http://schemas.microsoft.com/office/drawing/2014/main" id="{D7F8ACBF-E93B-FC45-8F8C-5A11E60AF6C3}"/>
              </a:ext>
            </a:extLst>
          </p:cNvPr>
          <p:cNvSpPr/>
          <p:nvPr/>
        </p:nvSpPr>
        <p:spPr>
          <a:xfrm>
            <a:off x="1814785" y="3578286"/>
            <a:ext cx="2282208" cy="665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Luxury Seating                                                                                                       </a:t>
            </a: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Additional Single Configuration </a:t>
            </a:r>
          </a:p>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Complimentary Snacks &amp;</a:t>
            </a:r>
            <a:r>
              <a:rPr kumimoji="0" lang="en-US" sz="800" b="1" i="0" u="none" strike="noStrike" kern="1200" cap="none" spc="0" normalizeH="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 </a:t>
            </a: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Beverages </a:t>
            </a: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Including Alcohol </a:t>
            </a:r>
          </a:p>
        </p:txBody>
      </p:sp>
      <p:grpSp>
        <p:nvGrpSpPr>
          <p:cNvPr id="65" name="Group 64">
            <a:extLst>
              <a:ext uri="{FF2B5EF4-FFF2-40B4-BE49-F238E27FC236}">
                <a16:creationId xmlns:a16="http://schemas.microsoft.com/office/drawing/2014/main" id="{231B78B7-8ADB-564A-BB84-A0475E586A2C}"/>
              </a:ext>
            </a:extLst>
          </p:cNvPr>
          <p:cNvGrpSpPr/>
          <p:nvPr/>
        </p:nvGrpSpPr>
        <p:grpSpPr>
          <a:xfrm>
            <a:off x="980429" y="3579442"/>
            <a:ext cx="823425" cy="203511"/>
            <a:chOff x="9684376" y="3565462"/>
            <a:chExt cx="1063864" cy="262936"/>
          </a:xfrm>
        </p:grpSpPr>
        <p:pic>
          <p:nvPicPr>
            <p:cNvPr id="66" name="Picture 65">
              <a:extLst>
                <a:ext uri="{FF2B5EF4-FFF2-40B4-BE49-F238E27FC236}">
                  <a16:creationId xmlns:a16="http://schemas.microsoft.com/office/drawing/2014/main" id="{32A03964-052E-3043-AA30-6638C601A47F}"/>
                </a:ext>
              </a:extLst>
            </p:cNvPr>
            <p:cNvPicPr>
              <a:picLocks noChangeAspect="1"/>
            </p:cNvPicPr>
            <p:nvPr/>
          </p:nvPicPr>
          <p:blipFill>
            <a:blip r:embed="rId2" cstate="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9684376" y="3565462"/>
              <a:ext cx="307099" cy="262936"/>
            </a:xfrm>
            <a:prstGeom prst="rect">
              <a:avLst/>
            </a:prstGeom>
            <a:noFill/>
            <a:ln>
              <a:noFill/>
            </a:ln>
          </p:spPr>
        </p:pic>
        <p:pic>
          <p:nvPicPr>
            <p:cNvPr id="67" name="Picture 66">
              <a:extLst>
                <a:ext uri="{FF2B5EF4-FFF2-40B4-BE49-F238E27FC236}">
                  <a16:creationId xmlns:a16="http://schemas.microsoft.com/office/drawing/2014/main" id="{F977A0A3-A9BF-7141-BAAD-1F913BE2BE7D}"/>
                </a:ext>
              </a:extLst>
            </p:cNvPr>
            <p:cNvPicPr>
              <a:picLocks noChangeAspect="1"/>
            </p:cNvPicPr>
            <p:nvPr/>
          </p:nvPicPr>
          <p:blipFill>
            <a:blip r:embed="rId2" cstate="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9977297" y="3565462"/>
              <a:ext cx="307099" cy="262936"/>
            </a:xfrm>
            <a:prstGeom prst="rect">
              <a:avLst/>
            </a:prstGeom>
            <a:noFill/>
            <a:ln>
              <a:noFill/>
            </a:ln>
          </p:spPr>
        </p:pic>
        <p:pic>
          <p:nvPicPr>
            <p:cNvPr id="68" name="Picture 67">
              <a:extLst>
                <a:ext uri="{FF2B5EF4-FFF2-40B4-BE49-F238E27FC236}">
                  <a16:creationId xmlns:a16="http://schemas.microsoft.com/office/drawing/2014/main" id="{8B3C7904-F03D-414F-ACE3-FA2C84D94D56}"/>
                </a:ext>
              </a:extLst>
            </p:cNvPr>
            <p:cNvPicPr>
              <a:picLocks noChangeAspect="1"/>
            </p:cNvPicPr>
            <p:nvPr/>
          </p:nvPicPr>
          <p:blipFill>
            <a:blip r:embed="rId2" cstate="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10441141" y="3565462"/>
              <a:ext cx="307099" cy="262936"/>
            </a:xfrm>
            <a:prstGeom prst="rect">
              <a:avLst/>
            </a:prstGeom>
            <a:noFill/>
            <a:ln>
              <a:noFill/>
            </a:ln>
          </p:spPr>
        </p:pic>
      </p:grpSp>
      <p:grpSp>
        <p:nvGrpSpPr>
          <p:cNvPr id="69" name="Group 68">
            <a:extLst>
              <a:ext uri="{FF2B5EF4-FFF2-40B4-BE49-F238E27FC236}">
                <a16:creationId xmlns:a16="http://schemas.microsoft.com/office/drawing/2014/main" id="{7D781DB3-EF1E-3341-9AB0-7E5EE1DC6981}"/>
              </a:ext>
            </a:extLst>
          </p:cNvPr>
          <p:cNvGrpSpPr/>
          <p:nvPr/>
        </p:nvGrpSpPr>
        <p:grpSpPr>
          <a:xfrm>
            <a:off x="1169005" y="3996797"/>
            <a:ext cx="402958" cy="179317"/>
            <a:chOff x="10373553" y="4210889"/>
            <a:chExt cx="467012" cy="207822"/>
          </a:xfrm>
        </p:grpSpPr>
        <p:pic>
          <p:nvPicPr>
            <p:cNvPr id="70" name="Picture 69">
              <a:extLst>
                <a:ext uri="{FF2B5EF4-FFF2-40B4-BE49-F238E27FC236}">
                  <a16:creationId xmlns:a16="http://schemas.microsoft.com/office/drawing/2014/main" id="{0D8EE491-545A-6D4F-A930-12B31372E56D}"/>
                </a:ext>
              </a:extLst>
            </p:cNvPr>
            <p:cNvPicPr>
              <a:picLocks noChangeAspect="1"/>
            </p:cNvPicPr>
            <p:nvPr/>
          </p:nvPicPr>
          <p:blipFill>
            <a:blip r:embed="rId3"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10632744" y="4210890"/>
              <a:ext cx="207821" cy="207821"/>
            </a:xfrm>
            <a:prstGeom prst="rect">
              <a:avLst/>
            </a:prstGeom>
          </p:spPr>
        </p:pic>
        <p:pic>
          <p:nvPicPr>
            <p:cNvPr id="71" name="Picture 70">
              <a:extLst>
                <a:ext uri="{FF2B5EF4-FFF2-40B4-BE49-F238E27FC236}">
                  <a16:creationId xmlns:a16="http://schemas.microsoft.com/office/drawing/2014/main" id="{95964D4E-DD7B-D743-BD08-E9FB5C958EF9}"/>
                </a:ext>
              </a:extLst>
            </p:cNvPr>
            <p:cNvPicPr>
              <a:picLocks noChangeAspect="1"/>
            </p:cNvPicPr>
            <p:nvPr/>
          </p:nvPicPr>
          <p:blipFill>
            <a:blip r:embed="rId4"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10373553" y="4210889"/>
              <a:ext cx="207822" cy="207822"/>
            </a:xfrm>
            <a:prstGeom prst="rect">
              <a:avLst/>
            </a:prstGeom>
          </p:spPr>
        </p:pic>
      </p:grpSp>
      <p:sp>
        <p:nvSpPr>
          <p:cNvPr id="72" name="Rectangle 71">
            <a:extLst>
              <a:ext uri="{FF2B5EF4-FFF2-40B4-BE49-F238E27FC236}">
                <a16:creationId xmlns:a16="http://schemas.microsoft.com/office/drawing/2014/main" id="{1AE68A73-7939-F14B-9FDF-D9D49F7B9782}"/>
              </a:ext>
            </a:extLst>
          </p:cNvPr>
          <p:cNvSpPr/>
          <p:nvPr/>
        </p:nvSpPr>
        <p:spPr>
          <a:xfrm>
            <a:off x="1814785" y="4512032"/>
            <a:ext cx="5259885" cy="665054"/>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No Additional Fees  </a:t>
            </a: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Everything’s included </a:t>
            </a:r>
          </a:p>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Dedicated Lounge Space </a:t>
            </a: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High quality food &amp; beverage </a:t>
            </a:r>
          </a:p>
        </p:txBody>
      </p:sp>
      <p:sp>
        <p:nvSpPr>
          <p:cNvPr id="73" name="Rectangle 72">
            <a:extLst>
              <a:ext uri="{FF2B5EF4-FFF2-40B4-BE49-F238E27FC236}">
                <a16:creationId xmlns:a16="http://schemas.microsoft.com/office/drawing/2014/main" id="{F3D716DB-BD91-934B-A3DB-623698CDC668}"/>
              </a:ext>
            </a:extLst>
          </p:cNvPr>
          <p:cNvSpPr/>
          <p:nvPr/>
        </p:nvSpPr>
        <p:spPr>
          <a:xfrm>
            <a:off x="1814785" y="5423652"/>
            <a:ext cx="2382915" cy="7932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0"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Preferred Access to Garage</a:t>
            </a:r>
          </a:p>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Strategic Relationship</a:t>
            </a:r>
            <a:r>
              <a:rPr kumimoji="0" lang="en-US" sz="800" b="1" i="0" u="none" strike="noStrike" kern="1200" cap="none" spc="0" normalizeH="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 with </a:t>
            </a: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Rideshare Partner </a:t>
            </a:r>
          </a:p>
        </p:txBody>
      </p:sp>
      <p:pic>
        <p:nvPicPr>
          <p:cNvPr id="74" name="Picture 73">
            <a:extLst>
              <a:ext uri="{FF2B5EF4-FFF2-40B4-BE49-F238E27FC236}">
                <a16:creationId xmlns:a16="http://schemas.microsoft.com/office/drawing/2014/main" id="{0EEDCC13-98C5-174E-8518-5A8B2208A25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274707" y="5532228"/>
            <a:ext cx="188235" cy="188235"/>
          </a:xfrm>
          <a:prstGeom prst="rect">
            <a:avLst/>
          </a:prstGeom>
        </p:spPr>
      </p:pic>
      <p:pic>
        <p:nvPicPr>
          <p:cNvPr id="75" name="Picture 74" descr="https://cdn3.iconfinder.com/data/icons/cinema-line-3/48/150-512.png">
            <a:extLst>
              <a:ext uri="{FF2B5EF4-FFF2-40B4-BE49-F238E27FC236}">
                <a16:creationId xmlns:a16="http://schemas.microsoft.com/office/drawing/2014/main" id="{7C8DDF7E-9DD0-FA42-83E0-CDE2EDFBD3C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31636" y="4941903"/>
            <a:ext cx="257161" cy="257160"/>
          </a:xfrm>
          <a:prstGeom prst="rect">
            <a:avLst/>
          </a:prstGeom>
          <a:noFill/>
          <a:extLst>
            <a:ext uri="{909E8E84-426E-40dd-AFC4-6F175D3DCCD1}">
              <a14:hiddenFill xmlns="" xmlns:a14="http://schemas.microsoft.com/office/drawing/2010/main">
                <a:solidFill>
                  <a:srgbClr val="FFFFFF"/>
                </a:solidFill>
              </a14:hiddenFill>
            </a:ext>
          </a:extLst>
        </p:spPr>
      </p:pic>
      <p:sp>
        <p:nvSpPr>
          <p:cNvPr id="76" name="Left-Right Arrow 75">
            <a:extLst>
              <a:ext uri="{FF2B5EF4-FFF2-40B4-BE49-F238E27FC236}">
                <a16:creationId xmlns:a16="http://schemas.microsoft.com/office/drawing/2014/main" id="{0B2DEC21-A9E3-1A41-B542-BBC83D66BA7B}"/>
              </a:ext>
            </a:extLst>
          </p:cNvPr>
          <p:cNvSpPr/>
          <p:nvPr/>
        </p:nvSpPr>
        <p:spPr>
          <a:xfrm>
            <a:off x="4368300" y="3852645"/>
            <a:ext cx="3445888" cy="26401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sp>
        <p:nvSpPr>
          <p:cNvPr id="77" name="TextBox 1026">
            <a:extLst>
              <a:ext uri="{FF2B5EF4-FFF2-40B4-BE49-F238E27FC236}">
                <a16:creationId xmlns:a16="http://schemas.microsoft.com/office/drawing/2014/main" id="{91C5AA26-B6EC-3749-8F5F-99B7620A646A}"/>
              </a:ext>
            </a:extLst>
          </p:cNvPr>
          <p:cNvSpPr txBox="1"/>
          <p:nvPr/>
        </p:nvSpPr>
        <p:spPr>
          <a:xfrm>
            <a:off x="5507463" y="3852645"/>
            <a:ext cx="1177073" cy="24622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rPr>
              <a:t>ON BOARD</a:t>
            </a:r>
          </a:p>
        </p:txBody>
      </p:sp>
      <p:pic>
        <p:nvPicPr>
          <p:cNvPr id="82" name="Picture 81">
            <a:extLst>
              <a:ext uri="{FF2B5EF4-FFF2-40B4-BE49-F238E27FC236}">
                <a16:creationId xmlns:a16="http://schemas.microsoft.com/office/drawing/2014/main" id="{497E3020-8939-BA40-83CF-496AE5694C8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66019" y="1736055"/>
            <a:ext cx="519982" cy="519982"/>
          </a:xfrm>
          <a:prstGeom prst="rect">
            <a:avLst/>
          </a:prstGeom>
        </p:spPr>
      </p:pic>
      <p:pic>
        <p:nvPicPr>
          <p:cNvPr id="83" name="Picture 82">
            <a:extLst>
              <a:ext uri="{FF2B5EF4-FFF2-40B4-BE49-F238E27FC236}">
                <a16:creationId xmlns:a16="http://schemas.microsoft.com/office/drawing/2014/main" id="{8A2FDD1D-FBD8-2D43-B38F-58A1A5E17B2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3218" y="1800258"/>
            <a:ext cx="437675" cy="437675"/>
          </a:xfrm>
          <a:prstGeom prst="rect">
            <a:avLst/>
          </a:prstGeom>
        </p:spPr>
      </p:pic>
      <p:sp>
        <p:nvSpPr>
          <p:cNvPr id="84" name="Rectangle 83">
            <a:extLst>
              <a:ext uri="{FF2B5EF4-FFF2-40B4-BE49-F238E27FC236}">
                <a16:creationId xmlns:a16="http://schemas.microsoft.com/office/drawing/2014/main" id="{C0012CFB-364F-3D4D-9385-44B816645B64}"/>
              </a:ext>
            </a:extLst>
          </p:cNvPr>
          <p:cNvSpPr/>
          <p:nvPr/>
        </p:nvSpPr>
        <p:spPr>
          <a:xfrm>
            <a:off x="5095702" y="2461898"/>
            <a:ext cx="2032775" cy="4770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sym typeface="Symbol" panose="05050102010706020507" pitchFamily="18" charset="2"/>
              </a:rPr>
              <a:t>Complimentary WiFi</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sym typeface="Symbol" panose="05050102010706020507" pitchFamily="18" charset="2"/>
              </a:rPr>
              <a:t>Outlets at every seat</a:t>
            </a:r>
            <a:endParaRPr kumimoji="0" lang="en-US" sz="105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sym typeface="Symbol" panose="05050102010706020507" pitchFamily="18" charset="2"/>
            </a:endParaRPr>
          </a:p>
        </p:txBody>
      </p:sp>
      <p:sp>
        <p:nvSpPr>
          <p:cNvPr id="85" name="Rectangle 84">
            <a:extLst>
              <a:ext uri="{FF2B5EF4-FFF2-40B4-BE49-F238E27FC236}">
                <a16:creationId xmlns:a16="http://schemas.microsoft.com/office/drawing/2014/main" id="{7C37A048-1605-C749-A717-C0511C1BF4B4}"/>
              </a:ext>
            </a:extLst>
          </p:cNvPr>
          <p:cNvSpPr/>
          <p:nvPr/>
        </p:nvSpPr>
        <p:spPr>
          <a:xfrm>
            <a:off x="5063523" y="1585669"/>
            <a:ext cx="2064954" cy="1562575"/>
          </a:xfrm>
          <a:prstGeom prst="rect">
            <a:avLst/>
          </a:prstGeom>
          <a:noFill/>
          <a:ln w="1270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pic>
        <p:nvPicPr>
          <p:cNvPr id="87" name="Picture 86">
            <a:extLst>
              <a:ext uri="{FF2B5EF4-FFF2-40B4-BE49-F238E27FC236}">
                <a16:creationId xmlns:a16="http://schemas.microsoft.com/office/drawing/2014/main" id="{E561AC04-1D86-8A4C-8F1C-2F319B5CE4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81433" y="5907458"/>
            <a:ext cx="181509" cy="327262"/>
          </a:xfrm>
          <a:prstGeom prst="rect">
            <a:avLst/>
          </a:prstGeom>
        </p:spPr>
      </p:pic>
      <p:pic>
        <p:nvPicPr>
          <p:cNvPr id="89" name="Picture 88" descr="Screen Shot 2017-01-31 at 6.22.59 PM.png">
            <a:extLst>
              <a:ext uri="{FF2B5EF4-FFF2-40B4-BE49-F238E27FC236}">
                <a16:creationId xmlns:a16="http://schemas.microsoft.com/office/drawing/2014/main" id="{626B4512-03A0-DF44-A73F-26ED45CF53A9}"/>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64121" y="1594989"/>
            <a:ext cx="3214237" cy="1754569"/>
          </a:xfrm>
          <a:prstGeom prst="rect">
            <a:avLst/>
          </a:prstGeom>
        </p:spPr>
      </p:pic>
      <p:sp>
        <p:nvSpPr>
          <p:cNvPr id="91" name="Rectangle 90">
            <a:extLst>
              <a:ext uri="{FF2B5EF4-FFF2-40B4-BE49-F238E27FC236}">
                <a16:creationId xmlns:a16="http://schemas.microsoft.com/office/drawing/2014/main" id="{FDFFA7F6-2817-4240-B87E-068685FE3DEB}"/>
              </a:ext>
            </a:extLst>
          </p:cNvPr>
          <p:cNvSpPr/>
          <p:nvPr/>
        </p:nvSpPr>
        <p:spPr>
          <a:xfrm>
            <a:off x="8058172" y="3372191"/>
            <a:ext cx="3220826" cy="10262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sp>
        <p:nvSpPr>
          <p:cNvPr id="92" name="Rectangle 91">
            <a:extLst>
              <a:ext uri="{FF2B5EF4-FFF2-40B4-BE49-F238E27FC236}">
                <a16:creationId xmlns:a16="http://schemas.microsoft.com/office/drawing/2014/main" id="{62CA2F49-5878-E845-B939-3168FD184DF8}"/>
              </a:ext>
            </a:extLst>
          </p:cNvPr>
          <p:cNvSpPr/>
          <p:nvPr/>
        </p:nvSpPr>
        <p:spPr>
          <a:xfrm>
            <a:off x="8058171" y="5345192"/>
            <a:ext cx="3220827" cy="1004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sp>
        <p:nvSpPr>
          <p:cNvPr id="93" name="Rectangle 92">
            <a:extLst>
              <a:ext uri="{FF2B5EF4-FFF2-40B4-BE49-F238E27FC236}">
                <a16:creationId xmlns:a16="http://schemas.microsoft.com/office/drawing/2014/main" id="{7646121F-BC22-A74F-949D-37215724FAA1}"/>
              </a:ext>
            </a:extLst>
          </p:cNvPr>
          <p:cNvSpPr/>
          <p:nvPr/>
        </p:nvSpPr>
        <p:spPr>
          <a:xfrm>
            <a:off x="8058171" y="4376878"/>
            <a:ext cx="3220827" cy="968310"/>
          </a:xfrm>
          <a:prstGeom prst="rect">
            <a:avLst/>
          </a:prstGeom>
          <a:solidFill>
            <a:schemeClr val="bg1">
              <a:lumMod val="6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sp>
        <p:nvSpPr>
          <p:cNvPr id="94" name="Rectangle 93">
            <a:extLst>
              <a:ext uri="{FF2B5EF4-FFF2-40B4-BE49-F238E27FC236}">
                <a16:creationId xmlns:a16="http://schemas.microsoft.com/office/drawing/2014/main" id="{7E541B01-5AE3-7940-B9EA-4A036D1D0CBB}"/>
              </a:ext>
            </a:extLst>
          </p:cNvPr>
          <p:cNvSpPr/>
          <p:nvPr/>
        </p:nvSpPr>
        <p:spPr>
          <a:xfrm>
            <a:off x="9097407" y="3478765"/>
            <a:ext cx="2404042" cy="79476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375"/>
              </a:lnSpc>
              <a:spcBef>
                <a:spcPts val="300"/>
              </a:spcBef>
              <a:spcAft>
                <a:spcPts val="30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endParaRP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Spacious Seating                                                                                                       </a:t>
            </a: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Multiple Configurations</a:t>
            </a:r>
          </a:p>
          <a:p>
            <a:pPr marL="0" marR="0" lvl="0" indent="0" algn="l" defTabSz="914400" rtl="0" eaLnBrk="1" fontAlgn="auto" latinLnBrk="0" hangingPunct="1">
              <a:lnSpc>
                <a:spcPts val="375"/>
              </a:lnSpc>
              <a:spcBef>
                <a:spcPts val="300"/>
              </a:spcBef>
              <a:spcAft>
                <a:spcPts val="300"/>
              </a:spcAft>
              <a:buClrTx/>
              <a:buSzTx/>
              <a:buFontTx/>
              <a:buNone/>
              <a:tabLst/>
              <a:defRPr/>
            </a:pPr>
            <a:endParaRPr kumimoji="0" lang="en-US" sz="800" b="0"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Snacks &amp; Beverages </a:t>
            </a: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Available for purchase </a:t>
            </a:r>
          </a:p>
        </p:txBody>
      </p:sp>
      <p:grpSp>
        <p:nvGrpSpPr>
          <p:cNvPr id="95" name="Group 94">
            <a:extLst>
              <a:ext uri="{FF2B5EF4-FFF2-40B4-BE49-F238E27FC236}">
                <a16:creationId xmlns:a16="http://schemas.microsoft.com/office/drawing/2014/main" id="{CE56879A-F29B-2D4F-B726-5219E556771D}"/>
              </a:ext>
            </a:extLst>
          </p:cNvPr>
          <p:cNvGrpSpPr/>
          <p:nvPr/>
        </p:nvGrpSpPr>
        <p:grpSpPr>
          <a:xfrm>
            <a:off x="8249467" y="3560368"/>
            <a:ext cx="741122" cy="226872"/>
            <a:chOff x="3104770" y="3552567"/>
            <a:chExt cx="858931" cy="262936"/>
          </a:xfrm>
        </p:grpSpPr>
        <p:pic>
          <p:nvPicPr>
            <p:cNvPr id="96" name="Picture 95">
              <a:extLst>
                <a:ext uri="{FF2B5EF4-FFF2-40B4-BE49-F238E27FC236}">
                  <a16:creationId xmlns:a16="http://schemas.microsoft.com/office/drawing/2014/main" id="{C3F1B268-7D6E-0A48-8239-9E3876AD907A}"/>
                </a:ext>
              </a:extLst>
            </p:cNvPr>
            <p:cNvPicPr>
              <a:picLocks noChangeAspect="1"/>
            </p:cNvPicPr>
            <p:nvPr/>
          </p:nvPicPr>
          <p:blipFill>
            <a:blip r:embed="rId2" cstate="print">
              <a:duotone>
                <a:prstClr val="black"/>
                <a:srgbClr val="002060">
                  <a:tint val="45000"/>
                  <a:satMod val="400000"/>
                </a:srgbClr>
              </a:duotone>
              <a:extLst>
                <a:ext uri="{28A0092B-C50C-407E-A947-70E740481C1C}">
                  <a14:useLocalDpi xmlns:a14="http://schemas.microsoft.com/office/drawing/2010/main"/>
                </a:ext>
              </a:extLst>
            </a:blip>
            <a:stretch>
              <a:fillRect/>
            </a:stretch>
          </p:blipFill>
          <p:spPr>
            <a:xfrm>
              <a:off x="3104770" y="3552567"/>
              <a:ext cx="203301" cy="262936"/>
            </a:xfrm>
            <a:prstGeom prst="rect">
              <a:avLst/>
            </a:prstGeom>
          </p:spPr>
        </p:pic>
        <p:pic>
          <p:nvPicPr>
            <p:cNvPr id="97" name="Picture 96">
              <a:extLst>
                <a:ext uri="{FF2B5EF4-FFF2-40B4-BE49-F238E27FC236}">
                  <a16:creationId xmlns:a16="http://schemas.microsoft.com/office/drawing/2014/main" id="{1FB1D73C-5ABD-DD46-A7F9-9BCFCE8F1612}"/>
                </a:ext>
              </a:extLst>
            </p:cNvPr>
            <p:cNvPicPr>
              <a:picLocks noChangeAspect="1"/>
            </p:cNvPicPr>
            <p:nvPr/>
          </p:nvPicPr>
          <p:blipFill>
            <a:blip r:embed="rId2" cstate="print">
              <a:duotone>
                <a:prstClr val="black"/>
                <a:srgbClr val="002060">
                  <a:tint val="45000"/>
                  <a:satMod val="400000"/>
                </a:srgbClr>
              </a:duotone>
              <a:extLst>
                <a:ext uri="{28A0092B-C50C-407E-A947-70E740481C1C}">
                  <a14:useLocalDpi xmlns:a14="http://schemas.microsoft.com/office/drawing/2010/main"/>
                </a:ext>
              </a:extLst>
            </a:blip>
            <a:stretch>
              <a:fillRect/>
            </a:stretch>
          </p:blipFill>
          <p:spPr>
            <a:xfrm>
              <a:off x="3295406" y="3552567"/>
              <a:ext cx="203301" cy="262936"/>
            </a:xfrm>
            <a:prstGeom prst="rect">
              <a:avLst/>
            </a:prstGeom>
          </p:spPr>
        </p:pic>
        <p:pic>
          <p:nvPicPr>
            <p:cNvPr id="98" name="Picture 97">
              <a:extLst>
                <a:ext uri="{FF2B5EF4-FFF2-40B4-BE49-F238E27FC236}">
                  <a16:creationId xmlns:a16="http://schemas.microsoft.com/office/drawing/2014/main" id="{976B5E1F-A241-7842-8FCD-814B1BF79881}"/>
                </a:ext>
              </a:extLst>
            </p:cNvPr>
            <p:cNvPicPr>
              <a:picLocks noChangeAspect="1"/>
            </p:cNvPicPr>
            <p:nvPr/>
          </p:nvPicPr>
          <p:blipFill>
            <a:blip r:embed="rId2" cstate="print">
              <a:duotone>
                <a:prstClr val="black"/>
                <a:srgbClr val="002060">
                  <a:tint val="45000"/>
                  <a:satMod val="400000"/>
                </a:srgbClr>
              </a:duotone>
              <a:extLst>
                <a:ext uri="{28A0092B-C50C-407E-A947-70E740481C1C}">
                  <a14:useLocalDpi xmlns:a14="http://schemas.microsoft.com/office/drawing/2010/main"/>
                </a:ext>
              </a:extLst>
            </a:blip>
            <a:stretch>
              <a:fillRect/>
            </a:stretch>
          </p:blipFill>
          <p:spPr>
            <a:xfrm>
              <a:off x="3569764" y="3552567"/>
              <a:ext cx="203301" cy="262936"/>
            </a:xfrm>
            <a:prstGeom prst="rect">
              <a:avLst/>
            </a:prstGeom>
          </p:spPr>
        </p:pic>
        <p:pic>
          <p:nvPicPr>
            <p:cNvPr id="99" name="Picture 98">
              <a:extLst>
                <a:ext uri="{FF2B5EF4-FFF2-40B4-BE49-F238E27FC236}">
                  <a16:creationId xmlns:a16="http://schemas.microsoft.com/office/drawing/2014/main" id="{5201FE8D-5747-674B-A7BA-7524DEC6F311}"/>
                </a:ext>
              </a:extLst>
            </p:cNvPr>
            <p:cNvPicPr>
              <a:picLocks noChangeAspect="1"/>
            </p:cNvPicPr>
            <p:nvPr/>
          </p:nvPicPr>
          <p:blipFill>
            <a:blip r:embed="rId2" cstate="print">
              <a:duotone>
                <a:prstClr val="black"/>
                <a:srgbClr val="002060">
                  <a:tint val="45000"/>
                  <a:satMod val="400000"/>
                </a:srgbClr>
              </a:duotone>
              <a:extLst>
                <a:ext uri="{28A0092B-C50C-407E-A947-70E740481C1C}">
                  <a14:useLocalDpi xmlns:a14="http://schemas.microsoft.com/office/drawing/2010/main"/>
                </a:ext>
              </a:extLst>
            </a:blip>
            <a:stretch>
              <a:fillRect/>
            </a:stretch>
          </p:blipFill>
          <p:spPr>
            <a:xfrm>
              <a:off x="3760400" y="3552567"/>
              <a:ext cx="203301" cy="262936"/>
            </a:xfrm>
            <a:prstGeom prst="rect">
              <a:avLst/>
            </a:prstGeom>
          </p:spPr>
        </p:pic>
      </p:grpSp>
      <p:grpSp>
        <p:nvGrpSpPr>
          <p:cNvPr id="100" name="Group 99">
            <a:extLst>
              <a:ext uri="{FF2B5EF4-FFF2-40B4-BE49-F238E27FC236}">
                <a16:creationId xmlns:a16="http://schemas.microsoft.com/office/drawing/2014/main" id="{C63365A5-5209-0745-986C-DD27167C18AE}"/>
              </a:ext>
            </a:extLst>
          </p:cNvPr>
          <p:cNvGrpSpPr/>
          <p:nvPr/>
        </p:nvGrpSpPr>
        <p:grpSpPr>
          <a:xfrm>
            <a:off x="8383199" y="3962568"/>
            <a:ext cx="585089" cy="332363"/>
            <a:chOff x="3284016" y="4018701"/>
            <a:chExt cx="678095" cy="385196"/>
          </a:xfrm>
        </p:grpSpPr>
        <p:pic>
          <p:nvPicPr>
            <p:cNvPr id="101" name="Picture 100">
              <a:extLst>
                <a:ext uri="{FF2B5EF4-FFF2-40B4-BE49-F238E27FC236}">
                  <a16:creationId xmlns:a16="http://schemas.microsoft.com/office/drawing/2014/main" id="{241CBC02-9DBF-BD47-A75A-5F929A4EB82F}"/>
                </a:ext>
              </a:extLst>
            </p:cNvPr>
            <p:cNvPicPr>
              <a:picLocks noChangeAspect="1"/>
            </p:cNvPicPr>
            <p:nvPr/>
          </p:nvPicPr>
          <p:blipFill>
            <a:blip r:embed="rId3"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3577449" y="4018702"/>
              <a:ext cx="209275" cy="209275"/>
            </a:xfrm>
            <a:prstGeom prst="rect">
              <a:avLst/>
            </a:prstGeom>
          </p:spPr>
        </p:pic>
        <p:pic>
          <p:nvPicPr>
            <p:cNvPr id="102" name="Picture 101">
              <a:extLst>
                <a:ext uri="{FF2B5EF4-FFF2-40B4-BE49-F238E27FC236}">
                  <a16:creationId xmlns:a16="http://schemas.microsoft.com/office/drawing/2014/main" id="{94E7F589-030B-5541-B2D2-903B6F460293}"/>
                </a:ext>
              </a:extLst>
            </p:cNvPr>
            <p:cNvPicPr>
              <a:picLocks noChangeAspect="1"/>
            </p:cNvPicPr>
            <p:nvPr/>
          </p:nvPicPr>
          <p:blipFill>
            <a:blip r:embed="rId4"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3312291" y="4018701"/>
              <a:ext cx="209276" cy="209276"/>
            </a:xfrm>
            <a:prstGeom prst="rect">
              <a:avLst/>
            </a:prstGeom>
          </p:spPr>
        </p:pic>
        <p:sp>
          <p:nvSpPr>
            <p:cNvPr id="103" name="TextBox 28">
              <a:extLst>
                <a:ext uri="{FF2B5EF4-FFF2-40B4-BE49-F238E27FC236}">
                  <a16:creationId xmlns:a16="http://schemas.microsoft.com/office/drawing/2014/main" id="{1E8D7728-DA79-6D42-8830-ECFE5022781E}"/>
                </a:ext>
              </a:extLst>
            </p:cNvPr>
            <p:cNvSpPr txBox="1"/>
            <p:nvPr/>
          </p:nvSpPr>
          <p:spPr>
            <a:xfrm>
              <a:off x="3284016" y="4189876"/>
              <a:ext cx="678095" cy="2140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5D6771"/>
                  </a:solidFill>
                  <a:effectLst/>
                  <a:uLnTx/>
                  <a:uFillTx/>
                  <a:latin typeface="Verdana"/>
                  <a:ea typeface="+mn-ea"/>
                  <a:cs typeface="Verdana"/>
                </a:rPr>
                <a:t>$       $</a:t>
              </a:r>
            </a:p>
          </p:txBody>
        </p:sp>
      </p:grpSp>
      <p:sp>
        <p:nvSpPr>
          <p:cNvPr id="104" name="Rectangle 103">
            <a:extLst>
              <a:ext uri="{FF2B5EF4-FFF2-40B4-BE49-F238E27FC236}">
                <a16:creationId xmlns:a16="http://schemas.microsoft.com/office/drawing/2014/main" id="{6ADCD027-3F03-E846-BDBB-4E835926A560}"/>
              </a:ext>
            </a:extLst>
          </p:cNvPr>
          <p:cNvSpPr/>
          <p:nvPr/>
        </p:nvSpPr>
        <p:spPr>
          <a:xfrm>
            <a:off x="9097407" y="4529446"/>
            <a:ext cx="2937705" cy="6636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Limited Additional Fees  </a:t>
            </a: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Reasonably priced for bags, pets, etc.</a:t>
            </a:r>
          </a:p>
          <a:p>
            <a:pPr marL="0" marR="0" lvl="0" indent="0" algn="l" defTabSz="914400" rtl="0" eaLnBrk="1" fontAlgn="auto" latinLnBrk="0" hangingPunct="1">
              <a:lnSpc>
                <a:spcPts val="375"/>
              </a:lnSpc>
              <a:spcBef>
                <a:spcPts val="300"/>
              </a:spcBef>
              <a:spcAft>
                <a:spcPts val="30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endParaRP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Well-appointed Guest Lounge                                                                                                        </a:t>
            </a:r>
          </a:p>
          <a:p>
            <a:pPr marL="0" marR="0" lvl="0" indent="0" algn="l" defTabSz="914400" rtl="0" eaLnBrk="1" fontAlgn="auto" latinLnBrk="0" hangingPunct="1">
              <a:lnSpc>
                <a:spcPts val="375"/>
              </a:lnSpc>
              <a:spcBef>
                <a:spcPts val="300"/>
              </a:spcBef>
              <a:spcAft>
                <a:spcPts val="30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Century Gothic" panose="020B0502020202020204" pitchFamily="34" charset="0"/>
                <a:cs typeface="Verdana"/>
                <a:sym typeface="Symbol" panose="05050102010706020507" pitchFamily="18" charset="2"/>
              </a:rPr>
              <a:t>High quality food &amp; beverage available </a:t>
            </a:r>
          </a:p>
        </p:txBody>
      </p:sp>
      <p:pic>
        <p:nvPicPr>
          <p:cNvPr id="105" name="Picture 104">
            <a:extLst>
              <a:ext uri="{FF2B5EF4-FFF2-40B4-BE49-F238E27FC236}">
                <a16:creationId xmlns:a16="http://schemas.microsoft.com/office/drawing/2014/main" id="{B7930167-0E96-F74B-8085-368DEC3D2CD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84877" y="5495285"/>
            <a:ext cx="188235" cy="188235"/>
          </a:xfrm>
          <a:prstGeom prst="rect">
            <a:avLst/>
          </a:prstGeom>
        </p:spPr>
      </p:pic>
      <p:pic>
        <p:nvPicPr>
          <p:cNvPr id="106" name="Picture 105" descr="https://cdn3.iconfinder.com/data/icons/cinema-line-3/48/131-512.png">
            <a:extLst>
              <a:ext uri="{FF2B5EF4-FFF2-40B4-BE49-F238E27FC236}">
                <a16:creationId xmlns:a16="http://schemas.microsoft.com/office/drawing/2014/main" id="{5D26043C-4AC4-7D4D-BA6B-59D21B4BFC7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flipH="1">
            <a:off x="8482462" y="4926527"/>
            <a:ext cx="265823" cy="265823"/>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Picture 106">
            <a:extLst>
              <a:ext uri="{FF2B5EF4-FFF2-40B4-BE49-F238E27FC236}">
                <a16:creationId xmlns:a16="http://schemas.microsoft.com/office/drawing/2014/main" id="{B4907827-6526-ED4A-B8D3-C1AABA15F7E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97413" y="5919715"/>
            <a:ext cx="181509" cy="327262"/>
          </a:xfrm>
          <a:prstGeom prst="rect">
            <a:avLst/>
          </a:prstGeom>
        </p:spPr>
      </p:pic>
      <p:pic>
        <p:nvPicPr>
          <p:cNvPr id="108" name="Picture 107">
            <a:extLst>
              <a:ext uri="{FF2B5EF4-FFF2-40B4-BE49-F238E27FC236}">
                <a16:creationId xmlns:a16="http://schemas.microsoft.com/office/drawing/2014/main" id="{53F259F7-E556-694E-8853-EADD22917E20}"/>
              </a:ext>
            </a:extLst>
          </p:cNvPr>
          <p:cNvPicPr>
            <a:picLocks noChangeAspect="1"/>
          </p:cNvPicPr>
          <p:nvPr/>
        </p:nvPicPr>
        <p:blipFill>
          <a:blip r:embed="rId12"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1022635" y="4512032"/>
            <a:ext cx="226309" cy="226309"/>
          </a:xfrm>
          <a:prstGeom prst="rect">
            <a:avLst/>
          </a:prstGeom>
          <a:noFill/>
        </p:spPr>
      </p:pic>
      <p:pic>
        <p:nvPicPr>
          <p:cNvPr id="109" name="Picture 108">
            <a:extLst>
              <a:ext uri="{FF2B5EF4-FFF2-40B4-BE49-F238E27FC236}">
                <a16:creationId xmlns:a16="http://schemas.microsoft.com/office/drawing/2014/main" id="{F33A3166-5B34-2D4D-8A0C-CDBDB4CD867F}"/>
              </a:ext>
            </a:extLst>
          </p:cNvPr>
          <p:cNvPicPr>
            <a:picLocks noChangeAspect="1"/>
          </p:cNvPicPr>
          <p:nvPr/>
        </p:nvPicPr>
        <p:blipFill>
          <a:blip r:embed="rId13" cstate="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1227885" y="4446890"/>
            <a:ext cx="290193" cy="290192"/>
          </a:xfrm>
          <a:prstGeom prst="rect">
            <a:avLst/>
          </a:prstGeom>
          <a:noFill/>
        </p:spPr>
      </p:pic>
      <p:pic>
        <p:nvPicPr>
          <p:cNvPr id="110" name="Picture 109">
            <a:extLst>
              <a:ext uri="{FF2B5EF4-FFF2-40B4-BE49-F238E27FC236}">
                <a16:creationId xmlns:a16="http://schemas.microsoft.com/office/drawing/2014/main" id="{8E8291BC-AE2B-7A48-AB54-58C67EA5804E}"/>
              </a:ext>
            </a:extLst>
          </p:cNvPr>
          <p:cNvPicPr>
            <a:picLocks noChangeAspect="1"/>
          </p:cNvPicPr>
          <p:nvPr/>
        </p:nvPicPr>
        <p:blipFill>
          <a:blip r:embed="rId14"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flipH="1">
            <a:off x="1500863" y="4549221"/>
            <a:ext cx="215722" cy="215721"/>
          </a:xfrm>
          <a:prstGeom prst="rect">
            <a:avLst/>
          </a:prstGeom>
          <a:noFill/>
        </p:spPr>
      </p:pic>
      <p:pic>
        <p:nvPicPr>
          <p:cNvPr id="111" name="Picture 110">
            <a:extLst>
              <a:ext uri="{FF2B5EF4-FFF2-40B4-BE49-F238E27FC236}">
                <a16:creationId xmlns:a16="http://schemas.microsoft.com/office/drawing/2014/main" id="{3AC6E792-B06F-4A40-9CEE-84E5132CB649}"/>
              </a:ext>
            </a:extLst>
          </p:cNvPr>
          <p:cNvPicPr>
            <a:picLocks noChangeAspect="1"/>
          </p:cNvPicPr>
          <p:nvPr/>
        </p:nvPicPr>
        <p:blipFill>
          <a:blip r:embed="rId15" cstate="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8292522" y="4487525"/>
            <a:ext cx="238634" cy="238633"/>
          </a:xfrm>
          <a:prstGeom prst="rect">
            <a:avLst/>
          </a:prstGeom>
        </p:spPr>
      </p:pic>
      <p:pic>
        <p:nvPicPr>
          <p:cNvPr id="112" name="Picture 111">
            <a:extLst>
              <a:ext uri="{FF2B5EF4-FFF2-40B4-BE49-F238E27FC236}">
                <a16:creationId xmlns:a16="http://schemas.microsoft.com/office/drawing/2014/main" id="{E4F225E9-567D-364A-8B77-014F99D29CDD}"/>
              </a:ext>
            </a:extLst>
          </p:cNvPr>
          <p:cNvPicPr>
            <a:picLocks noChangeAspect="1"/>
          </p:cNvPicPr>
          <p:nvPr/>
        </p:nvPicPr>
        <p:blipFill>
          <a:blip r:embed="rId13" cstate="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a:off x="8471059" y="4406203"/>
            <a:ext cx="290193" cy="290192"/>
          </a:xfrm>
          <a:prstGeom prst="rect">
            <a:avLst/>
          </a:prstGeom>
        </p:spPr>
      </p:pic>
      <p:pic>
        <p:nvPicPr>
          <p:cNvPr id="113" name="Picture 112">
            <a:extLst>
              <a:ext uri="{FF2B5EF4-FFF2-40B4-BE49-F238E27FC236}">
                <a16:creationId xmlns:a16="http://schemas.microsoft.com/office/drawing/2014/main" id="{77A339AE-2AAB-C547-9770-17A5D13543E1}"/>
              </a:ext>
            </a:extLst>
          </p:cNvPr>
          <p:cNvPicPr>
            <a:picLocks noChangeAspect="1"/>
          </p:cNvPicPr>
          <p:nvPr/>
        </p:nvPicPr>
        <p:blipFill>
          <a:blip r:embed="rId14" cstate="hqprint">
            <a:duotone>
              <a:prstClr val="black"/>
              <a:srgbClr val="001746">
                <a:tint val="45000"/>
                <a:satMod val="400000"/>
              </a:srgbClr>
            </a:duotone>
            <a:extLst>
              <a:ext uri="{28A0092B-C50C-407E-A947-70E740481C1C}">
                <a14:useLocalDpi xmlns:a14="http://schemas.microsoft.com/office/drawing/2010/main"/>
              </a:ext>
            </a:extLst>
          </a:blip>
          <a:stretch>
            <a:fillRect/>
          </a:stretch>
        </p:blipFill>
        <p:spPr>
          <a:xfrm flipH="1">
            <a:off x="8729663" y="4533972"/>
            <a:ext cx="215723" cy="215722"/>
          </a:xfrm>
          <a:prstGeom prst="rect">
            <a:avLst/>
          </a:prstGeom>
        </p:spPr>
      </p:pic>
      <p:sp>
        <p:nvSpPr>
          <p:cNvPr id="114" name="TextBox 39">
            <a:extLst>
              <a:ext uri="{FF2B5EF4-FFF2-40B4-BE49-F238E27FC236}">
                <a16:creationId xmlns:a16="http://schemas.microsoft.com/office/drawing/2014/main" id="{8AFECDC1-1345-2A47-B3E8-C1BF7568B98C}"/>
              </a:ext>
            </a:extLst>
          </p:cNvPr>
          <p:cNvSpPr txBox="1"/>
          <p:nvPr/>
        </p:nvSpPr>
        <p:spPr>
          <a:xfrm>
            <a:off x="8293363" y="4679904"/>
            <a:ext cx="826923" cy="18466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5D6771"/>
                </a:solidFill>
                <a:effectLst/>
                <a:uLnTx/>
                <a:uFillTx/>
                <a:latin typeface="Verdana"/>
                <a:ea typeface="+mn-ea"/>
                <a:cs typeface="Verdana"/>
              </a:rPr>
              <a:t>$      $       $</a:t>
            </a:r>
          </a:p>
        </p:txBody>
      </p:sp>
      <p:pic>
        <p:nvPicPr>
          <p:cNvPr id="115" name="Picture 114">
            <a:extLst>
              <a:ext uri="{FF2B5EF4-FFF2-40B4-BE49-F238E27FC236}">
                <a16:creationId xmlns:a16="http://schemas.microsoft.com/office/drawing/2014/main" id="{6776D682-A006-2947-994E-E80914C8F921}"/>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8071713" y="1608273"/>
            <a:ext cx="3207285" cy="1734155"/>
          </a:xfrm>
          <a:prstGeom prst="rect">
            <a:avLst/>
          </a:prstGeom>
        </p:spPr>
      </p:pic>
      <p:sp>
        <p:nvSpPr>
          <p:cNvPr id="117" name="Rectangle 116">
            <a:extLst>
              <a:ext uri="{FF2B5EF4-FFF2-40B4-BE49-F238E27FC236}">
                <a16:creationId xmlns:a16="http://schemas.microsoft.com/office/drawing/2014/main" id="{EE20555E-F2B6-2B43-9F93-98F0FD161A8F}"/>
              </a:ext>
            </a:extLst>
          </p:cNvPr>
          <p:cNvSpPr/>
          <p:nvPr/>
        </p:nvSpPr>
        <p:spPr>
          <a:xfrm>
            <a:off x="9097407" y="5423652"/>
            <a:ext cx="2382915" cy="7932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0"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Preferred Access to Garage</a:t>
            </a:r>
          </a:p>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endPar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endParaRP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Strategic Relationship</a:t>
            </a:r>
            <a:r>
              <a:rPr kumimoji="0" lang="en-US" sz="800" b="1" i="0" u="none" strike="noStrike" kern="1200" cap="none" spc="0" normalizeH="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 with </a:t>
            </a:r>
          </a:p>
          <a:p>
            <a:pPr marL="0" marR="0" lvl="0" indent="0" defTabSz="914400" rtl="0" eaLnBrk="1" fontAlgn="auto" latinLnBrk="0" hangingPunct="1">
              <a:lnSpc>
                <a:spcPts val="375"/>
              </a:lnSpc>
              <a:spcBef>
                <a:spcPts val="300"/>
              </a:spcBef>
              <a:spcAft>
                <a:spcPts val="300"/>
              </a:spcAft>
              <a:buClrTx/>
              <a:buSzTx/>
              <a:buFontTx/>
              <a:buNone/>
              <a:tabLst/>
              <a:defRPr/>
            </a:pPr>
            <a:r>
              <a:rPr kumimoji="0" lang="en-US" sz="800" b="1" i="0" u="none" strike="noStrike" kern="1200" cap="none" spc="0" normalizeH="0" baseline="0" noProof="0" dirty="0">
                <a:ln>
                  <a:noFill/>
                </a:ln>
                <a:solidFill>
                  <a:schemeClr val="accent4"/>
                </a:solidFill>
                <a:effectLst/>
                <a:uLnTx/>
                <a:uFillTx/>
                <a:latin typeface="Century Gothic" panose="020B0502020202020204" pitchFamily="34" charset="0"/>
                <a:cs typeface="Verdana"/>
                <a:sym typeface="Symbol" panose="05050102010706020507" pitchFamily="18" charset="2"/>
              </a:rPr>
              <a:t>Rideshare Partner </a:t>
            </a:r>
          </a:p>
        </p:txBody>
      </p:sp>
      <p:sp>
        <p:nvSpPr>
          <p:cNvPr id="118" name="Google Shape;572;p42">
            <a:extLst>
              <a:ext uri="{FF2B5EF4-FFF2-40B4-BE49-F238E27FC236}">
                <a16:creationId xmlns:a16="http://schemas.microsoft.com/office/drawing/2014/main" id="{E4A53346-BD4A-8F43-A3AD-670775DD0D62}"/>
              </a:ext>
            </a:extLst>
          </p:cNvPr>
          <p:cNvSpPr txBox="1"/>
          <p:nvPr/>
        </p:nvSpPr>
        <p:spPr>
          <a:xfrm>
            <a:off x="1677533" y="1434192"/>
            <a:ext cx="1570893"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i="1" dirty="0">
                <a:solidFill>
                  <a:srgbClr val="363636"/>
                </a:solidFill>
                <a:latin typeface="Century Gothic"/>
                <a:ea typeface="Century Gothic"/>
                <a:cs typeface="Century Gothic"/>
                <a:sym typeface="Century Gothic"/>
              </a:rPr>
              <a:t>SELECT</a:t>
            </a:r>
            <a:endParaRPr sz="1400" b="1" i="1" dirty="0">
              <a:solidFill>
                <a:srgbClr val="363636"/>
              </a:solidFill>
              <a:latin typeface="Century Gothic"/>
              <a:ea typeface="Century Gothic"/>
              <a:cs typeface="Century Gothic"/>
              <a:sym typeface="Century Gothic"/>
            </a:endParaRPr>
          </a:p>
        </p:txBody>
      </p:sp>
      <p:sp>
        <p:nvSpPr>
          <p:cNvPr id="119" name="Google Shape;572;p42">
            <a:extLst>
              <a:ext uri="{FF2B5EF4-FFF2-40B4-BE49-F238E27FC236}">
                <a16:creationId xmlns:a16="http://schemas.microsoft.com/office/drawing/2014/main" id="{27512320-FDD5-2840-AC2B-D35461E3D7C2}"/>
              </a:ext>
            </a:extLst>
          </p:cNvPr>
          <p:cNvSpPr txBox="1"/>
          <p:nvPr/>
        </p:nvSpPr>
        <p:spPr>
          <a:xfrm>
            <a:off x="8987076" y="1434192"/>
            <a:ext cx="1570893"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i="1" dirty="0">
                <a:solidFill>
                  <a:srgbClr val="363636"/>
                </a:solidFill>
                <a:latin typeface="Century Gothic"/>
                <a:ea typeface="Century Gothic"/>
                <a:cs typeface="Century Gothic"/>
                <a:sym typeface="Century Gothic"/>
              </a:rPr>
              <a:t>SMART</a:t>
            </a:r>
            <a:endParaRPr sz="1400" b="1" i="1" dirty="0">
              <a:solidFill>
                <a:srgbClr val="363636"/>
              </a:solidFill>
              <a:latin typeface="Century Gothic"/>
              <a:ea typeface="Century Gothic"/>
              <a:cs typeface="Century Gothic"/>
              <a:sym typeface="Century Gothic"/>
            </a:endParaRPr>
          </a:p>
        </p:txBody>
      </p:sp>
      <p:sp>
        <p:nvSpPr>
          <p:cNvPr id="123" name="Left-Right Arrow 122">
            <a:extLst>
              <a:ext uri="{FF2B5EF4-FFF2-40B4-BE49-F238E27FC236}">
                <a16:creationId xmlns:a16="http://schemas.microsoft.com/office/drawing/2014/main" id="{710F53B2-E4A4-2046-831C-E95321D45CCF}"/>
              </a:ext>
            </a:extLst>
          </p:cNvPr>
          <p:cNvSpPr/>
          <p:nvPr/>
        </p:nvSpPr>
        <p:spPr>
          <a:xfrm>
            <a:off x="4368300" y="4821064"/>
            <a:ext cx="3445888" cy="26401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sp>
        <p:nvSpPr>
          <p:cNvPr id="79" name="TextBox 69">
            <a:extLst>
              <a:ext uri="{FF2B5EF4-FFF2-40B4-BE49-F238E27FC236}">
                <a16:creationId xmlns:a16="http://schemas.microsoft.com/office/drawing/2014/main" id="{D7159ED3-C06F-324C-8CD0-6C165AAF0A7D}"/>
              </a:ext>
            </a:extLst>
          </p:cNvPr>
          <p:cNvSpPr txBox="1"/>
          <p:nvPr/>
        </p:nvSpPr>
        <p:spPr>
          <a:xfrm>
            <a:off x="4972849" y="4839294"/>
            <a:ext cx="2253842" cy="24622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rPr>
              <a:t>CHECK-IN &amp; AT THE STATION</a:t>
            </a:r>
          </a:p>
        </p:txBody>
      </p:sp>
      <p:sp>
        <p:nvSpPr>
          <p:cNvPr id="124" name="Left-Right Arrow 123">
            <a:extLst>
              <a:ext uri="{FF2B5EF4-FFF2-40B4-BE49-F238E27FC236}">
                <a16:creationId xmlns:a16="http://schemas.microsoft.com/office/drawing/2014/main" id="{3188354D-07A8-9E4D-B731-57A33A36CCEF}"/>
              </a:ext>
            </a:extLst>
          </p:cNvPr>
          <p:cNvSpPr/>
          <p:nvPr/>
        </p:nvSpPr>
        <p:spPr>
          <a:xfrm>
            <a:off x="4368300" y="5670918"/>
            <a:ext cx="3445888" cy="264018"/>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5D6771"/>
              </a:solidFill>
              <a:effectLst/>
              <a:uLnTx/>
              <a:uFillTx/>
              <a:latin typeface="Verdana"/>
              <a:ea typeface="+mn-ea"/>
              <a:cs typeface="Verdana"/>
            </a:endParaRPr>
          </a:p>
        </p:txBody>
      </p:sp>
      <p:sp>
        <p:nvSpPr>
          <p:cNvPr id="81" name="TextBox 71">
            <a:extLst>
              <a:ext uri="{FF2B5EF4-FFF2-40B4-BE49-F238E27FC236}">
                <a16:creationId xmlns:a16="http://schemas.microsoft.com/office/drawing/2014/main" id="{0E9F75B7-14C7-0D4B-AEA9-575F847F191E}"/>
              </a:ext>
            </a:extLst>
          </p:cNvPr>
          <p:cNvSpPr txBox="1"/>
          <p:nvPr/>
        </p:nvSpPr>
        <p:spPr>
          <a:xfrm>
            <a:off x="5249187" y="5581856"/>
            <a:ext cx="1671774" cy="43088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rPr>
              <a:t>FIRST MILE &amp; LAST MILE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Century Gothic" panose="020B0502020202020204" pitchFamily="34" charset="0"/>
                <a:ea typeface="Verdana" panose="020B0604030504040204" pitchFamily="34" charset="0"/>
                <a:cs typeface="Verdana"/>
              </a:rPr>
              <a:t>TRAVEL OPTIONS</a:t>
            </a:r>
          </a:p>
        </p:txBody>
      </p:sp>
      <p:sp>
        <p:nvSpPr>
          <p:cNvPr id="125" name="Google Shape;126;p19">
            <a:extLst>
              <a:ext uri="{FF2B5EF4-FFF2-40B4-BE49-F238E27FC236}">
                <a16:creationId xmlns:a16="http://schemas.microsoft.com/office/drawing/2014/main" id="{8D82406C-C1C8-BD4D-86CA-97C4A3A31876}"/>
              </a:ext>
            </a:extLst>
          </p:cNvPr>
          <p:cNvSpPr txBox="1"/>
          <p:nvPr/>
        </p:nvSpPr>
        <p:spPr>
          <a:xfrm>
            <a:off x="0" y="861181"/>
            <a:ext cx="1219200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Two Comfortable Coach Experiences</a:t>
            </a:r>
            <a:endParaRPr sz="1200" b="1" dirty="0">
              <a:solidFill>
                <a:srgbClr val="363636"/>
              </a:solidFill>
            </a:endParaRPr>
          </a:p>
        </p:txBody>
      </p:sp>
      <p:sp>
        <p:nvSpPr>
          <p:cNvPr id="127" name="Title 126">
            <a:extLst>
              <a:ext uri="{FF2B5EF4-FFF2-40B4-BE49-F238E27FC236}">
                <a16:creationId xmlns:a16="http://schemas.microsoft.com/office/drawing/2014/main" id="{119433A2-F1BF-494D-953E-3C84D788D094}"/>
              </a:ext>
            </a:extLst>
          </p:cNvPr>
          <p:cNvSpPr>
            <a:spLocks noGrp="1"/>
          </p:cNvSpPr>
          <p:nvPr>
            <p:ph type="title"/>
          </p:nvPr>
        </p:nvSpPr>
        <p:spPr/>
        <p:txBody>
          <a:bodyPr/>
          <a:lstStyle/>
          <a:p>
            <a:r>
              <a:rPr lang="en-US" i="1" dirty="0"/>
              <a:t>Classes of Service</a:t>
            </a:r>
          </a:p>
        </p:txBody>
      </p:sp>
    </p:spTree>
    <p:extLst>
      <p:ext uri="{BB962C8B-B14F-4D97-AF65-F5344CB8AC3E}">
        <p14:creationId xmlns:p14="http://schemas.microsoft.com/office/powerpoint/2010/main" val="381376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4"/>
          <p:cNvSpPr txBox="1">
            <a:spLocks noGrp="1"/>
          </p:cNvSpPr>
          <p:nvPr>
            <p:ph type="title"/>
          </p:nvPr>
        </p:nvSpPr>
        <p:spPr>
          <a:xfrm>
            <a:off x="8185833" y="437185"/>
            <a:ext cx="3626400" cy="272400"/>
          </a:xfrm>
          <a:prstGeom prst="rect">
            <a:avLst/>
          </a:prstGeom>
          <a:noFill/>
          <a:ln>
            <a:noFill/>
          </a:ln>
        </p:spPr>
        <p:txBody>
          <a:bodyPr spcFirstLastPara="1" wrap="square" lIns="91433" tIns="45700" rIns="91433" bIns="45700" anchor="t" anchorCtr="0">
            <a:noAutofit/>
          </a:bodyPr>
          <a:lstStyle/>
          <a:p>
            <a:r>
              <a:rPr lang="en" sz="1467" i="1"/>
              <a:t>Data Insights</a:t>
            </a:r>
            <a:endParaRPr sz="1467"/>
          </a:p>
        </p:txBody>
      </p:sp>
      <p:pic>
        <p:nvPicPr>
          <p:cNvPr id="486" name="Google Shape;486;p44" descr="A person standing next to a stone wall&#10;&#10;Description automatically generated"/>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3826600" y="709601"/>
            <a:ext cx="4691103" cy="4638801"/>
          </a:xfrm>
          <a:prstGeom prst="rect">
            <a:avLst/>
          </a:prstGeom>
          <a:noFill/>
          <a:ln>
            <a:noFill/>
          </a:ln>
        </p:spPr>
      </p:pic>
      <p:sp>
        <p:nvSpPr>
          <p:cNvPr id="487" name="Google Shape;487;p44"/>
          <p:cNvSpPr/>
          <p:nvPr/>
        </p:nvSpPr>
        <p:spPr>
          <a:xfrm>
            <a:off x="848272" y="1919068"/>
            <a:ext cx="2606000" cy="3360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88" name="Google Shape;488;p44"/>
          <p:cNvSpPr/>
          <p:nvPr/>
        </p:nvSpPr>
        <p:spPr>
          <a:xfrm>
            <a:off x="1142940" y="1849401"/>
            <a:ext cx="2311200" cy="401200"/>
          </a:xfrm>
          <a:prstGeom prst="rect">
            <a:avLst/>
          </a:prstGeom>
          <a:noFill/>
          <a:ln>
            <a:noFill/>
          </a:ln>
        </p:spPr>
        <p:txBody>
          <a:bodyPr spcFirstLastPara="1" wrap="square" lIns="121900" tIns="121900" rIns="121900" bIns="121900" anchor="t" anchorCtr="0">
            <a:noAutofit/>
          </a:bodyPr>
          <a:lstStyle/>
          <a:p>
            <a:r>
              <a:rPr lang="en" sz="1333" b="1">
                <a:solidFill>
                  <a:schemeClr val="dk2"/>
                </a:solidFill>
                <a:latin typeface="Century Gothic"/>
                <a:ea typeface="Century Gothic"/>
                <a:cs typeface="Century Gothic"/>
                <a:sym typeface="Century Gothic"/>
              </a:rPr>
              <a:t>HOUSEHOLD INCOME</a:t>
            </a:r>
            <a:endParaRPr sz="1333" b="1">
              <a:solidFill>
                <a:schemeClr val="dk2"/>
              </a:solidFill>
              <a:latin typeface="Century Gothic"/>
              <a:ea typeface="Century Gothic"/>
              <a:cs typeface="Century Gothic"/>
              <a:sym typeface="Century Gothic"/>
            </a:endParaRPr>
          </a:p>
        </p:txBody>
      </p:sp>
      <p:sp>
        <p:nvSpPr>
          <p:cNvPr id="489" name="Google Shape;489;p44"/>
          <p:cNvSpPr/>
          <p:nvPr/>
        </p:nvSpPr>
        <p:spPr>
          <a:xfrm>
            <a:off x="1101100" y="2320415"/>
            <a:ext cx="25996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600" b="1">
                <a:solidFill>
                  <a:schemeClr val="accent4"/>
                </a:solidFill>
                <a:latin typeface="Century Gothic"/>
                <a:ea typeface="Century Gothic"/>
                <a:cs typeface="Century Gothic"/>
                <a:sym typeface="Century Gothic"/>
              </a:rPr>
              <a:t>35%</a:t>
            </a:r>
            <a:r>
              <a:rPr lang="en" sz="1600">
                <a:solidFill>
                  <a:schemeClr val="dk1"/>
                </a:solidFill>
                <a:latin typeface="Century Gothic"/>
                <a:ea typeface="Century Gothic"/>
                <a:cs typeface="Century Gothic"/>
                <a:sym typeface="Century Gothic"/>
              </a:rPr>
              <a:t> </a:t>
            </a:r>
            <a:r>
              <a:rPr lang="en" sz="1333">
                <a:solidFill>
                  <a:schemeClr val="dk1"/>
                </a:solidFill>
                <a:latin typeface="Century Gothic"/>
                <a:ea typeface="Century Gothic"/>
                <a:cs typeface="Century Gothic"/>
                <a:sym typeface="Century Gothic"/>
              </a:rPr>
              <a:t>&gt; $150k</a:t>
            </a:r>
            <a:endParaRPr sz="1333">
              <a:solidFill>
                <a:schemeClr val="dk1"/>
              </a:solidFill>
              <a:latin typeface="Century Gothic"/>
              <a:ea typeface="Century Gothic"/>
              <a:cs typeface="Century Gothic"/>
              <a:sym typeface="Century Gothic"/>
            </a:endParaRPr>
          </a:p>
          <a:p>
            <a:pPr>
              <a:lnSpc>
                <a:spcPct val="150000"/>
              </a:lnSpc>
            </a:pPr>
            <a:r>
              <a:rPr lang="en" sz="1600" b="1">
                <a:solidFill>
                  <a:schemeClr val="accent4"/>
                </a:solidFill>
                <a:latin typeface="Century Gothic"/>
                <a:ea typeface="Century Gothic"/>
                <a:cs typeface="Century Gothic"/>
                <a:sym typeface="Century Gothic"/>
              </a:rPr>
              <a:t>65%</a:t>
            </a:r>
            <a:r>
              <a:rPr lang="en" sz="1600" b="1">
                <a:solidFill>
                  <a:schemeClr val="dk1"/>
                </a:solidFill>
                <a:latin typeface="Century Gothic"/>
                <a:ea typeface="Century Gothic"/>
                <a:cs typeface="Century Gothic"/>
                <a:sym typeface="Century Gothic"/>
              </a:rPr>
              <a:t> </a:t>
            </a:r>
            <a:r>
              <a:rPr lang="en" sz="1333">
                <a:solidFill>
                  <a:schemeClr val="dk1"/>
                </a:solidFill>
                <a:latin typeface="Century Gothic"/>
                <a:ea typeface="Century Gothic"/>
                <a:cs typeface="Century Gothic"/>
                <a:sym typeface="Century Gothic"/>
              </a:rPr>
              <a:t>&gt; $100k</a:t>
            </a:r>
            <a:endParaRPr sz="1333">
              <a:solidFill>
                <a:schemeClr val="dk1"/>
              </a:solidFill>
              <a:latin typeface="Century Gothic"/>
              <a:ea typeface="Century Gothic"/>
              <a:cs typeface="Century Gothic"/>
              <a:sym typeface="Century Gothic"/>
            </a:endParaRPr>
          </a:p>
        </p:txBody>
      </p:sp>
      <p:sp>
        <p:nvSpPr>
          <p:cNvPr id="490" name="Google Shape;490;p44"/>
          <p:cNvSpPr/>
          <p:nvPr/>
        </p:nvSpPr>
        <p:spPr>
          <a:xfrm>
            <a:off x="4612636" y="3897553"/>
            <a:ext cx="25996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600" b="1">
                <a:solidFill>
                  <a:schemeClr val="accent4"/>
                </a:solidFill>
                <a:latin typeface="Century Gothic"/>
                <a:ea typeface="Century Gothic"/>
                <a:cs typeface="Century Gothic"/>
                <a:sym typeface="Century Gothic"/>
              </a:rPr>
              <a:t>Average </a:t>
            </a:r>
            <a:endParaRPr sz="1600" b="1">
              <a:solidFill>
                <a:schemeClr val="accent4"/>
              </a:solidFill>
              <a:latin typeface="Century Gothic"/>
              <a:ea typeface="Century Gothic"/>
              <a:cs typeface="Century Gothic"/>
              <a:sym typeface="Century Gothic"/>
            </a:endParaRPr>
          </a:p>
          <a:p>
            <a:pPr>
              <a:lnSpc>
                <a:spcPct val="150000"/>
              </a:lnSpc>
            </a:pPr>
            <a:r>
              <a:rPr lang="en" sz="1333">
                <a:solidFill>
                  <a:schemeClr val="dk1"/>
                </a:solidFill>
                <a:latin typeface="Century Gothic"/>
                <a:ea typeface="Century Gothic"/>
                <a:cs typeface="Century Gothic"/>
                <a:sym typeface="Century Gothic"/>
              </a:rPr>
              <a:t>21 - 44 years</a:t>
            </a:r>
            <a:endParaRPr sz="1333">
              <a:solidFill>
                <a:schemeClr val="dk1"/>
              </a:solidFill>
              <a:latin typeface="Century Gothic"/>
              <a:ea typeface="Century Gothic"/>
              <a:cs typeface="Century Gothic"/>
              <a:sym typeface="Century Gothic"/>
            </a:endParaRPr>
          </a:p>
        </p:txBody>
      </p:sp>
      <p:sp>
        <p:nvSpPr>
          <p:cNvPr id="491" name="Google Shape;491;p44"/>
          <p:cNvSpPr/>
          <p:nvPr/>
        </p:nvSpPr>
        <p:spPr>
          <a:xfrm>
            <a:off x="3023749" y="5550701"/>
            <a:ext cx="14640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333">
                <a:solidFill>
                  <a:schemeClr val="dk1"/>
                </a:solidFill>
                <a:latin typeface="Century Gothic"/>
                <a:ea typeface="Century Gothic"/>
                <a:cs typeface="Century Gothic"/>
                <a:sym typeface="Century Gothic"/>
              </a:rPr>
              <a:t>Travel</a:t>
            </a:r>
            <a:endParaRPr sz="1333">
              <a:solidFill>
                <a:schemeClr val="dk1"/>
              </a:solidFill>
              <a:latin typeface="Century Gothic"/>
              <a:ea typeface="Century Gothic"/>
              <a:cs typeface="Century Gothic"/>
              <a:sym typeface="Century Gothic"/>
            </a:endParaRPr>
          </a:p>
          <a:p>
            <a:pPr>
              <a:lnSpc>
                <a:spcPct val="150000"/>
              </a:lnSpc>
            </a:pPr>
            <a:r>
              <a:rPr lang="en" sz="1333">
                <a:solidFill>
                  <a:schemeClr val="dk1"/>
                </a:solidFill>
                <a:latin typeface="Century Gothic"/>
                <a:ea typeface="Century Gothic"/>
                <a:cs typeface="Century Gothic"/>
                <a:sym typeface="Century Gothic"/>
              </a:rPr>
              <a:t>Technology</a:t>
            </a:r>
            <a:endParaRPr sz="1333">
              <a:solidFill>
                <a:schemeClr val="dk1"/>
              </a:solidFill>
              <a:latin typeface="Century Gothic"/>
              <a:ea typeface="Century Gothic"/>
              <a:cs typeface="Century Gothic"/>
              <a:sym typeface="Century Gothic"/>
            </a:endParaRPr>
          </a:p>
          <a:p>
            <a:pPr>
              <a:lnSpc>
                <a:spcPct val="150000"/>
              </a:lnSpc>
            </a:pPr>
            <a:endParaRPr sz="1333">
              <a:solidFill>
                <a:schemeClr val="dk1"/>
              </a:solidFill>
              <a:latin typeface="Century Gothic"/>
              <a:ea typeface="Century Gothic"/>
              <a:cs typeface="Century Gothic"/>
              <a:sym typeface="Century Gothic"/>
            </a:endParaRPr>
          </a:p>
        </p:txBody>
      </p:sp>
      <p:sp>
        <p:nvSpPr>
          <p:cNvPr id="492" name="Google Shape;492;p44"/>
          <p:cNvSpPr/>
          <p:nvPr/>
        </p:nvSpPr>
        <p:spPr>
          <a:xfrm>
            <a:off x="4593120" y="5550701"/>
            <a:ext cx="10936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333">
                <a:solidFill>
                  <a:schemeClr val="dk1"/>
                </a:solidFill>
                <a:latin typeface="Century Gothic"/>
                <a:ea typeface="Century Gothic"/>
                <a:cs typeface="Century Gothic"/>
                <a:sym typeface="Century Gothic"/>
              </a:rPr>
              <a:t>Health</a:t>
            </a:r>
            <a:endParaRPr sz="1333">
              <a:solidFill>
                <a:schemeClr val="dk1"/>
              </a:solidFill>
              <a:latin typeface="Century Gothic"/>
              <a:ea typeface="Century Gothic"/>
              <a:cs typeface="Century Gothic"/>
              <a:sym typeface="Century Gothic"/>
            </a:endParaRPr>
          </a:p>
          <a:p>
            <a:pPr>
              <a:lnSpc>
                <a:spcPct val="150000"/>
              </a:lnSpc>
            </a:pPr>
            <a:r>
              <a:rPr lang="en" sz="1333">
                <a:solidFill>
                  <a:schemeClr val="dk1"/>
                </a:solidFill>
                <a:latin typeface="Century Gothic"/>
                <a:ea typeface="Century Gothic"/>
                <a:cs typeface="Century Gothic"/>
                <a:sym typeface="Century Gothic"/>
              </a:rPr>
              <a:t>Beauty</a:t>
            </a:r>
            <a:endParaRPr sz="1333">
              <a:solidFill>
                <a:schemeClr val="dk1"/>
              </a:solidFill>
              <a:latin typeface="Century Gothic"/>
              <a:ea typeface="Century Gothic"/>
              <a:cs typeface="Century Gothic"/>
              <a:sym typeface="Century Gothic"/>
            </a:endParaRPr>
          </a:p>
        </p:txBody>
      </p:sp>
      <p:sp>
        <p:nvSpPr>
          <p:cNvPr id="493" name="Google Shape;493;p44"/>
          <p:cNvSpPr/>
          <p:nvPr/>
        </p:nvSpPr>
        <p:spPr>
          <a:xfrm>
            <a:off x="6038008" y="5550701"/>
            <a:ext cx="11820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333">
                <a:solidFill>
                  <a:schemeClr val="dk1"/>
                </a:solidFill>
                <a:latin typeface="Century Gothic"/>
                <a:ea typeface="Century Gothic"/>
                <a:cs typeface="Century Gothic"/>
                <a:sym typeface="Century Gothic"/>
              </a:rPr>
              <a:t>Fashion</a:t>
            </a:r>
            <a:endParaRPr sz="1333">
              <a:solidFill>
                <a:schemeClr val="dk1"/>
              </a:solidFill>
              <a:latin typeface="Century Gothic"/>
              <a:ea typeface="Century Gothic"/>
              <a:cs typeface="Century Gothic"/>
              <a:sym typeface="Century Gothic"/>
            </a:endParaRPr>
          </a:p>
          <a:p>
            <a:pPr>
              <a:lnSpc>
                <a:spcPct val="150000"/>
              </a:lnSpc>
            </a:pPr>
            <a:r>
              <a:rPr lang="en" sz="1333">
                <a:solidFill>
                  <a:schemeClr val="dk1"/>
                </a:solidFill>
                <a:latin typeface="Century Gothic"/>
                <a:ea typeface="Century Gothic"/>
                <a:cs typeface="Century Gothic"/>
                <a:sym typeface="Century Gothic"/>
              </a:rPr>
              <a:t>Luxury</a:t>
            </a:r>
            <a:endParaRPr sz="1333">
              <a:solidFill>
                <a:schemeClr val="dk1"/>
              </a:solidFill>
              <a:latin typeface="Century Gothic"/>
              <a:ea typeface="Century Gothic"/>
              <a:cs typeface="Century Gothic"/>
              <a:sym typeface="Century Gothic"/>
            </a:endParaRPr>
          </a:p>
          <a:p>
            <a:pPr>
              <a:lnSpc>
                <a:spcPct val="150000"/>
              </a:lnSpc>
            </a:pPr>
            <a:endParaRPr sz="1333">
              <a:solidFill>
                <a:schemeClr val="dk1"/>
              </a:solidFill>
              <a:latin typeface="Century Gothic"/>
              <a:ea typeface="Century Gothic"/>
              <a:cs typeface="Century Gothic"/>
              <a:sym typeface="Century Gothic"/>
            </a:endParaRPr>
          </a:p>
        </p:txBody>
      </p:sp>
      <p:sp>
        <p:nvSpPr>
          <p:cNvPr id="494" name="Google Shape;494;p44"/>
          <p:cNvSpPr/>
          <p:nvPr/>
        </p:nvSpPr>
        <p:spPr>
          <a:xfrm>
            <a:off x="1220208" y="5550701"/>
            <a:ext cx="21076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333">
                <a:solidFill>
                  <a:schemeClr val="dk1"/>
                </a:solidFill>
                <a:latin typeface="Century Gothic"/>
                <a:ea typeface="Century Gothic"/>
                <a:cs typeface="Century Gothic"/>
                <a:sym typeface="Century Gothic"/>
              </a:rPr>
              <a:t>Food and Wine</a:t>
            </a:r>
            <a:endParaRPr sz="1333">
              <a:solidFill>
                <a:schemeClr val="dk1"/>
              </a:solidFill>
              <a:latin typeface="Century Gothic"/>
              <a:ea typeface="Century Gothic"/>
              <a:cs typeface="Century Gothic"/>
              <a:sym typeface="Century Gothic"/>
            </a:endParaRPr>
          </a:p>
          <a:p>
            <a:pPr>
              <a:lnSpc>
                <a:spcPct val="150000"/>
              </a:lnSpc>
            </a:pPr>
            <a:r>
              <a:rPr lang="en" sz="1333">
                <a:solidFill>
                  <a:schemeClr val="dk1"/>
                </a:solidFill>
                <a:latin typeface="Century Gothic"/>
                <a:ea typeface="Century Gothic"/>
                <a:cs typeface="Century Gothic"/>
                <a:sym typeface="Century Gothic"/>
              </a:rPr>
              <a:t>Entertainment</a:t>
            </a:r>
            <a:endParaRPr sz="1333">
              <a:solidFill>
                <a:schemeClr val="dk1"/>
              </a:solidFill>
              <a:latin typeface="Century Gothic"/>
              <a:ea typeface="Century Gothic"/>
              <a:cs typeface="Century Gothic"/>
              <a:sym typeface="Century Gothic"/>
            </a:endParaRPr>
          </a:p>
          <a:p>
            <a:pPr marL="609585">
              <a:lnSpc>
                <a:spcPct val="150000"/>
              </a:lnSpc>
            </a:pPr>
            <a:endParaRPr sz="1333">
              <a:solidFill>
                <a:schemeClr val="dk1"/>
              </a:solidFill>
              <a:latin typeface="Century Gothic"/>
              <a:ea typeface="Century Gothic"/>
              <a:cs typeface="Century Gothic"/>
              <a:sym typeface="Century Gothic"/>
            </a:endParaRPr>
          </a:p>
        </p:txBody>
      </p:sp>
      <p:sp>
        <p:nvSpPr>
          <p:cNvPr id="495" name="Google Shape;495;p44"/>
          <p:cNvSpPr/>
          <p:nvPr/>
        </p:nvSpPr>
        <p:spPr>
          <a:xfrm>
            <a:off x="279672" y="1685468"/>
            <a:ext cx="803200" cy="8032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96" name="Google Shape;496;p44"/>
          <p:cNvPicPr preferRelativeResize="0"/>
          <p:nvPr/>
        </p:nvPicPr>
        <p:blipFill>
          <a:blip r:embed="rId4">
            <a:alphaModFix/>
          </a:blip>
          <a:stretch>
            <a:fillRect/>
          </a:stretch>
        </p:blipFill>
        <p:spPr>
          <a:xfrm>
            <a:off x="436218" y="1821452"/>
            <a:ext cx="498933" cy="498933"/>
          </a:xfrm>
          <a:prstGeom prst="rect">
            <a:avLst/>
          </a:prstGeom>
          <a:noFill/>
          <a:ln>
            <a:noFill/>
          </a:ln>
        </p:spPr>
      </p:pic>
      <p:sp>
        <p:nvSpPr>
          <p:cNvPr id="497" name="Google Shape;497;p44"/>
          <p:cNvSpPr/>
          <p:nvPr/>
        </p:nvSpPr>
        <p:spPr>
          <a:xfrm>
            <a:off x="4364405" y="1919068"/>
            <a:ext cx="2855600" cy="3360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98" name="Google Shape;498;p44"/>
          <p:cNvSpPr/>
          <p:nvPr/>
        </p:nvSpPr>
        <p:spPr>
          <a:xfrm>
            <a:off x="3795805" y="1685468"/>
            <a:ext cx="803200" cy="8032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499" name="Google Shape;499;p44"/>
          <p:cNvPicPr preferRelativeResize="0"/>
          <p:nvPr/>
        </p:nvPicPr>
        <p:blipFill>
          <a:blip r:embed="rId5">
            <a:alphaModFix/>
          </a:blip>
          <a:stretch>
            <a:fillRect/>
          </a:stretch>
        </p:blipFill>
        <p:spPr>
          <a:xfrm>
            <a:off x="3947939" y="1821472"/>
            <a:ext cx="498933" cy="498933"/>
          </a:xfrm>
          <a:prstGeom prst="rect">
            <a:avLst/>
          </a:prstGeom>
          <a:noFill/>
          <a:ln>
            <a:noFill/>
          </a:ln>
        </p:spPr>
      </p:pic>
      <p:sp>
        <p:nvSpPr>
          <p:cNvPr id="500" name="Google Shape;500;p44"/>
          <p:cNvSpPr/>
          <p:nvPr/>
        </p:nvSpPr>
        <p:spPr>
          <a:xfrm>
            <a:off x="4620272" y="1849401"/>
            <a:ext cx="2599600" cy="401200"/>
          </a:xfrm>
          <a:prstGeom prst="rect">
            <a:avLst/>
          </a:prstGeom>
          <a:noFill/>
          <a:ln>
            <a:noFill/>
          </a:ln>
        </p:spPr>
        <p:txBody>
          <a:bodyPr spcFirstLastPara="1" wrap="square" lIns="121900" tIns="121900" rIns="121900" bIns="121900" anchor="t" anchorCtr="0">
            <a:noAutofit/>
          </a:bodyPr>
          <a:lstStyle/>
          <a:p>
            <a:r>
              <a:rPr lang="en" sz="1333" b="1">
                <a:solidFill>
                  <a:schemeClr val="dk2"/>
                </a:solidFill>
                <a:latin typeface="Century Gothic"/>
                <a:ea typeface="Century Gothic"/>
                <a:cs typeface="Century Gothic"/>
                <a:sym typeface="Century Gothic"/>
              </a:rPr>
              <a:t>   HOME OWNERSHIP</a:t>
            </a:r>
            <a:endParaRPr sz="1333" b="1">
              <a:solidFill>
                <a:schemeClr val="dk2"/>
              </a:solidFill>
              <a:latin typeface="Century Gothic"/>
              <a:ea typeface="Century Gothic"/>
              <a:cs typeface="Century Gothic"/>
              <a:sym typeface="Century Gothic"/>
            </a:endParaRPr>
          </a:p>
        </p:txBody>
      </p:sp>
      <p:sp>
        <p:nvSpPr>
          <p:cNvPr id="501" name="Google Shape;501;p44"/>
          <p:cNvSpPr/>
          <p:nvPr/>
        </p:nvSpPr>
        <p:spPr>
          <a:xfrm>
            <a:off x="4430324" y="2184599"/>
            <a:ext cx="3228400" cy="617600"/>
          </a:xfrm>
          <a:prstGeom prst="rect">
            <a:avLst/>
          </a:prstGeom>
          <a:noFill/>
          <a:ln>
            <a:noFill/>
          </a:ln>
        </p:spPr>
        <p:txBody>
          <a:bodyPr spcFirstLastPara="1" wrap="square" lIns="121900" tIns="121900" rIns="121900" bIns="121900" anchor="t" anchorCtr="0">
            <a:noAutofit/>
          </a:bodyPr>
          <a:lstStyle/>
          <a:p>
            <a:pPr marL="76198">
              <a:spcBef>
                <a:spcPts val="1067"/>
              </a:spcBef>
            </a:pPr>
            <a:r>
              <a:rPr lang="en" sz="1600" b="1">
                <a:solidFill>
                  <a:schemeClr val="accent4"/>
                </a:solidFill>
                <a:latin typeface="Century Gothic"/>
                <a:ea typeface="Century Gothic"/>
                <a:cs typeface="Century Gothic"/>
                <a:sym typeface="Century Gothic"/>
              </a:rPr>
              <a:t>86%</a:t>
            </a:r>
            <a:r>
              <a:rPr lang="en" sz="1600">
                <a:solidFill>
                  <a:schemeClr val="dk1"/>
                </a:solidFill>
                <a:latin typeface="Century Gothic"/>
                <a:ea typeface="Century Gothic"/>
                <a:cs typeface="Century Gothic"/>
                <a:sym typeface="Century Gothic"/>
              </a:rPr>
              <a:t> </a:t>
            </a:r>
            <a:r>
              <a:rPr lang="en" sz="1333">
                <a:solidFill>
                  <a:schemeClr val="dk1"/>
                </a:solidFill>
                <a:latin typeface="Century Gothic"/>
                <a:ea typeface="Century Gothic"/>
                <a:cs typeface="Century Gothic"/>
                <a:sym typeface="Century Gothic"/>
              </a:rPr>
              <a:t>Own their homes</a:t>
            </a:r>
            <a:endParaRPr sz="1333"/>
          </a:p>
          <a:p>
            <a:pPr marL="76198">
              <a:spcBef>
                <a:spcPts val="1067"/>
              </a:spcBef>
            </a:pPr>
            <a:r>
              <a:rPr lang="en" sz="1600" b="1">
                <a:solidFill>
                  <a:schemeClr val="accent4"/>
                </a:solidFill>
                <a:latin typeface="Century Gothic"/>
                <a:ea typeface="Century Gothic"/>
                <a:cs typeface="Century Gothic"/>
                <a:sym typeface="Century Gothic"/>
              </a:rPr>
              <a:t>46%</a:t>
            </a:r>
            <a:r>
              <a:rPr lang="en" sz="1600">
                <a:solidFill>
                  <a:schemeClr val="dk1"/>
                </a:solidFill>
                <a:latin typeface="Century Gothic"/>
                <a:ea typeface="Century Gothic"/>
                <a:cs typeface="Century Gothic"/>
                <a:sym typeface="Century Gothic"/>
              </a:rPr>
              <a:t> </a:t>
            </a:r>
            <a:r>
              <a:rPr lang="en" sz="1333">
                <a:solidFill>
                  <a:schemeClr val="dk1"/>
                </a:solidFill>
                <a:latin typeface="Century Gothic"/>
                <a:ea typeface="Century Gothic"/>
                <a:cs typeface="Century Gothic"/>
                <a:sym typeface="Century Gothic"/>
              </a:rPr>
              <a:t>Own homes &gt; $400k</a:t>
            </a:r>
            <a:endParaRPr sz="1333" b="1">
              <a:solidFill>
                <a:schemeClr val="accent4"/>
              </a:solidFill>
              <a:latin typeface="Century Gothic"/>
              <a:ea typeface="Century Gothic"/>
              <a:cs typeface="Century Gothic"/>
              <a:sym typeface="Century Gothic"/>
            </a:endParaRPr>
          </a:p>
        </p:txBody>
      </p:sp>
      <p:sp>
        <p:nvSpPr>
          <p:cNvPr id="502" name="Google Shape;502;p44"/>
          <p:cNvSpPr/>
          <p:nvPr/>
        </p:nvSpPr>
        <p:spPr>
          <a:xfrm>
            <a:off x="848272" y="3492068"/>
            <a:ext cx="2606000" cy="3360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503" name="Google Shape;503;p44"/>
          <p:cNvSpPr/>
          <p:nvPr/>
        </p:nvSpPr>
        <p:spPr>
          <a:xfrm>
            <a:off x="1142940" y="3422401"/>
            <a:ext cx="2311200" cy="401200"/>
          </a:xfrm>
          <a:prstGeom prst="rect">
            <a:avLst/>
          </a:prstGeom>
          <a:noFill/>
          <a:ln>
            <a:noFill/>
          </a:ln>
        </p:spPr>
        <p:txBody>
          <a:bodyPr spcFirstLastPara="1" wrap="square" lIns="121900" tIns="121900" rIns="121900" bIns="121900" anchor="t" anchorCtr="0">
            <a:noAutofit/>
          </a:bodyPr>
          <a:lstStyle/>
          <a:p>
            <a:r>
              <a:rPr lang="en" sz="1333" b="1">
                <a:solidFill>
                  <a:schemeClr val="dk2"/>
                </a:solidFill>
                <a:latin typeface="Century Gothic"/>
                <a:ea typeface="Century Gothic"/>
                <a:cs typeface="Century Gothic"/>
                <a:sym typeface="Century Gothic"/>
              </a:rPr>
              <a:t>  GENDER</a:t>
            </a:r>
            <a:endParaRPr sz="1333" b="1">
              <a:solidFill>
                <a:schemeClr val="dk2"/>
              </a:solidFill>
              <a:latin typeface="Century Gothic"/>
              <a:ea typeface="Century Gothic"/>
              <a:cs typeface="Century Gothic"/>
              <a:sym typeface="Century Gothic"/>
            </a:endParaRPr>
          </a:p>
        </p:txBody>
      </p:sp>
      <p:sp>
        <p:nvSpPr>
          <p:cNvPr id="504" name="Google Shape;504;p44"/>
          <p:cNvSpPr/>
          <p:nvPr/>
        </p:nvSpPr>
        <p:spPr>
          <a:xfrm>
            <a:off x="1101105" y="3893401"/>
            <a:ext cx="2599600" cy="617600"/>
          </a:xfrm>
          <a:prstGeom prst="rect">
            <a:avLst/>
          </a:prstGeom>
          <a:noFill/>
          <a:ln>
            <a:noFill/>
          </a:ln>
        </p:spPr>
        <p:txBody>
          <a:bodyPr spcFirstLastPara="1" wrap="square" lIns="121900" tIns="121900" rIns="121900" bIns="121900" anchor="t" anchorCtr="0">
            <a:noAutofit/>
          </a:bodyPr>
          <a:lstStyle/>
          <a:p>
            <a:pPr>
              <a:lnSpc>
                <a:spcPct val="150000"/>
              </a:lnSpc>
            </a:pPr>
            <a:r>
              <a:rPr lang="en" sz="1600" b="1">
                <a:solidFill>
                  <a:schemeClr val="accent4"/>
                </a:solidFill>
                <a:latin typeface="Century Gothic"/>
                <a:ea typeface="Century Gothic"/>
                <a:cs typeface="Century Gothic"/>
                <a:sym typeface="Century Gothic"/>
              </a:rPr>
              <a:t>53%</a:t>
            </a:r>
            <a:r>
              <a:rPr lang="en" sz="1600">
                <a:solidFill>
                  <a:schemeClr val="dk1"/>
                </a:solidFill>
                <a:latin typeface="Century Gothic"/>
                <a:ea typeface="Century Gothic"/>
                <a:cs typeface="Century Gothic"/>
                <a:sym typeface="Century Gothic"/>
              </a:rPr>
              <a:t> </a:t>
            </a:r>
            <a:r>
              <a:rPr lang="en" sz="1333">
                <a:solidFill>
                  <a:schemeClr val="dk1"/>
                </a:solidFill>
                <a:latin typeface="Century Gothic"/>
                <a:ea typeface="Century Gothic"/>
                <a:cs typeface="Century Gothic"/>
                <a:sym typeface="Century Gothic"/>
              </a:rPr>
              <a:t>Male</a:t>
            </a:r>
            <a:endParaRPr sz="1333">
              <a:solidFill>
                <a:schemeClr val="dk1"/>
              </a:solidFill>
              <a:latin typeface="Century Gothic"/>
              <a:ea typeface="Century Gothic"/>
              <a:cs typeface="Century Gothic"/>
              <a:sym typeface="Century Gothic"/>
            </a:endParaRPr>
          </a:p>
          <a:p>
            <a:pPr>
              <a:lnSpc>
                <a:spcPct val="150000"/>
              </a:lnSpc>
            </a:pPr>
            <a:r>
              <a:rPr lang="en" sz="1600" b="1">
                <a:solidFill>
                  <a:schemeClr val="accent4"/>
                </a:solidFill>
                <a:latin typeface="Century Gothic"/>
                <a:ea typeface="Century Gothic"/>
                <a:cs typeface="Century Gothic"/>
                <a:sym typeface="Century Gothic"/>
              </a:rPr>
              <a:t>47%</a:t>
            </a:r>
            <a:r>
              <a:rPr lang="en" sz="1600" b="1">
                <a:solidFill>
                  <a:schemeClr val="dk1"/>
                </a:solidFill>
                <a:latin typeface="Century Gothic"/>
                <a:ea typeface="Century Gothic"/>
                <a:cs typeface="Century Gothic"/>
                <a:sym typeface="Century Gothic"/>
              </a:rPr>
              <a:t> </a:t>
            </a:r>
            <a:r>
              <a:rPr lang="en" sz="1333">
                <a:solidFill>
                  <a:schemeClr val="dk1"/>
                </a:solidFill>
                <a:latin typeface="Century Gothic"/>
                <a:ea typeface="Century Gothic"/>
                <a:cs typeface="Century Gothic"/>
                <a:sym typeface="Century Gothic"/>
              </a:rPr>
              <a:t>Female</a:t>
            </a:r>
            <a:endParaRPr sz="1333">
              <a:solidFill>
                <a:schemeClr val="dk1"/>
              </a:solidFill>
              <a:latin typeface="Century Gothic"/>
              <a:ea typeface="Century Gothic"/>
              <a:cs typeface="Century Gothic"/>
              <a:sym typeface="Century Gothic"/>
            </a:endParaRPr>
          </a:p>
        </p:txBody>
      </p:sp>
      <p:sp>
        <p:nvSpPr>
          <p:cNvPr id="505" name="Google Shape;505;p44"/>
          <p:cNvSpPr/>
          <p:nvPr/>
        </p:nvSpPr>
        <p:spPr>
          <a:xfrm>
            <a:off x="279672" y="3258468"/>
            <a:ext cx="803200" cy="8032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06" name="Google Shape;506;p44"/>
          <p:cNvPicPr preferRelativeResize="0"/>
          <p:nvPr/>
        </p:nvPicPr>
        <p:blipFill>
          <a:blip r:embed="rId6">
            <a:alphaModFix/>
          </a:blip>
          <a:stretch>
            <a:fillRect/>
          </a:stretch>
        </p:blipFill>
        <p:spPr>
          <a:xfrm>
            <a:off x="429367" y="3418703"/>
            <a:ext cx="498933" cy="498975"/>
          </a:xfrm>
          <a:prstGeom prst="rect">
            <a:avLst/>
          </a:prstGeom>
          <a:noFill/>
          <a:ln>
            <a:noFill/>
          </a:ln>
        </p:spPr>
      </p:pic>
      <p:sp>
        <p:nvSpPr>
          <p:cNvPr id="507" name="Google Shape;507;p44"/>
          <p:cNvSpPr/>
          <p:nvPr/>
        </p:nvSpPr>
        <p:spPr>
          <a:xfrm>
            <a:off x="4364405" y="3492068"/>
            <a:ext cx="2855600" cy="3360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508" name="Google Shape;508;p44"/>
          <p:cNvSpPr/>
          <p:nvPr/>
        </p:nvSpPr>
        <p:spPr>
          <a:xfrm>
            <a:off x="4694105" y="3424167"/>
            <a:ext cx="2525600" cy="401200"/>
          </a:xfrm>
          <a:prstGeom prst="rect">
            <a:avLst/>
          </a:prstGeom>
          <a:noFill/>
          <a:ln>
            <a:noFill/>
          </a:ln>
        </p:spPr>
        <p:txBody>
          <a:bodyPr spcFirstLastPara="1" wrap="square" lIns="121900" tIns="121900" rIns="121900" bIns="121900" anchor="t" anchorCtr="0">
            <a:noAutofit/>
          </a:bodyPr>
          <a:lstStyle/>
          <a:p>
            <a:r>
              <a:rPr lang="en" sz="1333" b="1">
                <a:solidFill>
                  <a:schemeClr val="dk2"/>
                </a:solidFill>
                <a:latin typeface="Century Gothic"/>
                <a:ea typeface="Century Gothic"/>
                <a:cs typeface="Century Gothic"/>
                <a:sym typeface="Century Gothic"/>
              </a:rPr>
              <a:t>  AGE</a:t>
            </a:r>
            <a:endParaRPr sz="1333" b="1">
              <a:solidFill>
                <a:schemeClr val="dk2"/>
              </a:solidFill>
              <a:latin typeface="Century Gothic"/>
              <a:ea typeface="Century Gothic"/>
              <a:cs typeface="Century Gothic"/>
              <a:sym typeface="Century Gothic"/>
            </a:endParaRPr>
          </a:p>
        </p:txBody>
      </p:sp>
      <p:sp>
        <p:nvSpPr>
          <p:cNvPr id="509" name="Google Shape;509;p44"/>
          <p:cNvSpPr/>
          <p:nvPr/>
        </p:nvSpPr>
        <p:spPr>
          <a:xfrm>
            <a:off x="3795805" y="3258468"/>
            <a:ext cx="803200" cy="8032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10" name="Google Shape;510;p44"/>
          <p:cNvPicPr preferRelativeResize="0"/>
          <p:nvPr/>
        </p:nvPicPr>
        <p:blipFill>
          <a:blip r:embed="rId7">
            <a:alphaModFix/>
          </a:blip>
          <a:stretch>
            <a:fillRect/>
          </a:stretch>
        </p:blipFill>
        <p:spPr>
          <a:xfrm>
            <a:off x="3947939" y="3418718"/>
            <a:ext cx="498933" cy="498933"/>
          </a:xfrm>
          <a:prstGeom prst="rect">
            <a:avLst/>
          </a:prstGeom>
          <a:noFill/>
          <a:ln>
            <a:noFill/>
          </a:ln>
        </p:spPr>
      </p:pic>
      <p:sp>
        <p:nvSpPr>
          <p:cNvPr id="511" name="Google Shape;511;p44"/>
          <p:cNvSpPr/>
          <p:nvPr/>
        </p:nvSpPr>
        <p:spPr>
          <a:xfrm>
            <a:off x="848272" y="5185568"/>
            <a:ext cx="6364000" cy="3360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512" name="Google Shape;512;p44"/>
          <p:cNvSpPr/>
          <p:nvPr/>
        </p:nvSpPr>
        <p:spPr>
          <a:xfrm>
            <a:off x="1142939" y="5115901"/>
            <a:ext cx="7698400" cy="401200"/>
          </a:xfrm>
          <a:prstGeom prst="rect">
            <a:avLst/>
          </a:prstGeom>
          <a:noFill/>
          <a:ln>
            <a:noFill/>
          </a:ln>
        </p:spPr>
        <p:txBody>
          <a:bodyPr spcFirstLastPara="1" wrap="square" lIns="121900" tIns="121900" rIns="121900" bIns="121900" anchor="t" anchorCtr="0">
            <a:noAutofit/>
          </a:bodyPr>
          <a:lstStyle/>
          <a:p>
            <a:r>
              <a:rPr lang="en" sz="1333" b="1">
                <a:solidFill>
                  <a:schemeClr val="dk2"/>
                </a:solidFill>
                <a:latin typeface="Century Gothic"/>
                <a:ea typeface="Century Gothic"/>
                <a:cs typeface="Century Gothic"/>
                <a:sym typeface="Century Gothic"/>
              </a:rPr>
              <a:t> AFFINITY AND INTERESTS</a:t>
            </a:r>
            <a:endParaRPr sz="1333" b="1">
              <a:solidFill>
                <a:schemeClr val="dk2"/>
              </a:solidFill>
              <a:latin typeface="Century Gothic"/>
              <a:ea typeface="Century Gothic"/>
              <a:cs typeface="Century Gothic"/>
              <a:sym typeface="Century Gothic"/>
            </a:endParaRPr>
          </a:p>
        </p:txBody>
      </p:sp>
      <p:sp>
        <p:nvSpPr>
          <p:cNvPr id="513" name="Google Shape;513;p44"/>
          <p:cNvSpPr/>
          <p:nvPr/>
        </p:nvSpPr>
        <p:spPr>
          <a:xfrm>
            <a:off x="279672" y="4951952"/>
            <a:ext cx="803200" cy="803200"/>
          </a:xfrm>
          <a:prstGeom prst="ellipse">
            <a:avLst/>
          </a:prstGeom>
          <a:solidFill>
            <a:srgbClr val="FFFFFF"/>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514" name="Google Shape;514;p44"/>
          <p:cNvPicPr preferRelativeResize="0"/>
          <p:nvPr/>
        </p:nvPicPr>
        <p:blipFill>
          <a:blip r:embed="rId8">
            <a:alphaModFix/>
          </a:blip>
          <a:stretch>
            <a:fillRect/>
          </a:stretch>
        </p:blipFill>
        <p:spPr>
          <a:xfrm>
            <a:off x="485022" y="5166669"/>
            <a:ext cx="401300" cy="401300"/>
          </a:xfrm>
          <a:prstGeom prst="rect">
            <a:avLst/>
          </a:prstGeom>
          <a:noFill/>
          <a:ln>
            <a:noFill/>
          </a:ln>
        </p:spPr>
      </p:pic>
      <p:sp>
        <p:nvSpPr>
          <p:cNvPr id="515" name="Google Shape;515;p44"/>
          <p:cNvSpPr/>
          <p:nvPr/>
        </p:nvSpPr>
        <p:spPr>
          <a:xfrm>
            <a:off x="1142939" y="5752285"/>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16" name="Google Shape;516;p44"/>
          <p:cNvSpPr/>
          <p:nvPr/>
        </p:nvSpPr>
        <p:spPr>
          <a:xfrm>
            <a:off x="1142436" y="6036967"/>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17" name="Google Shape;517;p44"/>
          <p:cNvSpPr/>
          <p:nvPr/>
        </p:nvSpPr>
        <p:spPr>
          <a:xfrm>
            <a:off x="2974212" y="5752285"/>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18" name="Google Shape;518;p44"/>
          <p:cNvSpPr/>
          <p:nvPr/>
        </p:nvSpPr>
        <p:spPr>
          <a:xfrm>
            <a:off x="2973709" y="6036967"/>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19" name="Google Shape;519;p44"/>
          <p:cNvSpPr/>
          <p:nvPr/>
        </p:nvSpPr>
        <p:spPr>
          <a:xfrm>
            <a:off x="4515407" y="5752285"/>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20" name="Google Shape;520;p44"/>
          <p:cNvSpPr/>
          <p:nvPr/>
        </p:nvSpPr>
        <p:spPr>
          <a:xfrm>
            <a:off x="4514903" y="6036967"/>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21" name="Google Shape;521;p44"/>
          <p:cNvSpPr/>
          <p:nvPr/>
        </p:nvSpPr>
        <p:spPr>
          <a:xfrm>
            <a:off x="5927888" y="5755152"/>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522" name="Google Shape;522;p44"/>
          <p:cNvSpPr/>
          <p:nvPr/>
        </p:nvSpPr>
        <p:spPr>
          <a:xfrm>
            <a:off x="5927385" y="6039833"/>
            <a:ext cx="77200" cy="77200"/>
          </a:xfrm>
          <a:prstGeom prst="ellipse">
            <a:avLst/>
          </a:prstGeom>
          <a:solidFill>
            <a:schemeClr val="accent4"/>
          </a:solidFill>
          <a:ln>
            <a:noFill/>
          </a:ln>
        </p:spPr>
        <p:txBody>
          <a:bodyPr spcFirstLastPara="1" wrap="square" lIns="121900" tIns="121900" rIns="121900" bIns="121900" anchor="ctr" anchorCtr="0">
            <a:noAutofit/>
          </a:bodyPr>
          <a:lstStyle/>
          <a:p>
            <a:endParaRPr sz="2400"/>
          </a:p>
        </p:txBody>
      </p:sp>
      <p:pic>
        <p:nvPicPr>
          <p:cNvPr id="523" name="Google Shape;523;p44"/>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7568534" y="0"/>
            <a:ext cx="4623469" cy="6858003"/>
          </a:xfrm>
          <a:prstGeom prst="rect">
            <a:avLst/>
          </a:prstGeom>
          <a:noFill/>
          <a:ln>
            <a:noFill/>
          </a:ln>
        </p:spPr>
      </p:pic>
      <p:pic>
        <p:nvPicPr>
          <p:cNvPr id="524" name="Google Shape;524;p44" descr="A close up of a logo&#10;&#10;Description automatically generated"/>
          <p:cNvPicPr preferRelativeResize="0"/>
          <p:nvPr/>
        </p:nvPicPr>
        <p:blipFill rotWithShape="1">
          <a:blip r:embed="rId10" cstate="hqprint">
            <a:alphaModFix/>
            <a:extLst>
              <a:ext uri="{28A0092B-C50C-407E-A947-70E740481C1C}">
                <a14:useLocalDpi xmlns:a14="http://schemas.microsoft.com/office/drawing/2010/main"/>
              </a:ext>
            </a:extLst>
          </a:blip>
          <a:srcRect b="73758"/>
          <a:stretch/>
        </p:blipFill>
        <p:spPr>
          <a:xfrm>
            <a:off x="1" y="1"/>
            <a:ext cx="12206289" cy="1799599"/>
          </a:xfrm>
          <a:prstGeom prst="rect">
            <a:avLst/>
          </a:prstGeom>
          <a:noFill/>
          <a:ln>
            <a:noFill/>
          </a:ln>
        </p:spPr>
      </p:pic>
      <p:sp>
        <p:nvSpPr>
          <p:cNvPr id="525" name="Google Shape;525;p44"/>
          <p:cNvSpPr txBox="1">
            <a:spLocks noGrp="1"/>
          </p:cNvSpPr>
          <p:nvPr>
            <p:ph type="title"/>
          </p:nvPr>
        </p:nvSpPr>
        <p:spPr>
          <a:xfrm>
            <a:off x="8609833" y="437200"/>
            <a:ext cx="3202400" cy="272400"/>
          </a:xfrm>
          <a:prstGeom prst="rect">
            <a:avLst/>
          </a:prstGeom>
          <a:noFill/>
          <a:ln>
            <a:noFill/>
          </a:ln>
        </p:spPr>
        <p:txBody>
          <a:bodyPr spcFirstLastPara="1" wrap="square" lIns="91433" tIns="45700" rIns="91433" bIns="45700" anchor="t" anchorCtr="0">
            <a:noAutofit/>
          </a:bodyPr>
          <a:lstStyle/>
          <a:p>
            <a:r>
              <a:rPr lang="en" sz="1467" i="1"/>
              <a:t>How it Works</a:t>
            </a:r>
            <a:endParaRPr sz="1467"/>
          </a:p>
        </p:txBody>
      </p:sp>
      <p:sp>
        <p:nvSpPr>
          <p:cNvPr id="526" name="Google Shape;526;p44"/>
          <p:cNvSpPr/>
          <p:nvPr/>
        </p:nvSpPr>
        <p:spPr>
          <a:xfrm>
            <a:off x="8094393" y="387959"/>
            <a:ext cx="3717600" cy="370800"/>
          </a:xfrm>
          <a:prstGeom prst="rect">
            <a:avLst/>
          </a:prstGeom>
          <a:solidFill>
            <a:schemeClr val="accent1"/>
          </a:solidFill>
          <a:ln>
            <a:noFill/>
          </a:ln>
        </p:spPr>
        <p:txBody>
          <a:bodyPr spcFirstLastPara="1" wrap="square" lIns="91433" tIns="45700" rIns="91433" bIns="45700" anchor="ctr" anchorCtr="0">
            <a:noAutofit/>
          </a:bodyPr>
          <a:lstStyle/>
          <a:p>
            <a:pPr algn="ctr"/>
            <a:endParaRPr sz="1867">
              <a:solidFill>
                <a:schemeClr val="lt1"/>
              </a:solidFill>
              <a:latin typeface="Century Gothic"/>
              <a:ea typeface="Century Gothic"/>
              <a:cs typeface="Century Gothic"/>
              <a:sym typeface="Century Gothic"/>
            </a:endParaRPr>
          </a:p>
        </p:txBody>
      </p:sp>
      <p:sp>
        <p:nvSpPr>
          <p:cNvPr id="527" name="Google Shape;527;p44"/>
          <p:cNvSpPr txBox="1"/>
          <p:nvPr/>
        </p:nvSpPr>
        <p:spPr>
          <a:xfrm>
            <a:off x="8094400" y="437200"/>
            <a:ext cx="3717600" cy="272400"/>
          </a:xfrm>
          <a:prstGeom prst="rect">
            <a:avLst/>
          </a:prstGeom>
          <a:noFill/>
          <a:ln>
            <a:noFill/>
          </a:ln>
        </p:spPr>
        <p:txBody>
          <a:bodyPr spcFirstLastPara="1" wrap="square" lIns="91433" tIns="45700" rIns="91433" bIns="45700" anchor="t" anchorCtr="0">
            <a:noAutofit/>
          </a:bodyPr>
          <a:lstStyle/>
          <a:p>
            <a:pPr algn="ctr">
              <a:lnSpc>
                <a:spcPct val="90000"/>
              </a:lnSpc>
              <a:buClr>
                <a:srgbClr val="363636"/>
              </a:buClr>
              <a:buSzPts val="900"/>
            </a:pPr>
            <a:r>
              <a:rPr lang="en" sz="1200" b="1" i="1" dirty="0">
                <a:solidFill>
                  <a:srgbClr val="363636"/>
                </a:solidFill>
                <a:latin typeface="Century Gothic"/>
                <a:ea typeface="Century Gothic"/>
                <a:cs typeface="Century Gothic"/>
                <a:sym typeface="Century Gothic"/>
              </a:rPr>
              <a:t>The Brightline Guest</a:t>
            </a:r>
            <a:endParaRPr sz="1200" dirty="0"/>
          </a:p>
        </p:txBody>
      </p:sp>
      <p:pic>
        <p:nvPicPr>
          <p:cNvPr id="528" name="Google Shape;528;p44" descr="A close up of a logo&#10;&#10;Description automatically generated"/>
          <p:cNvPicPr preferRelativeResize="0"/>
          <p:nvPr/>
        </p:nvPicPr>
        <p:blipFill rotWithShape="1">
          <a:blip r:embed="rId11">
            <a:alphaModFix/>
          </a:blip>
          <a:srcRect/>
          <a:stretch/>
        </p:blipFill>
        <p:spPr>
          <a:xfrm>
            <a:off x="-46510" y="5712896"/>
            <a:ext cx="12252803" cy="1145104"/>
          </a:xfrm>
          <a:prstGeom prst="rect">
            <a:avLst/>
          </a:prstGeom>
          <a:noFill/>
          <a:ln>
            <a:noFill/>
          </a:ln>
        </p:spPr>
      </p:pic>
      <p:sp>
        <p:nvSpPr>
          <p:cNvPr id="529" name="Google Shape;529;p44"/>
          <p:cNvSpPr txBox="1"/>
          <p:nvPr/>
        </p:nvSpPr>
        <p:spPr>
          <a:xfrm>
            <a:off x="11734803" y="6541675"/>
            <a:ext cx="528800" cy="261600"/>
          </a:xfrm>
          <a:prstGeom prst="rect">
            <a:avLst/>
          </a:prstGeom>
          <a:noFill/>
          <a:ln>
            <a:noFill/>
          </a:ln>
        </p:spPr>
        <p:txBody>
          <a:bodyPr spcFirstLastPara="1" wrap="square" lIns="91433" tIns="45700" rIns="91433" bIns="45700" anchor="t" anchorCtr="0">
            <a:noAutofit/>
          </a:bodyPr>
          <a:lstStyle/>
          <a:p>
            <a:pPr algn="ctr"/>
            <a:fld id="{00000000-1234-1234-1234-123412341234}" type="slidenum">
              <a:rPr lang="en" sz="1067">
                <a:solidFill>
                  <a:schemeClr val="dk1"/>
                </a:solidFill>
                <a:latin typeface="Century Gothic"/>
                <a:ea typeface="Century Gothic"/>
                <a:cs typeface="Century Gothic"/>
                <a:sym typeface="Century Gothic"/>
              </a:rPr>
              <a:pPr algn="ctr"/>
              <a:t>19</a:t>
            </a:fld>
            <a:endParaRPr sz="1200">
              <a:solidFill>
                <a:schemeClr val="dk1"/>
              </a:solidFill>
              <a:latin typeface="Century Gothic"/>
              <a:ea typeface="Century Gothic"/>
              <a:cs typeface="Century Gothic"/>
              <a:sym typeface="Century Gothic"/>
            </a:endParaRPr>
          </a:p>
        </p:txBody>
      </p:sp>
      <p:sp>
        <p:nvSpPr>
          <p:cNvPr id="530" name="Google Shape;530;p44"/>
          <p:cNvSpPr txBox="1"/>
          <p:nvPr/>
        </p:nvSpPr>
        <p:spPr>
          <a:xfrm>
            <a:off x="500807" y="1006655"/>
            <a:ext cx="7393200" cy="436000"/>
          </a:xfrm>
          <a:prstGeom prst="rect">
            <a:avLst/>
          </a:prstGeom>
          <a:noFill/>
          <a:ln>
            <a:noFill/>
          </a:ln>
        </p:spPr>
        <p:txBody>
          <a:bodyPr spcFirstLastPara="1" wrap="square" lIns="91433" tIns="91433" rIns="91433" bIns="91433" anchor="t" anchorCtr="0">
            <a:noAutofit/>
          </a:bodyPr>
          <a:lstStyle/>
          <a:p>
            <a:pPr>
              <a:lnSpc>
                <a:spcPct val="115000"/>
              </a:lnSpc>
              <a:buClr>
                <a:srgbClr val="363636"/>
              </a:buClr>
              <a:buSzPts val="1400"/>
            </a:pPr>
            <a:r>
              <a:rPr lang="en" sz="2400" b="1" dirty="0">
                <a:solidFill>
                  <a:srgbClr val="363636"/>
                </a:solidFill>
                <a:latin typeface="Century Gothic"/>
                <a:ea typeface="Century Gothic"/>
                <a:cs typeface="Century Gothic"/>
                <a:sym typeface="Century Gothic"/>
              </a:rPr>
              <a:t>Here's what to know about our average guest</a:t>
            </a:r>
            <a:endParaRPr sz="1200" b="1" dirty="0">
              <a:solidFill>
                <a:srgbClr val="363636"/>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650490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24D342-997F-DC41-8BEC-1C6C45CEA37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1"/>
            <a:ext cx="12203426"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0AC456D-B432-4F46-AA60-485F46162D82}"/>
              </a:ext>
            </a:extLst>
          </p:cNvPr>
          <p:cNvSpPr/>
          <p:nvPr/>
        </p:nvSpPr>
        <p:spPr>
          <a:xfrm>
            <a:off x="0" y="0"/>
            <a:ext cx="12192000" cy="68580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CB8033-334A-DF41-8570-A8C6FEAA391D}"/>
              </a:ext>
            </a:extLst>
          </p:cNvPr>
          <p:cNvSpPr/>
          <p:nvPr/>
        </p:nvSpPr>
        <p:spPr>
          <a:xfrm>
            <a:off x="6522720" y="2479040"/>
            <a:ext cx="2052320" cy="121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562ADE7-69C4-1D45-AE90-29D105867CCE}"/>
              </a:ext>
            </a:extLst>
          </p:cNvPr>
          <p:cNvSpPr/>
          <p:nvPr/>
        </p:nvSpPr>
        <p:spPr>
          <a:xfrm>
            <a:off x="2783840" y="3962400"/>
            <a:ext cx="2052320" cy="121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
            <a:extLst>
              <a:ext uri="{FF2B5EF4-FFF2-40B4-BE49-F238E27FC236}">
                <a16:creationId xmlns:a16="http://schemas.microsoft.com/office/drawing/2014/main" id="{067A36FC-740D-6640-BAFE-0D56B545F9D7}"/>
              </a:ext>
            </a:extLst>
          </p:cNvPr>
          <p:cNvSpPr>
            <a:spLocks noChangeArrowheads="1"/>
          </p:cNvSpPr>
          <p:nvPr/>
        </p:nvSpPr>
        <p:spPr bwMode="auto">
          <a:xfrm>
            <a:off x="2658192" y="456635"/>
            <a:ext cx="6875616" cy="664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Century Gothic" panose="020B0502020202020204" pitchFamily="34" charset="0"/>
              </a:rPr>
              <a:t>         </a:t>
            </a:r>
            <a:br>
              <a:rPr kumimoji="0" lang="en-US" altLang="en-US" sz="3200" b="1" i="0" u="none" strike="noStrike" cap="none" normalizeH="0" baseline="0" dirty="0">
                <a:ln>
                  <a:noFill/>
                </a:ln>
                <a:solidFill>
                  <a:srgbClr val="000000"/>
                </a:solidFill>
                <a:effectLst/>
                <a:latin typeface="Century Gothic" panose="020B0502020202020204" pitchFamily="34" charset="0"/>
              </a:rPr>
            </a:br>
            <a:endParaRPr kumimoji="0" lang="en-US" altLang="en-US" sz="3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dirty="0">
                <a:ln>
                  <a:noFill/>
                </a:ln>
                <a:solidFill>
                  <a:srgbClr val="363636"/>
                </a:solidFill>
                <a:effectLst/>
                <a:latin typeface="Century Gothic" panose="020B0502020202020204" pitchFamily="34" charset="0"/>
              </a:rPr>
              <a:t>We are here to challenge </a:t>
            </a:r>
            <a:endParaRPr kumimoji="0" lang="en-US" altLang="en-US" sz="3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dirty="0">
                <a:ln>
                  <a:noFill/>
                </a:ln>
                <a:solidFill>
                  <a:srgbClr val="363636"/>
                </a:solidFill>
                <a:effectLst/>
                <a:latin typeface="Century Gothic" panose="020B0502020202020204" pitchFamily="34" charset="0"/>
              </a:rPr>
              <a:t>the transportation status quo and</a:t>
            </a:r>
            <a:endParaRPr kumimoji="0" lang="en-US" altLang="en-US" sz="3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dirty="0">
                <a:ln>
                  <a:noFill/>
                </a:ln>
                <a:solidFill>
                  <a:srgbClr val="363636"/>
                </a:solidFill>
                <a:effectLst/>
                <a:latin typeface="Century Gothic" panose="020B0502020202020204" pitchFamily="34" charset="0"/>
              </a:rPr>
              <a:t>reimagine what it means to travel</a:t>
            </a:r>
            <a:endParaRPr kumimoji="0" lang="en-US" altLang="en-US" sz="3200" b="1" i="0" u="none" strike="noStrike" cap="none" normalizeH="0" baseline="0" dirty="0">
              <a:ln>
                <a:noFill/>
              </a:ln>
              <a:solidFill>
                <a:srgbClr val="000000"/>
              </a:solidFill>
              <a:effectLst/>
              <a:latin typeface="Century Gothic" panose="020B0502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US" altLang="en-US" sz="3200" b="1" i="0" u="none" strike="noStrike" cap="none" normalizeH="0" baseline="0" dirty="0">
                <a:ln>
                  <a:noFill/>
                </a:ln>
                <a:solidFill>
                  <a:srgbClr val="363636"/>
                </a:solidFill>
                <a:effectLst/>
                <a:latin typeface="Century Gothic" panose="020B0502020202020204" pitchFamily="34" charset="0"/>
              </a:rPr>
              <a:t>by train in America.</a:t>
            </a:r>
            <a:endParaRPr kumimoji="0" lang="en-US" altLang="en-US" sz="3200" b="1" i="0" u="none" strike="noStrike" cap="none" normalizeH="0" baseline="0" dirty="0">
              <a:ln>
                <a:noFill/>
              </a:ln>
              <a:solidFill>
                <a:schemeClr val="tx1"/>
              </a:solidFill>
              <a:effectLst/>
              <a:latin typeface="Century Gothic" panose="020B0502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br>
              <a:rPr kumimoji="0" lang="en-US" altLang="en-US" sz="3200" b="1" i="0" u="none" strike="noStrike" cap="none" normalizeH="0" baseline="0" dirty="0">
                <a:ln>
                  <a:noFill/>
                </a:ln>
                <a:solidFill>
                  <a:schemeClr val="tx1"/>
                </a:solidFill>
                <a:effectLst/>
                <a:latin typeface="Century Gothic" panose="020B0502020202020204" pitchFamily="34" charset="0"/>
              </a:rPr>
            </a:br>
            <a:br>
              <a:rPr kumimoji="0" lang="en-US" altLang="en-US" sz="3200" b="1" i="0" u="none" strike="noStrike" cap="none" normalizeH="0" baseline="0" dirty="0">
                <a:ln>
                  <a:noFill/>
                </a:ln>
                <a:solidFill>
                  <a:schemeClr val="tx1"/>
                </a:solidFill>
                <a:effectLst/>
                <a:latin typeface="Century Gothic" panose="020B0502020202020204" pitchFamily="34" charset="0"/>
              </a:rPr>
            </a:br>
            <a:endParaRPr kumimoji="0" lang="en-US" altLang="en-US" sz="3200" b="1"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464615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5"/>
          <p:cNvSpPr txBox="1">
            <a:spLocks noGrp="1"/>
          </p:cNvSpPr>
          <p:nvPr>
            <p:ph type="title"/>
          </p:nvPr>
        </p:nvSpPr>
        <p:spPr>
          <a:xfrm>
            <a:off x="8185833" y="437185"/>
            <a:ext cx="3626400" cy="272400"/>
          </a:xfrm>
          <a:prstGeom prst="rect">
            <a:avLst/>
          </a:prstGeom>
          <a:noFill/>
          <a:ln>
            <a:noFill/>
          </a:ln>
        </p:spPr>
        <p:txBody>
          <a:bodyPr spcFirstLastPara="1" wrap="square" lIns="91433" tIns="45700" rIns="91433" bIns="45700" anchor="t" anchorCtr="0">
            <a:noAutofit/>
          </a:bodyPr>
          <a:lstStyle/>
          <a:p>
            <a:r>
              <a:rPr lang="en" i="1" dirty="0"/>
              <a:t>Data Insights</a:t>
            </a:r>
            <a:endParaRPr dirty="0"/>
          </a:p>
        </p:txBody>
      </p:sp>
      <p:sp>
        <p:nvSpPr>
          <p:cNvPr id="536" name="Google Shape;536;p45"/>
          <p:cNvSpPr txBox="1"/>
          <p:nvPr/>
        </p:nvSpPr>
        <p:spPr>
          <a:xfrm>
            <a:off x="0" y="800321"/>
            <a:ext cx="12192000" cy="436000"/>
          </a:xfrm>
          <a:prstGeom prst="rect">
            <a:avLst/>
          </a:prstGeom>
          <a:noFill/>
          <a:ln>
            <a:noFill/>
          </a:ln>
        </p:spPr>
        <p:txBody>
          <a:bodyPr spcFirstLastPara="1" wrap="square" lIns="91433" tIns="91433" rIns="91433" bIns="91433" anchor="t" anchorCtr="0">
            <a:noAutofit/>
          </a:bodyPr>
          <a:lstStyle/>
          <a:p>
            <a:pPr algn="ctr">
              <a:lnSpc>
                <a:spcPct val="115000"/>
              </a:lnSpc>
              <a:buClr>
                <a:srgbClr val="363636"/>
              </a:buClr>
              <a:buSzPts val="1400"/>
            </a:pPr>
            <a:r>
              <a:rPr lang="en" sz="2400" b="1">
                <a:solidFill>
                  <a:srgbClr val="363636"/>
                </a:solidFill>
                <a:latin typeface="Century Gothic"/>
                <a:ea typeface="Century Gothic"/>
                <a:cs typeface="Century Gothic"/>
                <a:sym typeface="Century Gothic"/>
              </a:rPr>
              <a:t>Our Ridership Forecasts</a:t>
            </a:r>
            <a:endParaRPr sz="1200" b="1">
              <a:solidFill>
                <a:srgbClr val="363636"/>
              </a:solidFill>
              <a:latin typeface="Century Gothic"/>
              <a:ea typeface="Century Gothic"/>
              <a:cs typeface="Century Gothic"/>
              <a:sym typeface="Century Gothic"/>
            </a:endParaRPr>
          </a:p>
        </p:txBody>
      </p:sp>
      <p:grpSp>
        <p:nvGrpSpPr>
          <p:cNvPr id="537" name="Google Shape;537;p45"/>
          <p:cNvGrpSpPr/>
          <p:nvPr/>
        </p:nvGrpSpPr>
        <p:grpSpPr>
          <a:xfrm>
            <a:off x="2227135" y="1434184"/>
            <a:ext cx="7737717" cy="2979533"/>
            <a:chOff x="1670351" y="1380438"/>
            <a:chExt cx="5803288" cy="2234650"/>
          </a:xfrm>
        </p:grpSpPr>
        <p:pic>
          <p:nvPicPr>
            <p:cNvPr id="538" name="Google Shape;538;p45"/>
            <p:cNvPicPr preferRelativeResize="0"/>
            <p:nvPr/>
          </p:nvPicPr>
          <p:blipFill>
            <a:blip r:embed="rId3">
              <a:alphaModFix/>
            </a:blip>
            <a:stretch>
              <a:fillRect/>
            </a:stretch>
          </p:blipFill>
          <p:spPr>
            <a:xfrm>
              <a:off x="4214850" y="2886426"/>
              <a:ext cx="714375" cy="728662"/>
            </a:xfrm>
            <a:prstGeom prst="rect">
              <a:avLst/>
            </a:prstGeom>
            <a:noFill/>
            <a:ln>
              <a:noFill/>
            </a:ln>
          </p:spPr>
        </p:pic>
        <p:pic>
          <p:nvPicPr>
            <p:cNvPr id="539" name="Google Shape;539;p45"/>
            <p:cNvPicPr preferRelativeResize="0"/>
            <p:nvPr/>
          </p:nvPicPr>
          <p:blipFill>
            <a:blip r:embed="rId4">
              <a:alphaModFix/>
            </a:blip>
            <a:stretch>
              <a:fillRect/>
            </a:stretch>
          </p:blipFill>
          <p:spPr>
            <a:xfrm>
              <a:off x="1670400" y="1495925"/>
              <a:ext cx="5803239" cy="1457600"/>
            </a:xfrm>
            <a:prstGeom prst="rect">
              <a:avLst/>
            </a:prstGeom>
            <a:noFill/>
            <a:ln>
              <a:noFill/>
            </a:ln>
          </p:spPr>
        </p:pic>
        <p:sp>
          <p:nvSpPr>
            <p:cNvPr id="540" name="Google Shape;540;p45"/>
            <p:cNvSpPr/>
            <p:nvPr/>
          </p:nvSpPr>
          <p:spPr>
            <a:xfrm>
              <a:off x="3817538" y="1393580"/>
              <a:ext cx="1509000" cy="26220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121900" tIns="60933" rIns="121900" bIns="60933" anchor="ctr" anchorCtr="0">
              <a:noAutofit/>
            </a:bodyPr>
            <a:lstStyle/>
            <a:p>
              <a:pPr algn="ctr"/>
              <a:r>
                <a:rPr lang="en" sz="2400">
                  <a:solidFill>
                    <a:schemeClr val="lt1"/>
                  </a:solidFill>
                  <a:highlight>
                    <a:srgbClr val="FFFF00"/>
                  </a:highlight>
                  <a:latin typeface="Verdana"/>
                  <a:ea typeface="Verdana"/>
                  <a:cs typeface="Verdana"/>
                  <a:sym typeface="Verdana"/>
                </a:rPr>
                <a:t> </a:t>
              </a:r>
              <a:endParaRPr sz="2400">
                <a:solidFill>
                  <a:schemeClr val="lt1"/>
                </a:solidFill>
                <a:highlight>
                  <a:srgbClr val="FFFF00"/>
                </a:highlight>
                <a:latin typeface="Verdana"/>
                <a:ea typeface="Verdana"/>
                <a:cs typeface="Verdana"/>
                <a:sym typeface="Verdana"/>
              </a:endParaRPr>
            </a:p>
          </p:txBody>
        </p:sp>
        <p:sp>
          <p:nvSpPr>
            <p:cNvPr id="541" name="Google Shape;541;p45"/>
            <p:cNvSpPr txBox="1"/>
            <p:nvPr/>
          </p:nvSpPr>
          <p:spPr>
            <a:xfrm>
              <a:off x="3817525" y="1380438"/>
              <a:ext cx="1509000" cy="415500"/>
            </a:xfrm>
            <a:prstGeom prst="rect">
              <a:avLst/>
            </a:prstGeom>
            <a:noFill/>
            <a:ln>
              <a:noFill/>
            </a:ln>
          </p:spPr>
          <p:txBody>
            <a:bodyPr spcFirstLastPara="1" wrap="square" lIns="121900" tIns="60933" rIns="121900" bIns="60933" anchor="t" anchorCtr="0">
              <a:noAutofit/>
            </a:bodyPr>
            <a:lstStyle/>
            <a:p>
              <a:pPr algn="ctr"/>
              <a:r>
                <a:rPr lang="en" sz="1600" b="1">
                  <a:solidFill>
                    <a:srgbClr val="363636"/>
                  </a:solidFill>
                  <a:latin typeface="Century Gothic"/>
                  <a:ea typeface="Century Gothic"/>
                  <a:cs typeface="Century Gothic"/>
                  <a:sym typeface="Century Gothic"/>
                </a:rPr>
                <a:t>SOUTH FLORIDA</a:t>
              </a:r>
              <a:endParaRPr sz="2400"/>
            </a:p>
            <a:p>
              <a:pPr algn="ctr"/>
              <a:endParaRPr sz="2400">
                <a:solidFill>
                  <a:schemeClr val="dk1"/>
                </a:solidFill>
                <a:latin typeface="Verdana"/>
                <a:ea typeface="Verdana"/>
                <a:cs typeface="Verdana"/>
                <a:sym typeface="Verdana"/>
              </a:endParaRPr>
            </a:p>
          </p:txBody>
        </p:sp>
        <p:sp>
          <p:nvSpPr>
            <p:cNvPr id="542" name="Google Shape;542;p45"/>
            <p:cNvSpPr txBox="1"/>
            <p:nvPr/>
          </p:nvSpPr>
          <p:spPr>
            <a:xfrm>
              <a:off x="1959808" y="1942416"/>
              <a:ext cx="1279800" cy="553967"/>
            </a:xfrm>
            <a:prstGeom prst="rect">
              <a:avLst/>
            </a:prstGeom>
            <a:noFill/>
            <a:ln>
              <a:noFill/>
            </a:ln>
          </p:spPr>
          <p:txBody>
            <a:bodyPr spcFirstLastPara="1" wrap="square" lIns="121900" tIns="121900" rIns="121900" bIns="121900" anchor="t" anchorCtr="0">
              <a:spAutoFit/>
            </a:bodyPr>
            <a:lstStyle/>
            <a:p>
              <a:pPr algn="ctr"/>
              <a:r>
                <a:rPr lang="en" sz="3200" b="1">
                  <a:solidFill>
                    <a:schemeClr val="accent4"/>
                  </a:solidFill>
                  <a:latin typeface="Century Gothic"/>
                  <a:ea typeface="Century Gothic"/>
                  <a:cs typeface="Century Gothic"/>
                  <a:sym typeface="Century Gothic"/>
                </a:rPr>
                <a:t>1.1 MM</a:t>
              </a:r>
              <a:endParaRPr sz="3200" b="1">
                <a:solidFill>
                  <a:schemeClr val="accent4"/>
                </a:solidFill>
                <a:latin typeface="Century Gothic"/>
                <a:ea typeface="Century Gothic"/>
                <a:cs typeface="Century Gothic"/>
                <a:sym typeface="Century Gothic"/>
              </a:endParaRPr>
            </a:p>
          </p:txBody>
        </p:sp>
        <p:sp>
          <p:nvSpPr>
            <p:cNvPr id="543" name="Google Shape;543;p45"/>
            <p:cNvSpPr txBox="1"/>
            <p:nvPr/>
          </p:nvSpPr>
          <p:spPr>
            <a:xfrm>
              <a:off x="3873495" y="1942416"/>
              <a:ext cx="1279800" cy="553967"/>
            </a:xfrm>
            <a:prstGeom prst="rect">
              <a:avLst/>
            </a:prstGeom>
            <a:noFill/>
            <a:ln>
              <a:noFill/>
            </a:ln>
          </p:spPr>
          <p:txBody>
            <a:bodyPr spcFirstLastPara="1" wrap="square" lIns="121900" tIns="121900" rIns="121900" bIns="121900" anchor="t" anchorCtr="0">
              <a:spAutoFit/>
            </a:bodyPr>
            <a:lstStyle/>
            <a:p>
              <a:pPr algn="ctr"/>
              <a:r>
                <a:rPr lang="en" sz="3200" b="1">
                  <a:solidFill>
                    <a:schemeClr val="accent4"/>
                  </a:solidFill>
                  <a:latin typeface="Century Gothic"/>
                  <a:ea typeface="Century Gothic"/>
                  <a:cs typeface="Century Gothic"/>
                  <a:sym typeface="Century Gothic"/>
                </a:rPr>
                <a:t>2.3 MM</a:t>
              </a:r>
              <a:endParaRPr sz="3200" b="1">
                <a:solidFill>
                  <a:schemeClr val="accent4"/>
                </a:solidFill>
                <a:latin typeface="Century Gothic"/>
                <a:ea typeface="Century Gothic"/>
                <a:cs typeface="Century Gothic"/>
                <a:sym typeface="Century Gothic"/>
              </a:endParaRPr>
            </a:p>
          </p:txBody>
        </p:sp>
        <p:sp>
          <p:nvSpPr>
            <p:cNvPr id="544" name="Google Shape;544;p45"/>
            <p:cNvSpPr txBox="1"/>
            <p:nvPr/>
          </p:nvSpPr>
          <p:spPr>
            <a:xfrm>
              <a:off x="5878545" y="1942416"/>
              <a:ext cx="1279800" cy="553967"/>
            </a:xfrm>
            <a:prstGeom prst="rect">
              <a:avLst/>
            </a:prstGeom>
            <a:noFill/>
            <a:ln>
              <a:noFill/>
            </a:ln>
          </p:spPr>
          <p:txBody>
            <a:bodyPr spcFirstLastPara="1" wrap="square" lIns="121900" tIns="121900" rIns="121900" bIns="121900" anchor="t" anchorCtr="0">
              <a:spAutoFit/>
            </a:bodyPr>
            <a:lstStyle/>
            <a:p>
              <a:pPr algn="ctr"/>
              <a:r>
                <a:rPr lang="en" sz="3200" b="1">
                  <a:solidFill>
                    <a:schemeClr val="accent4"/>
                  </a:solidFill>
                  <a:latin typeface="Century Gothic"/>
                  <a:ea typeface="Century Gothic"/>
                  <a:cs typeface="Century Gothic"/>
                  <a:sym typeface="Century Gothic"/>
                </a:rPr>
                <a:t>4.4 MM</a:t>
              </a:r>
              <a:endParaRPr sz="3200" b="1">
                <a:solidFill>
                  <a:schemeClr val="accent4"/>
                </a:solidFill>
                <a:latin typeface="Century Gothic"/>
                <a:ea typeface="Century Gothic"/>
                <a:cs typeface="Century Gothic"/>
                <a:sym typeface="Century Gothic"/>
              </a:endParaRPr>
            </a:p>
          </p:txBody>
        </p:sp>
        <p:sp>
          <p:nvSpPr>
            <p:cNvPr id="545" name="Google Shape;545;p45"/>
            <p:cNvSpPr txBox="1"/>
            <p:nvPr/>
          </p:nvSpPr>
          <p:spPr>
            <a:xfrm>
              <a:off x="2113435" y="2278105"/>
              <a:ext cx="1024500" cy="338477"/>
            </a:xfrm>
            <a:prstGeom prst="rect">
              <a:avLst/>
            </a:prstGeom>
            <a:noFill/>
            <a:ln>
              <a:noFill/>
            </a:ln>
          </p:spPr>
          <p:txBody>
            <a:bodyPr spcFirstLastPara="1" wrap="square" lIns="121900" tIns="121900" rIns="121900" bIns="121900" anchor="t" anchorCtr="0">
              <a:spAutoFit/>
            </a:bodyPr>
            <a:lstStyle/>
            <a:p>
              <a:pPr algn="ctr"/>
              <a:r>
                <a:rPr lang="en" sz="1333">
                  <a:latin typeface="Century Gothic"/>
                  <a:ea typeface="Century Gothic"/>
                  <a:cs typeface="Century Gothic"/>
                  <a:sym typeface="Century Gothic"/>
                </a:rPr>
                <a:t>Year One</a:t>
              </a:r>
              <a:endParaRPr sz="1333">
                <a:latin typeface="Century Gothic"/>
                <a:ea typeface="Century Gothic"/>
                <a:cs typeface="Century Gothic"/>
                <a:sym typeface="Century Gothic"/>
              </a:endParaRPr>
            </a:p>
          </p:txBody>
        </p:sp>
        <p:sp>
          <p:nvSpPr>
            <p:cNvPr id="546" name="Google Shape;546;p45"/>
            <p:cNvSpPr txBox="1"/>
            <p:nvPr/>
          </p:nvSpPr>
          <p:spPr>
            <a:xfrm>
              <a:off x="3995985" y="2278105"/>
              <a:ext cx="1024500" cy="338477"/>
            </a:xfrm>
            <a:prstGeom prst="rect">
              <a:avLst/>
            </a:prstGeom>
            <a:noFill/>
            <a:ln>
              <a:noFill/>
            </a:ln>
          </p:spPr>
          <p:txBody>
            <a:bodyPr spcFirstLastPara="1" wrap="square" lIns="121900" tIns="121900" rIns="121900" bIns="121900" anchor="t" anchorCtr="0">
              <a:spAutoFit/>
            </a:bodyPr>
            <a:lstStyle/>
            <a:p>
              <a:pPr algn="ctr"/>
              <a:r>
                <a:rPr lang="en" sz="1333">
                  <a:latin typeface="Century Gothic"/>
                  <a:ea typeface="Century Gothic"/>
                  <a:cs typeface="Century Gothic"/>
                  <a:sym typeface="Century Gothic"/>
                </a:rPr>
                <a:t>Year Two</a:t>
              </a:r>
              <a:endParaRPr sz="1333">
                <a:latin typeface="Century Gothic"/>
                <a:ea typeface="Century Gothic"/>
                <a:cs typeface="Century Gothic"/>
                <a:sym typeface="Century Gothic"/>
              </a:endParaRPr>
            </a:p>
          </p:txBody>
        </p:sp>
        <p:sp>
          <p:nvSpPr>
            <p:cNvPr id="547" name="Google Shape;547;p45"/>
            <p:cNvSpPr txBox="1"/>
            <p:nvPr/>
          </p:nvSpPr>
          <p:spPr>
            <a:xfrm>
              <a:off x="6006185" y="2278105"/>
              <a:ext cx="1024500" cy="338477"/>
            </a:xfrm>
            <a:prstGeom prst="rect">
              <a:avLst/>
            </a:prstGeom>
            <a:noFill/>
            <a:ln>
              <a:noFill/>
            </a:ln>
          </p:spPr>
          <p:txBody>
            <a:bodyPr spcFirstLastPara="1" wrap="square" lIns="121900" tIns="121900" rIns="121900" bIns="121900" anchor="t" anchorCtr="0">
              <a:spAutoFit/>
            </a:bodyPr>
            <a:lstStyle/>
            <a:p>
              <a:pPr algn="ctr"/>
              <a:r>
                <a:rPr lang="en" sz="1333">
                  <a:latin typeface="Century Gothic"/>
                  <a:ea typeface="Century Gothic"/>
                  <a:cs typeface="Century Gothic"/>
                  <a:sym typeface="Century Gothic"/>
                </a:rPr>
                <a:t>Year Three</a:t>
              </a:r>
              <a:endParaRPr sz="1333">
                <a:latin typeface="Century Gothic"/>
                <a:ea typeface="Century Gothic"/>
                <a:cs typeface="Century Gothic"/>
                <a:sym typeface="Century Gothic"/>
              </a:endParaRPr>
            </a:p>
          </p:txBody>
        </p:sp>
        <p:sp>
          <p:nvSpPr>
            <p:cNvPr id="548" name="Google Shape;548;p45"/>
            <p:cNvSpPr txBox="1"/>
            <p:nvPr/>
          </p:nvSpPr>
          <p:spPr>
            <a:xfrm>
              <a:off x="1670351" y="2574075"/>
              <a:ext cx="5803200" cy="292310"/>
            </a:xfrm>
            <a:prstGeom prst="rect">
              <a:avLst/>
            </a:prstGeom>
            <a:noFill/>
            <a:ln>
              <a:noFill/>
            </a:ln>
          </p:spPr>
          <p:txBody>
            <a:bodyPr spcFirstLastPara="1" wrap="square" lIns="121900" tIns="121900" rIns="121900" bIns="121900" anchor="t" anchorCtr="0">
              <a:spAutoFit/>
            </a:bodyPr>
            <a:lstStyle/>
            <a:p>
              <a:pPr algn="ctr"/>
              <a:r>
                <a:rPr lang="en" sz="933" i="1">
                  <a:latin typeface="Century Gothic"/>
                  <a:ea typeface="Century Gothic"/>
                  <a:cs typeface="Century Gothic"/>
                  <a:sym typeface="Century Gothic"/>
                </a:rPr>
                <a:t>Brightline is pacing 20% ahead of the ACELA ridership (BOS-NY-PHI-DC) at same point in company life cycle</a:t>
              </a:r>
              <a:endParaRPr sz="933" i="1">
                <a:latin typeface="Century Gothic"/>
                <a:ea typeface="Century Gothic"/>
                <a:cs typeface="Century Gothic"/>
                <a:sym typeface="Century Gothic"/>
              </a:endParaRPr>
            </a:p>
          </p:txBody>
        </p:sp>
      </p:grpSp>
      <p:sp>
        <p:nvSpPr>
          <p:cNvPr id="549" name="Google Shape;549;p45"/>
          <p:cNvSpPr txBox="1"/>
          <p:nvPr/>
        </p:nvSpPr>
        <p:spPr>
          <a:xfrm>
            <a:off x="0" y="1791300"/>
            <a:ext cx="12192000" cy="436000"/>
          </a:xfrm>
          <a:prstGeom prst="rect">
            <a:avLst/>
          </a:prstGeom>
          <a:noFill/>
          <a:ln>
            <a:noFill/>
          </a:ln>
        </p:spPr>
        <p:txBody>
          <a:bodyPr spcFirstLastPara="1" wrap="square" lIns="91433" tIns="91433" rIns="91433" bIns="91433" anchor="t" anchorCtr="0">
            <a:noAutofit/>
          </a:bodyPr>
          <a:lstStyle/>
          <a:p>
            <a:pPr algn="ctr">
              <a:lnSpc>
                <a:spcPct val="115000"/>
              </a:lnSpc>
              <a:buClr>
                <a:srgbClr val="363636"/>
              </a:buClr>
              <a:buSzPts val="1400"/>
            </a:pPr>
            <a:r>
              <a:rPr lang="en" sz="1600">
                <a:solidFill>
                  <a:srgbClr val="363636"/>
                </a:solidFill>
                <a:latin typeface="Century Gothic"/>
                <a:ea typeface="Century Gothic"/>
                <a:cs typeface="Century Gothic"/>
                <a:sym typeface="Century Gothic"/>
              </a:rPr>
              <a:t>GROWING RIDERSHIP &amp; EYEBALLS</a:t>
            </a:r>
            <a:endParaRPr sz="1600">
              <a:solidFill>
                <a:srgbClr val="363636"/>
              </a:solidFill>
              <a:latin typeface="Century Gothic"/>
              <a:ea typeface="Century Gothic"/>
              <a:cs typeface="Century Gothic"/>
              <a:sym typeface="Century Gothic"/>
            </a:endParaRPr>
          </a:p>
        </p:txBody>
      </p:sp>
      <p:grpSp>
        <p:nvGrpSpPr>
          <p:cNvPr id="550" name="Google Shape;550;p45"/>
          <p:cNvGrpSpPr/>
          <p:nvPr/>
        </p:nvGrpSpPr>
        <p:grpSpPr>
          <a:xfrm>
            <a:off x="0" y="4217103"/>
            <a:ext cx="12192000" cy="2097450"/>
            <a:chOff x="0" y="2898013"/>
            <a:chExt cx="9144000" cy="1573087"/>
          </a:xfrm>
        </p:grpSpPr>
        <p:pic>
          <p:nvPicPr>
            <p:cNvPr id="551" name="Google Shape;551;p45"/>
            <p:cNvPicPr preferRelativeResize="0"/>
            <p:nvPr/>
          </p:nvPicPr>
          <p:blipFill>
            <a:blip r:embed="rId4">
              <a:alphaModFix/>
            </a:blip>
            <a:stretch>
              <a:fillRect/>
            </a:stretch>
          </p:blipFill>
          <p:spPr>
            <a:xfrm>
              <a:off x="1670400" y="3013500"/>
              <a:ext cx="5803239" cy="1457600"/>
            </a:xfrm>
            <a:prstGeom prst="rect">
              <a:avLst/>
            </a:prstGeom>
            <a:noFill/>
            <a:ln>
              <a:noFill/>
            </a:ln>
          </p:spPr>
        </p:pic>
        <p:sp>
          <p:nvSpPr>
            <p:cNvPr id="552" name="Google Shape;552;p45"/>
            <p:cNvSpPr/>
            <p:nvPr/>
          </p:nvSpPr>
          <p:spPr>
            <a:xfrm>
              <a:off x="3817538" y="2911155"/>
              <a:ext cx="1509000" cy="262200"/>
            </a:xfrm>
            <a:prstGeom prst="rect">
              <a:avLst/>
            </a:prstGeom>
            <a:solidFill>
              <a:schemeClr val="lt1"/>
            </a:solidFill>
            <a:ln w="12700" cap="flat" cmpd="sng">
              <a:solidFill>
                <a:srgbClr val="5DBA47"/>
              </a:solidFill>
              <a:prstDash val="solid"/>
              <a:miter lim="800000"/>
              <a:headEnd type="none" w="sm" len="sm"/>
              <a:tailEnd type="none" w="sm" len="sm"/>
            </a:ln>
          </p:spPr>
          <p:txBody>
            <a:bodyPr spcFirstLastPara="1" wrap="square" lIns="121900" tIns="60933" rIns="121900" bIns="60933" anchor="ctr" anchorCtr="0">
              <a:noAutofit/>
            </a:bodyPr>
            <a:lstStyle/>
            <a:p>
              <a:pPr algn="ctr"/>
              <a:r>
                <a:rPr lang="en" sz="2400">
                  <a:solidFill>
                    <a:schemeClr val="lt1"/>
                  </a:solidFill>
                  <a:highlight>
                    <a:srgbClr val="FFFF00"/>
                  </a:highlight>
                  <a:latin typeface="Verdana"/>
                  <a:ea typeface="Verdana"/>
                  <a:cs typeface="Verdana"/>
                  <a:sym typeface="Verdana"/>
                </a:rPr>
                <a:t> </a:t>
              </a:r>
              <a:endParaRPr sz="2400">
                <a:solidFill>
                  <a:schemeClr val="lt1"/>
                </a:solidFill>
                <a:highlight>
                  <a:srgbClr val="FFFF00"/>
                </a:highlight>
                <a:latin typeface="Verdana"/>
                <a:ea typeface="Verdana"/>
                <a:cs typeface="Verdana"/>
                <a:sym typeface="Verdana"/>
              </a:endParaRPr>
            </a:p>
          </p:txBody>
        </p:sp>
        <p:sp>
          <p:nvSpPr>
            <p:cNvPr id="553" name="Google Shape;553;p45"/>
            <p:cNvSpPr txBox="1"/>
            <p:nvPr/>
          </p:nvSpPr>
          <p:spPr>
            <a:xfrm>
              <a:off x="3817525" y="2898013"/>
              <a:ext cx="1509000" cy="415500"/>
            </a:xfrm>
            <a:prstGeom prst="rect">
              <a:avLst/>
            </a:prstGeom>
            <a:noFill/>
            <a:ln>
              <a:noFill/>
            </a:ln>
          </p:spPr>
          <p:txBody>
            <a:bodyPr spcFirstLastPara="1" wrap="square" lIns="121900" tIns="60933" rIns="121900" bIns="60933" anchor="t" anchorCtr="0">
              <a:noAutofit/>
            </a:bodyPr>
            <a:lstStyle/>
            <a:p>
              <a:pPr algn="ctr"/>
              <a:r>
                <a:rPr lang="en" sz="1600" b="1">
                  <a:solidFill>
                    <a:srgbClr val="363636"/>
                  </a:solidFill>
                  <a:latin typeface="Century Gothic"/>
                  <a:ea typeface="Century Gothic"/>
                  <a:cs typeface="Century Gothic"/>
                  <a:sym typeface="Century Gothic"/>
                </a:rPr>
                <a:t>WEST COAST</a:t>
              </a:r>
              <a:endParaRPr sz="2400">
                <a:solidFill>
                  <a:schemeClr val="dk1"/>
                </a:solidFill>
                <a:latin typeface="Verdana"/>
                <a:ea typeface="Verdana"/>
                <a:cs typeface="Verdana"/>
                <a:sym typeface="Verdana"/>
              </a:endParaRPr>
            </a:p>
          </p:txBody>
        </p:sp>
        <p:sp>
          <p:nvSpPr>
            <p:cNvPr id="554" name="Google Shape;554;p45"/>
            <p:cNvSpPr txBox="1"/>
            <p:nvPr/>
          </p:nvSpPr>
          <p:spPr>
            <a:xfrm>
              <a:off x="1959808" y="3561843"/>
              <a:ext cx="1279800" cy="553967"/>
            </a:xfrm>
            <a:prstGeom prst="rect">
              <a:avLst/>
            </a:prstGeom>
            <a:noFill/>
            <a:ln>
              <a:noFill/>
            </a:ln>
          </p:spPr>
          <p:txBody>
            <a:bodyPr spcFirstLastPara="1" wrap="square" lIns="121900" tIns="121900" rIns="121900" bIns="121900" anchor="t" anchorCtr="0">
              <a:spAutoFit/>
            </a:bodyPr>
            <a:lstStyle/>
            <a:p>
              <a:pPr algn="ctr"/>
              <a:r>
                <a:rPr lang="en" sz="3200" b="1">
                  <a:solidFill>
                    <a:schemeClr val="accent4"/>
                  </a:solidFill>
                  <a:latin typeface="Century Gothic"/>
                  <a:ea typeface="Century Gothic"/>
                  <a:cs typeface="Century Gothic"/>
                  <a:sym typeface="Century Gothic"/>
                </a:rPr>
                <a:t>4.4 MM</a:t>
              </a:r>
              <a:endParaRPr sz="3200" b="1">
                <a:solidFill>
                  <a:schemeClr val="accent4"/>
                </a:solidFill>
                <a:latin typeface="Century Gothic"/>
                <a:ea typeface="Century Gothic"/>
                <a:cs typeface="Century Gothic"/>
                <a:sym typeface="Century Gothic"/>
              </a:endParaRPr>
            </a:p>
          </p:txBody>
        </p:sp>
        <p:sp>
          <p:nvSpPr>
            <p:cNvPr id="555" name="Google Shape;555;p45"/>
            <p:cNvSpPr txBox="1"/>
            <p:nvPr/>
          </p:nvSpPr>
          <p:spPr>
            <a:xfrm>
              <a:off x="3873495" y="3561843"/>
              <a:ext cx="1279800" cy="553967"/>
            </a:xfrm>
            <a:prstGeom prst="rect">
              <a:avLst/>
            </a:prstGeom>
            <a:noFill/>
            <a:ln>
              <a:noFill/>
            </a:ln>
          </p:spPr>
          <p:txBody>
            <a:bodyPr spcFirstLastPara="1" wrap="square" lIns="121900" tIns="121900" rIns="121900" bIns="121900" anchor="t" anchorCtr="0">
              <a:spAutoFit/>
            </a:bodyPr>
            <a:lstStyle/>
            <a:p>
              <a:pPr algn="ctr"/>
              <a:r>
                <a:rPr lang="en" sz="3200" b="1">
                  <a:solidFill>
                    <a:schemeClr val="accent4"/>
                  </a:solidFill>
                  <a:latin typeface="Century Gothic"/>
                  <a:ea typeface="Century Gothic"/>
                  <a:cs typeface="Century Gothic"/>
                  <a:sym typeface="Century Gothic"/>
                </a:rPr>
                <a:t>8.6 MM</a:t>
              </a:r>
              <a:endParaRPr sz="3200" b="1">
                <a:solidFill>
                  <a:schemeClr val="accent4"/>
                </a:solidFill>
                <a:latin typeface="Century Gothic"/>
                <a:ea typeface="Century Gothic"/>
                <a:cs typeface="Century Gothic"/>
                <a:sym typeface="Century Gothic"/>
              </a:endParaRPr>
            </a:p>
          </p:txBody>
        </p:sp>
        <p:sp>
          <p:nvSpPr>
            <p:cNvPr id="556" name="Google Shape;556;p45"/>
            <p:cNvSpPr txBox="1"/>
            <p:nvPr/>
          </p:nvSpPr>
          <p:spPr>
            <a:xfrm>
              <a:off x="5787200" y="3561851"/>
              <a:ext cx="1485000" cy="553967"/>
            </a:xfrm>
            <a:prstGeom prst="rect">
              <a:avLst/>
            </a:prstGeom>
            <a:noFill/>
            <a:ln>
              <a:noFill/>
            </a:ln>
          </p:spPr>
          <p:txBody>
            <a:bodyPr spcFirstLastPara="1" wrap="square" lIns="121900" tIns="121900" rIns="121900" bIns="121900" anchor="t" anchorCtr="0">
              <a:spAutoFit/>
            </a:bodyPr>
            <a:lstStyle/>
            <a:p>
              <a:pPr algn="ctr"/>
              <a:r>
                <a:rPr lang="en" sz="3200" b="1">
                  <a:solidFill>
                    <a:schemeClr val="accent4"/>
                  </a:solidFill>
                  <a:latin typeface="Century Gothic"/>
                  <a:ea typeface="Century Gothic"/>
                  <a:cs typeface="Century Gothic"/>
                  <a:sym typeface="Century Gothic"/>
                </a:rPr>
                <a:t>10.7 MM</a:t>
              </a:r>
              <a:endParaRPr sz="3200" b="1">
                <a:solidFill>
                  <a:schemeClr val="accent4"/>
                </a:solidFill>
                <a:latin typeface="Century Gothic"/>
                <a:ea typeface="Century Gothic"/>
                <a:cs typeface="Century Gothic"/>
                <a:sym typeface="Century Gothic"/>
              </a:endParaRPr>
            </a:p>
          </p:txBody>
        </p:sp>
        <p:sp>
          <p:nvSpPr>
            <p:cNvPr id="557" name="Google Shape;557;p45"/>
            <p:cNvSpPr txBox="1"/>
            <p:nvPr/>
          </p:nvSpPr>
          <p:spPr>
            <a:xfrm>
              <a:off x="2113435" y="3897531"/>
              <a:ext cx="1024500" cy="338476"/>
            </a:xfrm>
            <a:prstGeom prst="rect">
              <a:avLst/>
            </a:prstGeom>
            <a:noFill/>
            <a:ln>
              <a:noFill/>
            </a:ln>
          </p:spPr>
          <p:txBody>
            <a:bodyPr spcFirstLastPara="1" wrap="square" lIns="121900" tIns="121900" rIns="121900" bIns="121900" anchor="t" anchorCtr="0">
              <a:spAutoFit/>
            </a:bodyPr>
            <a:lstStyle/>
            <a:p>
              <a:pPr algn="ctr"/>
              <a:r>
                <a:rPr lang="en" sz="1333">
                  <a:latin typeface="Century Gothic"/>
                  <a:ea typeface="Century Gothic"/>
                  <a:cs typeface="Century Gothic"/>
                  <a:sym typeface="Century Gothic"/>
                </a:rPr>
                <a:t>Year One</a:t>
              </a:r>
              <a:endParaRPr sz="1333">
                <a:latin typeface="Century Gothic"/>
                <a:ea typeface="Century Gothic"/>
                <a:cs typeface="Century Gothic"/>
                <a:sym typeface="Century Gothic"/>
              </a:endParaRPr>
            </a:p>
          </p:txBody>
        </p:sp>
        <p:sp>
          <p:nvSpPr>
            <p:cNvPr id="558" name="Google Shape;558;p45"/>
            <p:cNvSpPr txBox="1"/>
            <p:nvPr/>
          </p:nvSpPr>
          <p:spPr>
            <a:xfrm>
              <a:off x="3995985" y="3897531"/>
              <a:ext cx="1024500" cy="338476"/>
            </a:xfrm>
            <a:prstGeom prst="rect">
              <a:avLst/>
            </a:prstGeom>
            <a:noFill/>
            <a:ln>
              <a:noFill/>
            </a:ln>
          </p:spPr>
          <p:txBody>
            <a:bodyPr spcFirstLastPara="1" wrap="square" lIns="121900" tIns="121900" rIns="121900" bIns="121900" anchor="t" anchorCtr="0">
              <a:spAutoFit/>
            </a:bodyPr>
            <a:lstStyle/>
            <a:p>
              <a:pPr algn="ctr"/>
              <a:r>
                <a:rPr lang="en" sz="1333">
                  <a:latin typeface="Century Gothic"/>
                  <a:ea typeface="Century Gothic"/>
                  <a:cs typeface="Century Gothic"/>
                  <a:sym typeface="Century Gothic"/>
                </a:rPr>
                <a:t>Year Two</a:t>
              </a:r>
              <a:endParaRPr sz="1333">
                <a:latin typeface="Century Gothic"/>
                <a:ea typeface="Century Gothic"/>
                <a:cs typeface="Century Gothic"/>
                <a:sym typeface="Century Gothic"/>
              </a:endParaRPr>
            </a:p>
          </p:txBody>
        </p:sp>
        <p:sp>
          <p:nvSpPr>
            <p:cNvPr id="559" name="Google Shape;559;p45"/>
            <p:cNvSpPr txBox="1"/>
            <p:nvPr/>
          </p:nvSpPr>
          <p:spPr>
            <a:xfrm>
              <a:off x="6006185" y="3897531"/>
              <a:ext cx="1024500" cy="338476"/>
            </a:xfrm>
            <a:prstGeom prst="rect">
              <a:avLst/>
            </a:prstGeom>
            <a:noFill/>
            <a:ln>
              <a:noFill/>
            </a:ln>
          </p:spPr>
          <p:txBody>
            <a:bodyPr spcFirstLastPara="1" wrap="square" lIns="121900" tIns="121900" rIns="121900" bIns="121900" anchor="t" anchorCtr="0">
              <a:spAutoFit/>
            </a:bodyPr>
            <a:lstStyle/>
            <a:p>
              <a:pPr algn="ctr"/>
              <a:r>
                <a:rPr lang="en" sz="1333">
                  <a:latin typeface="Century Gothic"/>
                  <a:ea typeface="Century Gothic"/>
                  <a:cs typeface="Century Gothic"/>
                  <a:sym typeface="Century Gothic"/>
                </a:rPr>
                <a:t>Year Three</a:t>
              </a:r>
              <a:endParaRPr sz="1333">
                <a:latin typeface="Century Gothic"/>
                <a:ea typeface="Century Gothic"/>
                <a:cs typeface="Century Gothic"/>
                <a:sym typeface="Century Gothic"/>
              </a:endParaRPr>
            </a:p>
          </p:txBody>
        </p:sp>
        <p:sp>
          <p:nvSpPr>
            <p:cNvPr id="560" name="Google Shape;560;p45"/>
            <p:cNvSpPr txBox="1"/>
            <p:nvPr/>
          </p:nvSpPr>
          <p:spPr>
            <a:xfrm>
              <a:off x="0" y="3350656"/>
              <a:ext cx="9144000" cy="327000"/>
            </a:xfrm>
            <a:prstGeom prst="rect">
              <a:avLst/>
            </a:prstGeom>
            <a:noFill/>
            <a:ln>
              <a:noFill/>
            </a:ln>
          </p:spPr>
          <p:txBody>
            <a:bodyPr spcFirstLastPara="1" wrap="square" lIns="91433" tIns="91433" rIns="91433" bIns="91433" anchor="t" anchorCtr="0">
              <a:noAutofit/>
            </a:bodyPr>
            <a:lstStyle/>
            <a:p>
              <a:pPr algn="ctr">
                <a:lnSpc>
                  <a:spcPct val="115000"/>
                </a:lnSpc>
                <a:buClr>
                  <a:srgbClr val="363636"/>
                </a:buClr>
                <a:buSzPts val="1400"/>
              </a:pPr>
              <a:r>
                <a:rPr lang="en" sz="1600">
                  <a:solidFill>
                    <a:srgbClr val="363636"/>
                  </a:solidFill>
                  <a:latin typeface="Century Gothic"/>
                  <a:ea typeface="Century Gothic"/>
                  <a:cs typeface="Century Gothic"/>
                  <a:sym typeface="Century Gothic"/>
                </a:rPr>
                <a:t>GROWING RIDERSHIP &amp; EYEBALLS</a:t>
              </a:r>
              <a:endParaRPr sz="1600">
                <a:solidFill>
                  <a:srgbClr val="363636"/>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103512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3B58-1C3C-5947-A8E8-BAAC0FE355BA}"/>
              </a:ext>
            </a:extLst>
          </p:cNvPr>
          <p:cNvSpPr>
            <a:spLocks noGrp="1"/>
          </p:cNvSpPr>
          <p:nvPr>
            <p:ph type="title"/>
          </p:nvPr>
        </p:nvSpPr>
        <p:spPr>
          <a:xfrm>
            <a:off x="8185833" y="457506"/>
            <a:ext cx="3626339" cy="272276"/>
          </a:xfrm>
        </p:spPr>
        <p:txBody>
          <a:bodyPr/>
          <a:lstStyle/>
          <a:p>
            <a:r>
              <a:rPr lang="en-US" i="1" dirty="0"/>
              <a:t>Florida’s Car Culture</a:t>
            </a:r>
          </a:p>
        </p:txBody>
      </p:sp>
      <p:sp>
        <p:nvSpPr>
          <p:cNvPr id="34" name="Google Shape;126;p19">
            <a:extLst>
              <a:ext uri="{FF2B5EF4-FFF2-40B4-BE49-F238E27FC236}">
                <a16:creationId xmlns:a16="http://schemas.microsoft.com/office/drawing/2014/main" id="{332A372D-773A-9F40-970D-1C09708CAA35}"/>
              </a:ext>
            </a:extLst>
          </p:cNvPr>
          <p:cNvSpPr txBox="1"/>
          <p:nvPr/>
        </p:nvSpPr>
        <p:spPr>
          <a:xfrm>
            <a:off x="0" y="1026576"/>
            <a:ext cx="1219200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An ideal market for high-speed rail</a:t>
            </a:r>
            <a:endParaRPr sz="1200" b="1" dirty="0">
              <a:solidFill>
                <a:srgbClr val="363636"/>
              </a:solidFill>
            </a:endParaRPr>
          </a:p>
        </p:txBody>
      </p:sp>
      <p:sp>
        <p:nvSpPr>
          <p:cNvPr id="44" name="Google Shape;126;p19">
            <a:extLst>
              <a:ext uri="{FF2B5EF4-FFF2-40B4-BE49-F238E27FC236}">
                <a16:creationId xmlns:a16="http://schemas.microsoft.com/office/drawing/2014/main" id="{7A30DC3C-96DB-D94A-91D4-4DA791315870}"/>
              </a:ext>
            </a:extLst>
          </p:cNvPr>
          <p:cNvSpPr txBox="1"/>
          <p:nvPr/>
        </p:nvSpPr>
        <p:spPr>
          <a:xfrm>
            <a:off x="0" y="6006769"/>
            <a:ext cx="12192000" cy="435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200" dirty="0">
                <a:solidFill>
                  <a:srgbClr val="363636"/>
                </a:solidFill>
                <a:latin typeface="Century Gothic"/>
                <a:sym typeface="Century Gothic"/>
              </a:rPr>
              <a:t>Travel by car is </a:t>
            </a:r>
            <a:r>
              <a:rPr lang="en-US" sz="1200" b="1" dirty="0">
                <a:solidFill>
                  <a:srgbClr val="363636"/>
                </a:solidFill>
                <a:latin typeface="Century Gothic"/>
                <a:sym typeface="Century Gothic"/>
              </a:rPr>
              <a:t>unpredictable &amp; unproductive. </a:t>
            </a:r>
            <a:r>
              <a:rPr lang="en-US" sz="1200" dirty="0">
                <a:solidFill>
                  <a:srgbClr val="363636"/>
                </a:solidFill>
                <a:latin typeface="Century Gothic"/>
                <a:sym typeface="Century Gothic"/>
              </a:rPr>
              <a:t>Traffic is </a:t>
            </a:r>
            <a:r>
              <a:rPr lang="en-US" sz="1200" b="1" dirty="0">
                <a:solidFill>
                  <a:srgbClr val="363636"/>
                </a:solidFill>
                <a:latin typeface="Century Gothic"/>
                <a:sym typeface="Century Gothic"/>
              </a:rPr>
              <a:t>uncontrollable.</a:t>
            </a:r>
            <a:endParaRPr sz="1200" b="1" dirty="0">
              <a:solidFill>
                <a:srgbClr val="363636"/>
              </a:solidFill>
            </a:endParaRPr>
          </a:p>
        </p:txBody>
      </p:sp>
      <p:grpSp>
        <p:nvGrpSpPr>
          <p:cNvPr id="51" name="Group 50">
            <a:extLst>
              <a:ext uri="{FF2B5EF4-FFF2-40B4-BE49-F238E27FC236}">
                <a16:creationId xmlns:a16="http://schemas.microsoft.com/office/drawing/2014/main" id="{26F4B04C-1E0E-B548-A343-778BCB90785B}"/>
              </a:ext>
            </a:extLst>
          </p:cNvPr>
          <p:cNvGrpSpPr/>
          <p:nvPr/>
        </p:nvGrpSpPr>
        <p:grpSpPr>
          <a:xfrm>
            <a:off x="263057" y="1806272"/>
            <a:ext cx="11666345" cy="3737016"/>
            <a:chOff x="234462" y="1775368"/>
            <a:chExt cx="11666345" cy="3737016"/>
          </a:xfrm>
        </p:grpSpPr>
        <p:pic>
          <p:nvPicPr>
            <p:cNvPr id="32" name="Picture 31" descr="A picture containing diagram&#10;&#10;Description automatically generated">
              <a:extLst>
                <a:ext uri="{FF2B5EF4-FFF2-40B4-BE49-F238E27FC236}">
                  <a16:creationId xmlns:a16="http://schemas.microsoft.com/office/drawing/2014/main" id="{E4014F3E-0452-FB45-BBF5-B401E42B50D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4462" y="1775368"/>
              <a:ext cx="4431324" cy="3558978"/>
            </a:xfrm>
            <a:prstGeom prst="rect">
              <a:avLst/>
            </a:prstGeom>
          </p:spPr>
        </p:pic>
        <p:sp>
          <p:nvSpPr>
            <p:cNvPr id="35" name="TextBox 34">
              <a:extLst>
                <a:ext uri="{FF2B5EF4-FFF2-40B4-BE49-F238E27FC236}">
                  <a16:creationId xmlns:a16="http://schemas.microsoft.com/office/drawing/2014/main" id="{9A90CB0B-F78D-B541-9E61-68452E585541}"/>
                </a:ext>
              </a:extLst>
            </p:cNvPr>
            <p:cNvSpPr txBox="1"/>
            <p:nvPr/>
          </p:nvSpPr>
          <p:spPr>
            <a:xfrm>
              <a:off x="8721366" y="1816298"/>
              <a:ext cx="2961069" cy="338554"/>
            </a:xfrm>
            <a:prstGeom prst="rect">
              <a:avLst/>
            </a:prstGeom>
            <a:solidFill>
              <a:schemeClr val="bg1"/>
            </a:solidFill>
          </p:spPr>
          <p:txBody>
            <a:bodyPr wrap="square" rtlCol="0">
              <a:spAutoFit/>
            </a:bodyPr>
            <a:lstStyle/>
            <a:p>
              <a:r>
                <a:rPr lang="en-US" sz="1600" b="1" dirty="0">
                  <a:solidFill>
                    <a:schemeClr val="accent4"/>
                  </a:solidFill>
                </a:rPr>
                <a:t>HIGHLY DANGEROUS ROADS</a:t>
              </a:r>
            </a:p>
          </p:txBody>
        </p:sp>
        <p:sp>
          <p:nvSpPr>
            <p:cNvPr id="36" name="TextBox 35">
              <a:extLst>
                <a:ext uri="{FF2B5EF4-FFF2-40B4-BE49-F238E27FC236}">
                  <a16:creationId xmlns:a16="http://schemas.microsoft.com/office/drawing/2014/main" id="{676F11C0-A31B-F944-8713-2AFE3906E9B2}"/>
                </a:ext>
              </a:extLst>
            </p:cNvPr>
            <p:cNvSpPr txBox="1"/>
            <p:nvPr/>
          </p:nvSpPr>
          <p:spPr>
            <a:xfrm>
              <a:off x="8520442" y="2129564"/>
              <a:ext cx="3380365" cy="493790"/>
            </a:xfrm>
            <a:prstGeom prst="rect">
              <a:avLst/>
            </a:prstGeom>
            <a:solidFill>
              <a:schemeClr val="bg1"/>
            </a:solidFill>
          </p:spPr>
          <p:txBody>
            <a:bodyPr wrap="square" rtlCol="0">
              <a:spAutoFit/>
            </a:bodyPr>
            <a:lstStyle/>
            <a:p>
              <a:pPr algn="ctr">
                <a:lnSpc>
                  <a:spcPct val="125000"/>
                </a:lnSpc>
              </a:pPr>
              <a:r>
                <a:rPr lang="en-US" sz="1100" dirty="0">
                  <a:solidFill>
                    <a:srgbClr val="363636"/>
                  </a:solidFill>
                </a:rPr>
                <a:t>I-95 is considered one of the </a:t>
              </a:r>
              <a:r>
                <a:rPr lang="en-US" sz="1100" b="1" dirty="0">
                  <a:solidFill>
                    <a:srgbClr val="363636"/>
                  </a:solidFill>
                </a:rPr>
                <a:t>MOST DANGEROUS </a:t>
              </a:r>
              <a:r>
                <a:rPr lang="en-US" sz="1100" dirty="0">
                  <a:solidFill>
                    <a:srgbClr val="363636"/>
                  </a:solidFill>
                </a:rPr>
                <a:t>highways in the U.S.</a:t>
              </a:r>
            </a:p>
          </p:txBody>
        </p:sp>
        <p:sp>
          <p:nvSpPr>
            <p:cNvPr id="47" name="TextBox 46">
              <a:extLst>
                <a:ext uri="{FF2B5EF4-FFF2-40B4-BE49-F238E27FC236}">
                  <a16:creationId xmlns:a16="http://schemas.microsoft.com/office/drawing/2014/main" id="{CD2F168C-7699-AB46-B755-3C579FE14BA9}"/>
                </a:ext>
              </a:extLst>
            </p:cNvPr>
            <p:cNvSpPr txBox="1"/>
            <p:nvPr/>
          </p:nvSpPr>
          <p:spPr>
            <a:xfrm>
              <a:off x="8611770" y="3674830"/>
              <a:ext cx="3200401" cy="1837554"/>
            </a:xfrm>
            <a:prstGeom prst="rect">
              <a:avLst/>
            </a:prstGeom>
            <a:noFill/>
          </p:spPr>
          <p:txBody>
            <a:bodyPr wrap="square" rtlCol="0">
              <a:spAutoFit/>
            </a:bodyPr>
            <a:lstStyle/>
            <a:p>
              <a:pPr marL="285750" lvl="0" indent="-285750">
                <a:lnSpc>
                  <a:spcPct val="150000"/>
                </a:lnSpc>
                <a:buClr>
                  <a:schemeClr val="accent1"/>
                </a:buClr>
                <a:buFont typeface="Arial" panose="020B0604020202020204" pitchFamily="34" charset="0"/>
                <a:buChar char="•"/>
              </a:pPr>
              <a:r>
                <a:rPr lang="en-US" sz="1100" dirty="0"/>
                <a:t>More than </a:t>
              </a:r>
              <a:r>
                <a:rPr lang="en-US" sz="1100" b="1" dirty="0"/>
                <a:t>a third </a:t>
              </a:r>
              <a:r>
                <a:rPr lang="en-US" sz="1100" dirty="0"/>
                <a:t>of all fatal crashes on I-95 from Miami to Maine occurred in FL, over a five-year span</a:t>
              </a:r>
            </a:p>
            <a:p>
              <a:pPr marL="285750" lvl="0" indent="-285750">
                <a:lnSpc>
                  <a:spcPct val="150000"/>
                </a:lnSpc>
                <a:buClr>
                  <a:schemeClr val="accent1"/>
                </a:buClr>
                <a:buFont typeface="Arial" panose="020B0604020202020204" pitchFamily="34" charset="0"/>
                <a:buChar char="•"/>
              </a:pPr>
              <a:r>
                <a:rPr lang="en-US" sz="1100" dirty="0"/>
                <a:t>According to a Sun Sentinel investigation, 117 people died on I-95 in Florida in 2018 – </a:t>
              </a:r>
              <a:r>
                <a:rPr lang="en-US" sz="1100" b="1" dirty="0"/>
                <a:t>40%</a:t>
              </a:r>
              <a:r>
                <a:rPr lang="en-US" sz="1100" dirty="0"/>
                <a:t> increase over 2014</a:t>
              </a:r>
            </a:p>
            <a:p>
              <a:pPr>
                <a:lnSpc>
                  <a:spcPct val="150000"/>
                </a:lnSpc>
                <a:buClr>
                  <a:schemeClr val="accent1"/>
                </a:buClr>
              </a:pPr>
              <a:endParaRPr lang="en-US" sz="1100" dirty="0"/>
            </a:p>
          </p:txBody>
        </p:sp>
        <p:pic>
          <p:nvPicPr>
            <p:cNvPr id="49" name="Picture 48" descr="A picture containing diagram&#10;&#10;Description automatically generated">
              <a:extLst>
                <a:ext uri="{FF2B5EF4-FFF2-40B4-BE49-F238E27FC236}">
                  <a16:creationId xmlns:a16="http://schemas.microsoft.com/office/drawing/2014/main" id="{5B54A09A-B052-B341-B1B4-C06C4721EA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765322" y="1833045"/>
              <a:ext cx="3514186" cy="3558980"/>
            </a:xfrm>
            <a:prstGeom prst="rect">
              <a:avLst/>
            </a:prstGeom>
          </p:spPr>
        </p:pic>
        <p:pic>
          <p:nvPicPr>
            <p:cNvPr id="50" name="Picture 49" descr="A picture containing diagram&#10;&#10;Description automatically generated">
              <a:extLst>
                <a:ext uri="{FF2B5EF4-FFF2-40B4-BE49-F238E27FC236}">
                  <a16:creationId xmlns:a16="http://schemas.microsoft.com/office/drawing/2014/main" id="{92785C89-E2E1-8D44-AE98-7EA286918C9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79972" y="1775368"/>
              <a:ext cx="339970" cy="3558978"/>
            </a:xfrm>
            <a:prstGeom prst="rect">
              <a:avLst/>
            </a:prstGeom>
          </p:spPr>
        </p:pic>
        <p:pic>
          <p:nvPicPr>
            <p:cNvPr id="2050" name="Picture 2">
              <a:extLst>
                <a:ext uri="{FF2B5EF4-FFF2-40B4-BE49-F238E27FC236}">
                  <a16:creationId xmlns:a16="http://schemas.microsoft.com/office/drawing/2014/main" id="{D6F18896-55C7-DD4D-BF9F-219B43EF1162}"/>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30386" b="28218"/>
            <a:stretch/>
          </p:blipFill>
          <p:spPr bwMode="auto">
            <a:xfrm>
              <a:off x="9057855" y="2623354"/>
              <a:ext cx="2540000" cy="10514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1301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FD25-C89A-DB4B-A0D4-8EDEB4F50BD6}"/>
              </a:ext>
            </a:extLst>
          </p:cNvPr>
          <p:cNvSpPr>
            <a:spLocks noGrp="1"/>
          </p:cNvSpPr>
          <p:nvPr>
            <p:ph type="title"/>
          </p:nvPr>
        </p:nvSpPr>
        <p:spPr/>
        <p:txBody>
          <a:bodyPr/>
          <a:lstStyle/>
          <a:p>
            <a:r>
              <a:rPr lang="en-US" i="1" dirty="0"/>
              <a:t>Florida Impact</a:t>
            </a:r>
          </a:p>
        </p:txBody>
      </p:sp>
      <p:sp>
        <p:nvSpPr>
          <p:cNvPr id="17" name="Google Shape;126;p19">
            <a:extLst>
              <a:ext uri="{FF2B5EF4-FFF2-40B4-BE49-F238E27FC236}">
                <a16:creationId xmlns:a16="http://schemas.microsoft.com/office/drawing/2014/main" id="{E96ED730-C189-8B4D-9086-2EF4A3B75BB3}"/>
              </a:ext>
            </a:extLst>
          </p:cNvPr>
          <p:cNvSpPr txBox="1"/>
          <p:nvPr/>
        </p:nvSpPr>
        <p:spPr>
          <a:xfrm>
            <a:off x="0" y="877914"/>
            <a:ext cx="12192000" cy="387881"/>
          </a:xfrm>
          <a:prstGeom prst="rect">
            <a:avLst/>
          </a:prstGeom>
          <a:noFill/>
          <a:ln>
            <a:noFill/>
          </a:ln>
        </p:spPr>
        <p:txBody>
          <a:bodyPr spcFirstLastPara="1" wrap="square" lIns="91425" tIns="91425" rIns="91425" bIns="91425" anchor="ctr" anchorCtr="0">
            <a:noAutofit/>
          </a:bodyPr>
          <a:lstStyle/>
          <a:p>
            <a:pPr algn="ctr">
              <a:lnSpc>
                <a:spcPct val="150000"/>
              </a:lnSpc>
              <a:buClr>
                <a:srgbClr val="FBDA0A"/>
              </a:buClr>
              <a:buSzPct val="95000"/>
            </a:pPr>
            <a:r>
              <a:rPr lang="en-US" b="1" dirty="0">
                <a:solidFill>
                  <a:srgbClr val="363636"/>
                </a:solidFill>
                <a:latin typeface="Century Gothic" panose="020B0502020202020204" pitchFamily="34" charset="0"/>
                <a:ea typeface="Verdana" panose="020B0604030504040204" pitchFamily="34" charset="0"/>
                <a:cs typeface="Verdana" panose="020B0604030504040204" pitchFamily="34" charset="0"/>
              </a:rPr>
              <a:t>Investment generates profound positive impact across the state</a:t>
            </a:r>
          </a:p>
        </p:txBody>
      </p:sp>
      <p:sp>
        <p:nvSpPr>
          <p:cNvPr id="18" name="Content Placeholder 5">
            <a:extLst>
              <a:ext uri="{FF2B5EF4-FFF2-40B4-BE49-F238E27FC236}">
                <a16:creationId xmlns:a16="http://schemas.microsoft.com/office/drawing/2014/main" id="{F4947822-478B-C148-8A9C-971F831433DB}"/>
              </a:ext>
            </a:extLst>
          </p:cNvPr>
          <p:cNvSpPr txBox="1">
            <a:spLocks/>
          </p:cNvSpPr>
          <p:nvPr/>
        </p:nvSpPr>
        <p:spPr>
          <a:xfrm>
            <a:off x="1893794" y="6019123"/>
            <a:ext cx="8404412" cy="430889"/>
          </a:xfrm>
        </p:spPr>
        <p:txBody>
          <a:bodyPr>
            <a:normAutofit lnSpcReduction="10000"/>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80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SOURCE: The Washington Economics Group was retained to provide a comprehensive, economic impact analysis study, utilizing widely accepted methodologies and specific and accurate input of data, which encompasses the construction of the rail infrastructure and Transit-Oriented Development. </a:t>
            </a:r>
          </a:p>
        </p:txBody>
      </p:sp>
      <p:sp>
        <p:nvSpPr>
          <p:cNvPr id="19" name="TextBox 18">
            <a:extLst>
              <a:ext uri="{FF2B5EF4-FFF2-40B4-BE49-F238E27FC236}">
                <a16:creationId xmlns:a16="http://schemas.microsoft.com/office/drawing/2014/main" id="{F874D615-845E-6B42-AFBB-074849900D5D}"/>
              </a:ext>
            </a:extLst>
          </p:cNvPr>
          <p:cNvSpPr txBox="1"/>
          <p:nvPr/>
        </p:nvSpPr>
        <p:spPr>
          <a:xfrm>
            <a:off x="1058250" y="2998749"/>
            <a:ext cx="2208808" cy="577081"/>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Direct impact to Florida’s economy over 8-year construction &amp; implementation  </a:t>
            </a:r>
          </a:p>
        </p:txBody>
      </p:sp>
      <p:sp>
        <p:nvSpPr>
          <p:cNvPr id="20" name="TextBox 19">
            <a:extLst>
              <a:ext uri="{FF2B5EF4-FFF2-40B4-BE49-F238E27FC236}">
                <a16:creationId xmlns:a16="http://schemas.microsoft.com/office/drawing/2014/main" id="{5557429A-E86B-5244-9FEC-ED2CE9793A9E}"/>
              </a:ext>
            </a:extLst>
          </p:cNvPr>
          <p:cNvSpPr txBox="1"/>
          <p:nvPr/>
        </p:nvSpPr>
        <p:spPr>
          <a:xfrm>
            <a:off x="3883833" y="3040983"/>
            <a:ext cx="1709565" cy="430888"/>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Added to Florida’s GDP through 2021 </a:t>
            </a:r>
          </a:p>
        </p:txBody>
      </p:sp>
      <p:sp>
        <p:nvSpPr>
          <p:cNvPr id="21" name="TextBox 20">
            <a:extLst>
              <a:ext uri="{FF2B5EF4-FFF2-40B4-BE49-F238E27FC236}">
                <a16:creationId xmlns:a16="http://schemas.microsoft.com/office/drawing/2014/main" id="{753AAAC8-3607-EC40-B463-6C6A47E25B3E}"/>
              </a:ext>
            </a:extLst>
          </p:cNvPr>
          <p:cNvSpPr txBox="1"/>
          <p:nvPr/>
        </p:nvSpPr>
        <p:spPr>
          <a:xfrm>
            <a:off x="6628225" y="3023704"/>
            <a:ext cx="1709565" cy="430888"/>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In labor income through 2021</a:t>
            </a:r>
          </a:p>
        </p:txBody>
      </p:sp>
      <p:sp>
        <p:nvSpPr>
          <p:cNvPr id="22" name="TextBox 21">
            <a:extLst>
              <a:ext uri="{FF2B5EF4-FFF2-40B4-BE49-F238E27FC236}">
                <a16:creationId xmlns:a16="http://schemas.microsoft.com/office/drawing/2014/main" id="{F15C2BB6-804B-D546-93FB-4D599CD7E95D}"/>
              </a:ext>
            </a:extLst>
          </p:cNvPr>
          <p:cNvSpPr txBox="1"/>
          <p:nvPr/>
        </p:nvSpPr>
        <p:spPr>
          <a:xfrm>
            <a:off x="9167154" y="2999774"/>
            <a:ext cx="1829234" cy="577081"/>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In federal, state, and local government tax revenue through 2021</a:t>
            </a:r>
          </a:p>
        </p:txBody>
      </p:sp>
      <p:sp>
        <p:nvSpPr>
          <p:cNvPr id="23" name="TextBox 22">
            <a:extLst>
              <a:ext uri="{FF2B5EF4-FFF2-40B4-BE49-F238E27FC236}">
                <a16:creationId xmlns:a16="http://schemas.microsoft.com/office/drawing/2014/main" id="{5BB50117-8059-FB4C-A880-AB1971139A13}"/>
              </a:ext>
            </a:extLst>
          </p:cNvPr>
          <p:cNvSpPr txBox="1"/>
          <p:nvPr/>
        </p:nvSpPr>
        <p:spPr>
          <a:xfrm>
            <a:off x="1219796" y="5249448"/>
            <a:ext cx="1885717" cy="577081"/>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Jobs created per year through rail-line construction </a:t>
            </a:r>
          </a:p>
        </p:txBody>
      </p:sp>
      <p:sp>
        <p:nvSpPr>
          <p:cNvPr id="24" name="TextBox 23">
            <a:extLst>
              <a:ext uri="{FF2B5EF4-FFF2-40B4-BE49-F238E27FC236}">
                <a16:creationId xmlns:a16="http://schemas.microsoft.com/office/drawing/2014/main" id="{E0B73A54-ACC4-D047-AEA1-7CC57EF0ADD3}"/>
              </a:ext>
            </a:extLst>
          </p:cNvPr>
          <p:cNvSpPr txBox="1"/>
          <p:nvPr/>
        </p:nvSpPr>
        <p:spPr>
          <a:xfrm>
            <a:off x="3987717" y="5273680"/>
            <a:ext cx="1686364" cy="430888"/>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Jobs created post </a:t>
            </a:r>
          </a:p>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rail-line construction</a:t>
            </a:r>
          </a:p>
        </p:txBody>
      </p:sp>
      <p:grpSp>
        <p:nvGrpSpPr>
          <p:cNvPr id="25" name="Group 24">
            <a:extLst>
              <a:ext uri="{FF2B5EF4-FFF2-40B4-BE49-F238E27FC236}">
                <a16:creationId xmlns:a16="http://schemas.microsoft.com/office/drawing/2014/main" id="{F05BD155-B9DC-AE4E-A7CC-011FA2303DE7}"/>
              </a:ext>
            </a:extLst>
          </p:cNvPr>
          <p:cNvGrpSpPr/>
          <p:nvPr/>
        </p:nvGrpSpPr>
        <p:grpSpPr>
          <a:xfrm>
            <a:off x="1485526" y="1637957"/>
            <a:ext cx="1270000" cy="1270000"/>
            <a:chOff x="701641" y="4070067"/>
            <a:chExt cx="1270000" cy="1270000"/>
          </a:xfrm>
        </p:grpSpPr>
        <p:sp>
          <p:nvSpPr>
            <p:cNvPr id="26" name="Oval 25">
              <a:extLst>
                <a:ext uri="{FF2B5EF4-FFF2-40B4-BE49-F238E27FC236}">
                  <a16:creationId xmlns:a16="http://schemas.microsoft.com/office/drawing/2014/main" id="{4E400533-2BAB-8148-A26E-35F62E8A4375}"/>
                </a:ext>
              </a:extLst>
            </p:cNvPr>
            <p:cNvSpPr/>
            <p:nvPr/>
          </p:nvSpPr>
          <p:spPr>
            <a:xfrm>
              <a:off x="701641" y="4070067"/>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50" dirty="0">
                  <a:solidFill>
                    <a:srgbClr val="363636"/>
                  </a:solidFill>
                  <a:latin typeface="Century Gothic" panose="020B0502020202020204" pitchFamily="34" charset="0"/>
                </a:rPr>
                <a:t>6.4</a:t>
              </a:r>
            </a:p>
            <a:p>
              <a:pPr algn="ctr"/>
              <a:r>
                <a:rPr lang="en-US" sz="1400" b="1" dirty="0">
                  <a:solidFill>
                    <a:srgbClr val="363636"/>
                  </a:solidFill>
                  <a:latin typeface="Century Gothic" panose="020B0502020202020204" pitchFamily="34" charset="0"/>
                </a:rPr>
                <a:t>Billion</a:t>
              </a:r>
            </a:p>
          </p:txBody>
        </p:sp>
        <p:sp>
          <p:nvSpPr>
            <p:cNvPr id="27" name="TextBox 26">
              <a:extLst>
                <a:ext uri="{FF2B5EF4-FFF2-40B4-BE49-F238E27FC236}">
                  <a16:creationId xmlns:a16="http://schemas.microsoft.com/office/drawing/2014/main" id="{FF219056-8147-224F-8FCE-E2C672B380F0}"/>
                </a:ext>
              </a:extLst>
            </p:cNvPr>
            <p:cNvSpPr txBox="1"/>
            <p:nvPr/>
          </p:nvSpPr>
          <p:spPr>
            <a:xfrm>
              <a:off x="907912" y="4376165"/>
              <a:ext cx="293567" cy="307777"/>
            </a:xfrm>
            <a:prstGeom prst="rect">
              <a:avLst/>
            </a:prstGeom>
            <a:noFill/>
          </p:spPr>
          <p:txBody>
            <a:bodyPr wrap="square" rtlCol="0">
              <a:spAutoFit/>
            </a:bodyPr>
            <a:lstStyle/>
            <a:p>
              <a:r>
                <a:rPr lang="en-US" sz="1400" b="1" dirty="0">
                  <a:solidFill>
                    <a:srgbClr val="363636"/>
                  </a:solidFill>
                  <a:latin typeface="Century Gothic" panose="020B0502020202020204" pitchFamily="34" charset="0"/>
                </a:rPr>
                <a:t>$</a:t>
              </a:r>
            </a:p>
          </p:txBody>
        </p:sp>
      </p:grpSp>
      <p:grpSp>
        <p:nvGrpSpPr>
          <p:cNvPr id="28" name="Group 27">
            <a:extLst>
              <a:ext uri="{FF2B5EF4-FFF2-40B4-BE49-F238E27FC236}">
                <a16:creationId xmlns:a16="http://schemas.microsoft.com/office/drawing/2014/main" id="{20CE2540-C0D1-BF44-9FD2-8C3AB73AAEBF}"/>
              </a:ext>
            </a:extLst>
          </p:cNvPr>
          <p:cNvGrpSpPr/>
          <p:nvPr/>
        </p:nvGrpSpPr>
        <p:grpSpPr>
          <a:xfrm>
            <a:off x="4173586" y="1637957"/>
            <a:ext cx="1270000" cy="1270000"/>
            <a:chOff x="701641" y="4070067"/>
            <a:chExt cx="1270000" cy="1270000"/>
          </a:xfrm>
        </p:grpSpPr>
        <p:sp>
          <p:nvSpPr>
            <p:cNvPr id="29" name="Oval 28">
              <a:extLst>
                <a:ext uri="{FF2B5EF4-FFF2-40B4-BE49-F238E27FC236}">
                  <a16:creationId xmlns:a16="http://schemas.microsoft.com/office/drawing/2014/main" id="{3F0C6231-54C3-144F-9130-E3582D2DDFEC}"/>
                </a:ext>
              </a:extLst>
            </p:cNvPr>
            <p:cNvSpPr/>
            <p:nvPr/>
          </p:nvSpPr>
          <p:spPr>
            <a:xfrm>
              <a:off x="701641" y="4070067"/>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50" dirty="0">
                  <a:solidFill>
                    <a:srgbClr val="363636"/>
                  </a:solidFill>
                  <a:latin typeface="Century Gothic" panose="020B0502020202020204" pitchFamily="34" charset="0"/>
                </a:rPr>
                <a:t>3.5</a:t>
              </a:r>
            </a:p>
            <a:p>
              <a:pPr algn="ctr"/>
              <a:r>
                <a:rPr lang="en-US" sz="1400" b="1" dirty="0">
                  <a:solidFill>
                    <a:srgbClr val="363636"/>
                  </a:solidFill>
                  <a:latin typeface="Century Gothic" panose="020B0502020202020204" pitchFamily="34" charset="0"/>
                </a:rPr>
                <a:t>Billion</a:t>
              </a:r>
            </a:p>
          </p:txBody>
        </p:sp>
        <p:sp>
          <p:nvSpPr>
            <p:cNvPr id="30" name="TextBox 29">
              <a:extLst>
                <a:ext uri="{FF2B5EF4-FFF2-40B4-BE49-F238E27FC236}">
                  <a16:creationId xmlns:a16="http://schemas.microsoft.com/office/drawing/2014/main" id="{72CDC949-531F-694A-BC10-05FBF54600EC}"/>
                </a:ext>
              </a:extLst>
            </p:cNvPr>
            <p:cNvSpPr txBox="1"/>
            <p:nvPr/>
          </p:nvSpPr>
          <p:spPr>
            <a:xfrm>
              <a:off x="907912" y="4376165"/>
              <a:ext cx="293567" cy="307777"/>
            </a:xfrm>
            <a:prstGeom prst="rect">
              <a:avLst/>
            </a:prstGeom>
            <a:noFill/>
          </p:spPr>
          <p:txBody>
            <a:bodyPr wrap="square" rtlCol="0">
              <a:spAutoFit/>
            </a:bodyPr>
            <a:lstStyle/>
            <a:p>
              <a:r>
                <a:rPr lang="en-US" sz="1400" b="1" dirty="0">
                  <a:solidFill>
                    <a:srgbClr val="363636"/>
                  </a:solidFill>
                  <a:latin typeface="Century Gothic" panose="020B0502020202020204" pitchFamily="34" charset="0"/>
                </a:rPr>
                <a:t>$</a:t>
              </a:r>
            </a:p>
          </p:txBody>
        </p:sp>
      </p:grpSp>
      <p:grpSp>
        <p:nvGrpSpPr>
          <p:cNvPr id="31" name="Group 30">
            <a:extLst>
              <a:ext uri="{FF2B5EF4-FFF2-40B4-BE49-F238E27FC236}">
                <a16:creationId xmlns:a16="http://schemas.microsoft.com/office/drawing/2014/main" id="{6B01BAB6-8DC8-1645-A044-CD63D2A487B8}"/>
              </a:ext>
            </a:extLst>
          </p:cNvPr>
          <p:cNvGrpSpPr/>
          <p:nvPr/>
        </p:nvGrpSpPr>
        <p:grpSpPr>
          <a:xfrm>
            <a:off x="6873198" y="1637957"/>
            <a:ext cx="1270000" cy="1270000"/>
            <a:chOff x="701641" y="4070067"/>
            <a:chExt cx="1270000" cy="1270000"/>
          </a:xfrm>
        </p:grpSpPr>
        <p:sp>
          <p:nvSpPr>
            <p:cNvPr id="32" name="Oval 31">
              <a:extLst>
                <a:ext uri="{FF2B5EF4-FFF2-40B4-BE49-F238E27FC236}">
                  <a16:creationId xmlns:a16="http://schemas.microsoft.com/office/drawing/2014/main" id="{CCF72BDE-985E-A242-9547-B6FC98C619E1}"/>
                </a:ext>
              </a:extLst>
            </p:cNvPr>
            <p:cNvSpPr/>
            <p:nvPr/>
          </p:nvSpPr>
          <p:spPr>
            <a:xfrm>
              <a:off x="701641" y="4070067"/>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50" dirty="0">
                  <a:solidFill>
                    <a:srgbClr val="363636"/>
                  </a:solidFill>
                  <a:latin typeface="Century Gothic" panose="020B0502020202020204" pitchFamily="34" charset="0"/>
                </a:rPr>
                <a:t>2.4</a:t>
              </a:r>
            </a:p>
            <a:p>
              <a:pPr algn="ctr"/>
              <a:r>
                <a:rPr lang="en-US" sz="1400" b="1" dirty="0">
                  <a:solidFill>
                    <a:srgbClr val="363636"/>
                  </a:solidFill>
                  <a:latin typeface="Century Gothic" panose="020B0502020202020204" pitchFamily="34" charset="0"/>
                </a:rPr>
                <a:t>Billion</a:t>
              </a:r>
            </a:p>
          </p:txBody>
        </p:sp>
        <p:sp>
          <p:nvSpPr>
            <p:cNvPr id="33" name="TextBox 32">
              <a:extLst>
                <a:ext uri="{FF2B5EF4-FFF2-40B4-BE49-F238E27FC236}">
                  <a16:creationId xmlns:a16="http://schemas.microsoft.com/office/drawing/2014/main" id="{DD7AF589-EEC3-AF4C-A9A4-D32EBC6310D3}"/>
                </a:ext>
              </a:extLst>
            </p:cNvPr>
            <p:cNvSpPr txBox="1"/>
            <p:nvPr/>
          </p:nvSpPr>
          <p:spPr>
            <a:xfrm>
              <a:off x="907912" y="4376165"/>
              <a:ext cx="293567" cy="307777"/>
            </a:xfrm>
            <a:prstGeom prst="rect">
              <a:avLst/>
            </a:prstGeom>
            <a:noFill/>
          </p:spPr>
          <p:txBody>
            <a:bodyPr wrap="square" rtlCol="0">
              <a:spAutoFit/>
            </a:bodyPr>
            <a:lstStyle/>
            <a:p>
              <a:r>
                <a:rPr lang="en-US" sz="1400" b="1" dirty="0">
                  <a:solidFill>
                    <a:srgbClr val="363636"/>
                  </a:solidFill>
                  <a:latin typeface="Century Gothic" panose="020B0502020202020204" pitchFamily="34" charset="0"/>
                </a:rPr>
                <a:t>$</a:t>
              </a:r>
            </a:p>
          </p:txBody>
        </p:sp>
      </p:grpSp>
      <p:grpSp>
        <p:nvGrpSpPr>
          <p:cNvPr id="34" name="Group 33">
            <a:extLst>
              <a:ext uri="{FF2B5EF4-FFF2-40B4-BE49-F238E27FC236}">
                <a16:creationId xmlns:a16="http://schemas.microsoft.com/office/drawing/2014/main" id="{2DC8B7D6-5C30-2D40-9061-CEBEA94BEEF6}"/>
              </a:ext>
            </a:extLst>
          </p:cNvPr>
          <p:cNvGrpSpPr/>
          <p:nvPr/>
        </p:nvGrpSpPr>
        <p:grpSpPr>
          <a:xfrm>
            <a:off x="9387215" y="1637957"/>
            <a:ext cx="1270000" cy="1270000"/>
            <a:chOff x="701641" y="4070067"/>
            <a:chExt cx="1270000" cy="1270000"/>
          </a:xfrm>
        </p:grpSpPr>
        <p:sp>
          <p:nvSpPr>
            <p:cNvPr id="35" name="Oval 34">
              <a:extLst>
                <a:ext uri="{FF2B5EF4-FFF2-40B4-BE49-F238E27FC236}">
                  <a16:creationId xmlns:a16="http://schemas.microsoft.com/office/drawing/2014/main" id="{A2302EF6-B2DF-3C44-9E78-692E9E4A3C5F}"/>
                </a:ext>
              </a:extLst>
            </p:cNvPr>
            <p:cNvSpPr/>
            <p:nvPr/>
          </p:nvSpPr>
          <p:spPr>
            <a:xfrm>
              <a:off x="701641" y="4070067"/>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50" dirty="0">
                  <a:solidFill>
                    <a:srgbClr val="363636"/>
                  </a:solidFill>
                  <a:latin typeface="Century Gothic" panose="020B0502020202020204" pitchFamily="34" charset="0"/>
                </a:rPr>
                <a:t>653</a:t>
              </a:r>
            </a:p>
            <a:p>
              <a:pPr algn="ctr"/>
              <a:r>
                <a:rPr lang="en-US" sz="1400" b="1" dirty="0">
                  <a:solidFill>
                    <a:srgbClr val="363636"/>
                  </a:solidFill>
                  <a:latin typeface="Century Gothic" panose="020B0502020202020204" pitchFamily="34" charset="0"/>
                </a:rPr>
                <a:t>Million</a:t>
              </a:r>
            </a:p>
          </p:txBody>
        </p:sp>
        <p:sp>
          <p:nvSpPr>
            <p:cNvPr id="36" name="TextBox 35">
              <a:extLst>
                <a:ext uri="{FF2B5EF4-FFF2-40B4-BE49-F238E27FC236}">
                  <a16:creationId xmlns:a16="http://schemas.microsoft.com/office/drawing/2014/main" id="{9E14E68C-67FC-D644-86EB-E225D63B827F}"/>
                </a:ext>
              </a:extLst>
            </p:cNvPr>
            <p:cNvSpPr txBox="1"/>
            <p:nvPr/>
          </p:nvSpPr>
          <p:spPr>
            <a:xfrm>
              <a:off x="886312" y="4376165"/>
              <a:ext cx="293567" cy="307777"/>
            </a:xfrm>
            <a:prstGeom prst="rect">
              <a:avLst/>
            </a:prstGeom>
            <a:noFill/>
          </p:spPr>
          <p:txBody>
            <a:bodyPr wrap="square" rtlCol="0">
              <a:spAutoFit/>
            </a:bodyPr>
            <a:lstStyle/>
            <a:p>
              <a:r>
                <a:rPr lang="en-US" sz="1400" b="1" dirty="0">
                  <a:solidFill>
                    <a:srgbClr val="363636"/>
                  </a:solidFill>
                  <a:latin typeface="Century Gothic" panose="020B0502020202020204" pitchFamily="34" charset="0"/>
                </a:rPr>
                <a:t>$</a:t>
              </a:r>
            </a:p>
          </p:txBody>
        </p:sp>
      </p:grpSp>
      <p:sp>
        <p:nvSpPr>
          <p:cNvPr id="37" name="Oval 36">
            <a:extLst>
              <a:ext uri="{FF2B5EF4-FFF2-40B4-BE49-F238E27FC236}">
                <a16:creationId xmlns:a16="http://schemas.microsoft.com/office/drawing/2014/main" id="{21ACD562-7229-D446-B10F-487A9125B9A4}"/>
              </a:ext>
            </a:extLst>
          </p:cNvPr>
          <p:cNvSpPr/>
          <p:nvPr/>
        </p:nvSpPr>
        <p:spPr>
          <a:xfrm>
            <a:off x="1534785" y="3945928"/>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lnSpc>
                <a:spcPct val="80000"/>
              </a:lnSpc>
            </a:pPr>
            <a:r>
              <a:rPr lang="en-US" sz="1900" b="1" kern="1000" spc="-60" dirty="0">
                <a:solidFill>
                  <a:srgbClr val="363636"/>
                </a:solidFill>
                <a:latin typeface="Century Gothic" panose="020B0502020202020204" pitchFamily="34" charset="0"/>
              </a:rPr>
              <a:t>10,000</a:t>
            </a:r>
          </a:p>
          <a:p>
            <a:pPr algn="ctr">
              <a:lnSpc>
                <a:spcPct val="80000"/>
              </a:lnSpc>
            </a:pPr>
            <a:r>
              <a:rPr lang="en-US" sz="3200" b="1" spc="-150" dirty="0">
                <a:solidFill>
                  <a:srgbClr val="363636"/>
                </a:solidFill>
                <a:latin typeface="Century Gothic" panose="020B0502020202020204" pitchFamily="34" charset="0"/>
              </a:rPr>
              <a:t>+</a:t>
            </a:r>
            <a:endParaRPr lang="en-US" sz="1600" b="1" dirty="0">
              <a:solidFill>
                <a:srgbClr val="363636"/>
              </a:solidFill>
              <a:latin typeface="Century Gothic" panose="020B0502020202020204" pitchFamily="34" charset="0"/>
            </a:endParaRPr>
          </a:p>
        </p:txBody>
      </p:sp>
      <p:sp>
        <p:nvSpPr>
          <p:cNvPr id="38" name="Oval 37">
            <a:extLst>
              <a:ext uri="{FF2B5EF4-FFF2-40B4-BE49-F238E27FC236}">
                <a16:creationId xmlns:a16="http://schemas.microsoft.com/office/drawing/2014/main" id="{101899C9-98FE-584C-B35E-2E6505314A8A}"/>
              </a:ext>
            </a:extLst>
          </p:cNvPr>
          <p:cNvSpPr/>
          <p:nvPr/>
        </p:nvSpPr>
        <p:spPr>
          <a:xfrm>
            <a:off x="4173586" y="3945928"/>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algn="ctr">
              <a:lnSpc>
                <a:spcPct val="80000"/>
              </a:lnSpc>
            </a:pPr>
            <a:r>
              <a:rPr lang="en-US" sz="1900" b="1" kern="1000" spc="-60" dirty="0">
                <a:solidFill>
                  <a:srgbClr val="363636"/>
                </a:solidFill>
                <a:latin typeface="Century Gothic" panose="020B0502020202020204" pitchFamily="34" charset="0"/>
              </a:rPr>
              <a:t>2,000</a:t>
            </a:r>
          </a:p>
          <a:p>
            <a:pPr algn="ctr">
              <a:lnSpc>
                <a:spcPct val="80000"/>
              </a:lnSpc>
            </a:pPr>
            <a:r>
              <a:rPr lang="en-US" sz="3200" b="1" spc="-150" dirty="0">
                <a:solidFill>
                  <a:srgbClr val="363636"/>
                </a:solidFill>
                <a:latin typeface="Century Gothic" panose="020B0502020202020204" pitchFamily="34" charset="0"/>
              </a:rPr>
              <a:t>+</a:t>
            </a:r>
            <a:endParaRPr lang="en-US" sz="1600" b="1" dirty="0">
              <a:solidFill>
                <a:srgbClr val="363636"/>
              </a:solidFill>
              <a:latin typeface="Century Gothic" panose="020B0502020202020204" pitchFamily="34" charset="0"/>
            </a:endParaRPr>
          </a:p>
        </p:txBody>
      </p:sp>
      <p:sp>
        <p:nvSpPr>
          <p:cNvPr id="39" name="TextBox 38">
            <a:extLst>
              <a:ext uri="{FF2B5EF4-FFF2-40B4-BE49-F238E27FC236}">
                <a16:creationId xmlns:a16="http://schemas.microsoft.com/office/drawing/2014/main" id="{BC581202-212E-1E48-A5BB-0C74F6A3C6E8}"/>
              </a:ext>
            </a:extLst>
          </p:cNvPr>
          <p:cNvSpPr txBox="1"/>
          <p:nvPr/>
        </p:nvSpPr>
        <p:spPr>
          <a:xfrm>
            <a:off x="6696605" y="5273680"/>
            <a:ext cx="1686364" cy="415498"/>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Cars removed from roadways annually</a:t>
            </a:r>
          </a:p>
        </p:txBody>
      </p:sp>
      <p:sp>
        <p:nvSpPr>
          <p:cNvPr id="40" name="Oval 39">
            <a:extLst>
              <a:ext uri="{FF2B5EF4-FFF2-40B4-BE49-F238E27FC236}">
                <a16:creationId xmlns:a16="http://schemas.microsoft.com/office/drawing/2014/main" id="{2082E1DA-FBFB-1B40-A599-35E173ACE28F}"/>
              </a:ext>
            </a:extLst>
          </p:cNvPr>
          <p:cNvSpPr/>
          <p:nvPr/>
        </p:nvSpPr>
        <p:spPr>
          <a:xfrm>
            <a:off x="6882474" y="3945928"/>
            <a:ext cx="1270000" cy="127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0" bIns="91440" rtlCol="0" anchor="ctr"/>
          <a:lstStyle/>
          <a:p>
            <a:pPr algn="ctr">
              <a:lnSpc>
                <a:spcPct val="80000"/>
              </a:lnSpc>
            </a:pPr>
            <a:r>
              <a:rPr lang="en-US" sz="2800" b="1" kern="1000" spc="-60" dirty="0">
                <a:solidFill>
                  <a:srgbClr val="363636"/>
                </a:solidFill>
                <a:latin typeface="Century Gothic" panose="020B0502020202020204" pitchFamily="34" charset="0"/>
              </a:rPr>
              <a:t>3</a:t>
            </a:r>
          </a:p>
          <a:p>
            <a:pPr algn="ctr">
              <a:lnSpc>
                <a:spcPct val="80000"/>
              </a:lnSpc>
            </a:pPr>
            <a:r>
              <a:rPr lang="en-US" sz="1400" b="1" dirty="0">
                <a:solidFill>
                  <a:srgbClr val="363636"/>
                </a:solidFill>
                <a:latin typeface="Century Gothic" panose="020B0502020202020204" pitchFamily="34" charset="0"/>
              </a:rPr>
              <a:t>Million</a:t>
            </a:r>
          </a:p>
        </p:txBody>
      </p:sp>
      <p:sp>
        <p:nvSpPr>
          <p:cNvPr id="41" name="TextBox 40">
            <a:extLst>
              <a:ext uri="{FF2B5EF4-FFF2-40B4-BE49-F238E27FC236}">
                <a16:creationId xmlns:a16="http://schemas.microsoft.com/office/drawing/2014/main" id="{984F7E13-D50E-4D47-B4A6-DFF4D98F69A8}"/>
              </a:ext>
            </a:extLst>
          </p:cNvPr>
          <p:cNvSpPr txBox="1"/>
          <p:nvPr/>
        </p:nvSpPr>
        <p:spPr>
          <a:xfrm>
            <a:off x="9157532" y="5273680"/>
            <a:ext cx="1686364" cy="415498"/>
          </a:xfrm>
          <a:prstGeom prst="rect">
            <a:avLst/>
          </a:prstGeom>
          <a:noFill/>
        </p:spPr>
        <p:txBody>
          <a:bodyPr wrap="square" rtlCol="0">
            <a:spAutoFit/>
          </a:bodyPr>
          <a:lstStyle/>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Of CO2 removed </a:t>
            </a:r>
          </a:p>
          <a:p>
            <a:pPr algn="ctr"/>
            <a:r>
              <a:rPr lang="en-US" sz="1050" i="1" dirty="0">
                <a:solidFill>
                  <a:srgbClr val="000000"/>
                </a:solidFill>
                <a:latin typeface="Century Gothic" panose="020B0502020202020204" pitchFamily="34" charset="0"/>
                <a:ea typeface="Verdana" panose="020B0604030504040204" pitchFamily="34" charset="0"/>
                <a:cs typeface="Verdana" panose="020B0604030504040204" pitchFamily="34" charset="0"/>
              </a:rPr>
              <a:t>annually</a:t>
            </a:r>
          </a:p>
        </p:txBody>
      </p:sp>
      <p:sp>
        <p:nvSpPr>
          <p:cNvPr id="42" name="Oval 41">
            <a:extLst>
              <a:ext uri="{FF2B5EF4-FFF2-40B4-BE49-F238E27FC236}">
                <a16:creationId xmlns:a16="http://schemas.microsoft.com/office/drawing/2014/main" id="{1656C958-D171-F24C-90CA-005266AE633C}"/>
              </a:ext>
            </a:extLst>
          </p:cNvPr>
          <p:cNvSpPr/>
          <p:nvPr/>
        </p:nvSpPr>
        <p:spPr>
          <a:xfrm>
            <a:off x="9343401" y="3891410"/>
            <a:ext cx="1324518" cy="13245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lnSpc>
                <a:spcPct val="80000"/>
              </a:lnSpc>
            </a:pPr>
            <a:r>
              <a:rPr lang="en-US" b="1" kern="1000" spc="-100" dirty="0">
                <a:solidFill>
                  <a:srgbClr val="363636"/>
                </a:solidFill>
                <a:latin typeface="Century Gothic" panose="020B0502020202020204" pitchFamily="34" charset="0"/>
              </a:rPr>
              <a:t>160,000</a:t>
            </a:r>
          </a:p>
          <a:p>
            <a:pPr algn="ctr">
              <a:lnSpc>
                <a:spcPct val="80000"/>
              </a:lnSpc>
            </a:pPr>
            <a:r>
              <a:rPr lang="en-US" sz="1400" b="1" kern="1000" dirty="0">
                <a:solidFill>
                  <a:srgbClr val="363636"/>
                </a:solidFill>
                <a:latin typeface="Century Gothic" panose="020B0502020202020204" pitchFamily="34" charset="0"/>
              </a:rPr>
              <a:t>Metric Tons</a:t>
            </a:r>
            <a:endParaRPr lang="en-US" sz="1400" b="1" dirty="0">
              <a:solidFill>
                <a:srgbClr val="363636"/>
              </a:solidFill>
              <a:latin typeface="Century Gothic" panose="020B0502020202020204" pitchFamily="34" charset="0"/>
            </a:endParaRPr>
          </a:p>
        </p:txBody>
      </p:sp>
    </p:spTree>
    <p:extLst>
      <p:ext uri="{BB962C8B-B14F-4D97-AF65-F5344CB8AC3E}">
        <p14:creationId xmlns:p14="http://schemas.microsoft.com/office/powerpoint/2010/main" val="2421317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FFD30-DCA4-444C-A01F-D9626468754B}"/>
              </a:ext>
            </a:extLst>
          </p:cNvPr>
          <p:cNvSpPr>
            <a:spLocks noGrp="1"/>
          </p:cNvSpPr>
          <p:nvPr>
            <p:ph type="title"/>
          </p:nvPr>
        </p:nvSpPr>
        <p:spPr/>
        <p:txBody>
          <a:bodyPr/>
          <a:lstStyle/>
          <a:p>
            <a:r>
              <a:rPr lang="en-US" i="1" dirty="0"/>
              <a:t>The Benefits</a:t>
            </a:r>
          </a:p>
        </p:txBody>
      </p:sp>
      <p:sp>
        <p:nvSpPr>
          <p:cNvPr id="3" name="Google Shape;126;p19">
            <a:extLst>
              <a:ext uri="{FF2B5EF4-FFF2-40B4-BE49-F238E27FC236}">
                <a16:creationId xmlns:a16="http://schemas.microsoft.com/office/drawing/2014/main" id="{6438BF87-2E84-B944-8E10-65BF6DBD1BA9}"/>
              </a:ext>
            </a:extLst>
          </p:cNvPr>
          <p:cNvSpPr txBox="1"/>
          <p:nvPr/>
        </p:nvSpPr>
        <p:spPr>
          <a:xfrm>
            <a:off x="0" y="979260"/>
            <a:ext cx="12192000" cy="387881"/>
          </a:xfrm>
          <a:prstGeom prst="rect">
            <a:avLst/>
          </a:prstGeom>
          <a:noFill/>
          <a:ln>
            <a:noFill/>
          </a:ln>
        </p:spPr>
        <p:txBody>
          <a:bodyPr spcFirstLastPara="1" wrap="square" lIns="91425" tIns="91425" rIns="91425" bIns="91425" anchor="ctr" anchorCtr="0">
            <a:noAutofit/>
          </a:bodyPr>
          <a:lstStyle/>
          <a:p>
            <a:pPr algn="ctr">
              <a:lnSpc>
                <a:spcPct val="150000"/>
              </a:lnSpc>
              <a:buClr>
                <a:srgbClr val="FBDA0A"/>
              </a:buClr>
              <a:buSzPct val="95000"/>
            </a:pPr>
            <a:r>
              <a:rPr lang="en-US" b="1" dirty="0">
                <a:solidFill>
                  <a:srgbClr val="363636"/>
                </a:solidFill>
                <a:latin typeface="Century Gothic" panose="020B0502020202020204" pitchFamily="34" charset="0"/>
                <a:ea typeface="Verdana" panose="020B0604030504040204" pitchFamily="34" charset="0"/>
                <a:cs typeface="Verdana" panose="020B0604030504040204" pitchFamily="34" charset="0"/>
              </a:rPr>
              <a:t>Building smarter and more prosperous communities</a:t>
            </a:r>
          </a:p>
        </p:txBody>
      </p:sp>
      <p:sp>
        <p:nvSpPr>
          <p:cNvPr id="21" name="TextBox 20">
            <a:extLst>
              <a:ext uri="{FF2B5EF4-FFF2-40B4-BE49-F238E27FC236}">
                <a16:creationId xmlns:a16="http://schemas.microsoft.com/office/drawing/2014/main" id="{953641C8-6305-784B-B89F-77178DFB720C}"/>
              </a:ext>
            </a:extLst>
          </p:cNvPr>
          <p:cNvSpPr txBox="1"/>
          <p:nvPr/>
        </p:nvSpPr>
        <p:spPr>
          <a:xfrm>
            <a:off x="757938" y="1509531"/>
            <a:ext cx="10470894" cy="611065"/>
          </a:xfrm>
          <a:prstGeom prst="rect">
            <a:avLst/>
          </a:prstGeom>
          <a:noFill/>
        </p:spPr>
        <p:txBody>
          <a:bodyPr wrap="square" rtlCol="0">
            <a:spAutoFit/>
          </a:bodyPr>
          <a:lstStyle/>
          <a:p>
            <a:pPr algn="ctr">
              <a:lnSpc>
                <a:spcPct val="150000"/>
              </a:lnSpc>
            </a:pPr>
            <a:r>
              <a:rPr lang="en-US" sz="1200" dirty="0"/>
              <a:t>As urban life evolves and the demand for smarter, more </a:t>
            </a:r>
            <a:r>
              <a:rPr lang="en-US" sz="1200" b="1" dirty="0"/>
              <a:t>efficient cities </a:t>
            </a:r>
            <a:r>
              <a:rPr lang="en-US" sz="1200" dirty="0"/>
              <a:t>becomes higher, mobility networks like Brightline play a key role in the </a:t>
            </a:r>
            <a:r>
              <a:rPr lang="en-US" sz="1200" b="1" dirty="0"/>
              <a:t>long-term prosperity</a:t>
            </a:r>
            <a:r>
              <a:rPr lang="en-US" sz="1200" dirty="0"/>
              <a:t> of the areas it serves. Some of the </a:t>
            </a:r>
            <a:r>
              <a:rPr lang="en-US" sz="1200" b="1" dirty="0"/>
              <a:t>benefits</a:t>
            </a:r>
            <a:r>
              <a:rPr lang="en-US" sz="1200" dirty="0"/>
              <a:t> the service brings to these communities include:</a:t>
            </a:r>
          </a:p>
        </p:txBody>
      </p:sp>
      <p:sp>
        <p:nvSpPr>
          <p:cNvPr id="33" name="Oval 32">
            <a:extLst>
              <a:ext uri="{FF2B5EF4-FFF2-40B4-BE49-F238E27FC236}">
                <a16:creationId xmlns:a16="http://schemas.microsoft.com/office/drawing/2014/main" id="{08AD4CCA-B412-A146-91FF-9F7275FD1677}"/>
              </a:ext>
            </a:extLst>
          </p:cNvPr>
          <p:cNvSpPr/>
          <p:nvPr/>
        </p:nvSpPr>
        <p:spPr>
          <a:xfrm>
            <a:off x="8838542" y="2488668"/>
            <a:ext cx="975923" cy="9759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A3DA7A5-FD37-804B-B175-2B065C0CBBD8}"/>
              </a:ext>
            </a:extLst>
          </p:cNvPr>
          <p:cNvGrpSpPr/>
          <p:nvPr/>
        </p:nvGrpSpPr>
        <p:grpSpPr>
          <a:xfrm>
            <a:off x="2158021" y="2500781"/>
            <a:ext cx="975923" cy="975923"/>
            <a:chOff x="1027048" y="2682396"/>
            <a:chExt cx="361245" cy="361245"/>
          </a:xfrm>
        </p:grpSpPr>
        <p:sp>
          <p:nvSpPr>
            <p:cNvPr id="30" name="Oval 29">
              <a:extLst>
                <a:ext uri="{FF2B5EF4-FFF2-40B4-BE49-F238E27FC236}">
                  <a16:creationId xmlns:a16="http://schemas.microsoft.com/office/drawing/2014/main" id="{C8E3BB30-D437-7246-9767-42611F9B95E8}"/>
                </a:ext>
              </a:extLst>
            </p:cNvPr>
            <p:cNvSpPr/>
            <p:nvPr/>
          </p:nvSpPr>
          <p:spPr>
            <a:xfrm>
              <a:off x="1027048" y="2682396"/>
              <a:ext cx="361245" cy="361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Dollar with solid fill">
              <a:extLst>
                <a:ext uri="{FF2B5EF4-FFF2-40B4-BE49-F238E27FC236}">
                  <a16:creationId xmlns:a16="http://schemas.microsoft.com/office/drawing/2014/main" id="{450EE5F2-9F39-3446-B9A5-161AEE8E442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6836" y="2757015"/>
              <a:ext cx="203040" cy="203040"/>
            </a:xfrm>
            <a:prstGeom prst="rect">
              <a:avLst/>
            </a:prstGeom>
          </p:spPr>
        </p:pic>
      </p:grpSp>
      <p:grpSp>
        <p:nvGrpSpPr>
          <p:cNvPr id="41" name="Group 40">
            <a:extLst>
              <a:ext uri="{FF2B5EF4-FFF2-40B4-BE49-F238E27FC236}">
                <a16:creationId xmlns:a16="http://schemas.microsoft.com/office/drawing/2014/main" id="{C13BF7A1-A7FA-E14A-85DF-F9F4308F825A}"/>
              </a:ext>
            </a:extLst>
          </p:cNvPr>
          <p:cNvGrpSpPr/>
          <p:nvPr/>
        </p:nvGrpSpPr>
        <p:grpSpPr>
          <a:xfrm>
            <a:off x="6496899" y="2500780"/>
            <a:ext cx="975923" cy="975923"/>
            <a:chOff x="1027048" y="3765697"/>
            <a:chExt cx="361245" cy="361245"/>
          </a:xfrm>
        </p:grpSpPr>
        <p:sp>
          <p:nvSpPr>
            <p:cNvPr id="32" name="Oval 31">
              <a:extLst>
                <a:ext uri="{FF2B5EF4-FFF2-40B4-BE49-F238E27FC236}">
                  <a16:creationId xmlns:a16="http://schemas.microsoft.com/office/drawing/2014/main" id="{36E2003E-580F-1F49-9664-177E39E4D29B}"/>
                </a:ext>
              </a:extLst>
            </p:cNvPr>
            <p:cNvSpPr/>
            <p:nvPr/>
          </p:nvSpPr>
          <p:spPr>
            <a:xfrm>
              <a:off x="1027048" y="3765697"/>
              <a:ext cx="361245" cy="361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8E0FAAE7-7F71-DA43-86DF-EF996287CB2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4441" y="3833904"/>
              <a:ext cx="224829" cy="2248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DE219AF9-C894-C949-A9C6-D81DCBF098B8}"/>
              </a:ext>
            </a:extLst>
          </p:cNvPr>
          <p:cNvGrpSpPr/>
          <p:nvPr/>
        </p:nvGrpSpPr>
        <p:grpSpPr>
          <a:xfrm>
            <a:off x="4271561" y="2500780"/>
            <a:ext cx="975923" cy="975923"/>
            <a:chOff x="1027048" y="3232297"/>
            <a:chExt cx="361245" cy="361245"/>
          </a:xfrm>
        </p:grpSpPr>
        <p:sp>
          <p:nvSpPr>
            <p:cNvPr id="31" name="Oval 30">
              <a:extLst>
                <a:ext uri="{FF2B5EF4-FFF2-40B4-BE49-F238E27FC236}">
                  <a16:creationId xmlns:a16="http://schemas.microsoft.com/office/drawing/2014/main" id="{57D5AE9A-E320-4C41-B760-228B113B83E8}"/>
                </a:ext>
              </a:extLst>
            </p:cNvPr>
            <p:cNvSpPr/>
            <p:nvPr/>
          </p:nvSpPr>
          <p:spPr>
            <a:xfrm>
              <a:off x="1027048" y="3232297"/>
              <a:ext cx="361245" cy="361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E83A9FD2-DC3D-864C-A5E2-B5A785FC29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7458" y="3318353"/>
              <a:ext cx="189132" cy="1891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30CBFFDB-6374-514B-829B-3807135F36C8}"/>
              </a:ext>
            </a:extLst>
          </p:cNvPr>
          <p:cNvGrpSpPr/>
          <p:nvPr/>
        </p:nvGrpSpPr>
        <p:grpSpPr>
          <a:xfrm>
            <a:off x="3133944" y="4579491"/>
            <a:ext cx="975923" cy="975923"/>
            <a:chOff x="1027048" y="4870597"/>
            <a:chExt cx="361245" cy="361245"/>
          </a:xfrm>
        </p:grpSpPr>
        <p:sp>
          <p:nvSpPr>
            <p:cNvPr id="34" name="Oval 33">
              <a:extLst>
                <a:ext uri="{FF2B5EF4-FFF2-40B4-BE49-F238E27FC236}">
                  <a16:creationId xmlns:a16="http://schemas.microsoft.com/office/drawing/2014/main" id="{E6B02DD8-21AA-3649-A85C-1EFAFA16109A}"/>
                </a:ext>
              </a:extLst>
            </p:cNvPr>
            <p:cNvSpPr/>
            <p:nvPr/>
          </p:nvSpPr>
          <p:spPr>
            <a:xfrm>
              <a:off x="1027048" y="4870597"/>
              <a:ext cx="361245" cy="361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5ADEF6A2-5DC1-1641-AA4B-2B4553F9A70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91905" y="4929905"/>
              <a:ext cx="232173" cy="2321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9739D26C-E27F-BE4D-A667-D3E1AC1AB870}"/>
              </a:ext>
            </a:extLst>
          </p:cNvPr>
          <p:cNvGrpSpPr/>
          <p:nvPr/>
        </p:nvGrpSpPr>
        <p:grpSpPr>
          <a:xfrm>
            <a:off x="7826175" y="4545903"/>
            <a:ext cx="975923" cy="975923"/>
            <a:chOff x="1027048" y="6004072"/>
            <a:chExt cx="361245" cy="361245"/>
          </a:xfrm>
        </p:grpSpPr>
        <p:sp>
          <p:nvSpPr>
            <p:cNvPr id="36" name="Oval 35">
              <a:extLst>
                <a:ext uri="{FF2B5EF4-FFF2-40B4-BE49-F238E27FC236}">
                  <a16:creationId xmlns:a16="http://schemas.microsoft.com/office/drawing/2014/main" id="{53A896DB-9830-724D-8B60-BAE606E5EDD2}"/>
                </a:ext>
              </a:extLst>
            </p:cNvPr>
            <p:cNvSpPr/>
            <p:nvPr/>
          </p:nvSpPr>
          <p:spPr>
            <a:xfrm>
              <a:off x="1027048" y="6004072"/>
              <a:ext cx="361245" cy="361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6">
              <a:extLst>
                <a:ext uri="{FF2B5EF4-FFF2-40B4-BE49-F238E27FC236}">
                  <a16:creationId xmlns:a16="http://schemas.microsoft.com/office/drawing/2014/main" id="{7F5CEE84-6A28-E94A-AFA3-E4E9E2519F7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02289" y="6068317"/>
              <a:ext cx="214015" cy="214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D1740D6-196B-8340-B1A5-46816ED237F2}"/>
              </a:ext>
            </a:extLst>
          </p:cNvPr>
          <p:cNvGrpSpPr/>
          <p:nvPr/>
        </p:nvGrpSpPr>
        <p:grpSpPr>
          <a:xfrm>
            <a:off x="5542747" y="4579491"/>
            <a:ext cx="975923" cy="975923"/>
            <a:chOff x="1027048" y="5432572"/>
            <a:chExt cx="361245" cy="361245"/>
          </a:xfrm>
        </p:grpSpPr>
        <p:sp>
          <p:nvSpPr>
            <p:cNvPr id="35" name="Oval 34">
              <a:extLst>
                <a:ext uri="{FF2B5EF4-FFF2-40B4-BE49-F238E27FC236}">
                  <a16:creationId xmlns:a16="http://schemas.microsoft.com/office/drawing/2014/main" id="{8F2EFF48-D8F6-CA49-86AA-4CD03A24DF62}"/>
                </a:ext>
              </a:extLst>
            </p:cNvPr>
            <p:cNvSpPr/>
            <p:nvPr/>
          </p:nvSpPr>
          <p:spPr>
            <a:xfrm>
              <a:off x="1027048" y="5432572"/>
              <a:ext cx="361245" cy="36124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a:extLst>
                <a:ext uri="{FF2B5EF4-FFF2-40B4-BE49-F238E27FC236}">
                  <a16:creationId xmlns:a16="http://schemas.microsoft.com/office/drawing/2014/main" id="{9B40AEBA-532B-D24E-B811-C5D6213E4E8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13897" y="5506305"/>
              <a:ext cx="192693" cy="192693"/>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45">
            <a:extLst>
              <a:ext uri="{FF2B5EF4-FFF2-40B4-BE49-F238E27FC236}">
                <a16:creationId xmlns:a16="http://schemas.microsoft.com/office/drawing/2014/main" id="{71E3C305-0E5C-174C-BCA5-58242D8CF746}"/>
              </a:ext>
            </a:extLst>
          </p:cNvPr>
          <p:cNvSpPr txBox="1"/>
          <p:nvPr/>
        </p:nvSpPr>
        <p:spPr>
          <a:xfrm>
            <a:off x="1660407" y="3639489"/>
            <a:ext cx="1961498" cy="646331"/>
          </a:xfrm>
          <a:prstGeom prst="rect">
            <a:avLst/>
          </a:prstGeom>
          <a:noFill/>
        </p:spPr>
        <p:txBody>
          <a:bodyPr wrap="square" rtlCol="0">
            <a:spAutoFit/>
          </a:bodyPr>
          <a:lstStyle/>
          <a:p>
            <a:pPr algn="ctr"/>
            <a:r>
              <a:rPr lang="en-US" sz="1200" dirty="0"/>
              <a:t> Boost of private capital towards infrastructure development</a:t>
            </a:r>
          </a:p>
        </p:txBody>
      </p:sp>
      <p:sp>
        <p:nvSpPr>
          <p:cNvPr id="53" name="TextBox 52">
            <a:extLst>
              <a:ext uri="{FF2B5EF4-FFF2-40B4-BE49-F238E27FC236}">
                <a16:creationId xmlns:a16="http://schemas.microsoft.com/office/drawing/2014/main" id="{8E03EC46-38A8-C14E-A212-1D8C76B0ADD8}"/>
              </a:ext>
            </a:extLst>
          </p:cNvPr>
          <p:cNvSpPr txBox="1"/>
          <p:nvPr/>
        </p:nvSpPr>
        <p:spPr>
          <a:xfrm>
            <a:off x="3804895" y="3639489"/>
            <a:ext cx="1961498" cy="461665"/>
          </a:xfrm>
          <a:prstGeom prst="rect">
            <a:avLst/>
          </a:prstGeom>
          <a:noFill/>
        </p:spPr>
        <p:txBody>
          <a:bodyPr wrap="square" rtlCol="0">
            <a:spAutoFit/>
          </a:bodyPr>
          <a:lstStyle/>
          <a:p>
            <a:pPr algn="ctr"/>
            <a:r>
              <a:rPr lang="en-US" sz="1200" dirty="0"/>
              <a:t>New &amp; expanded</a:t>
            </a:r>
          </a:p>
          <a:p>
            <a:pPr algn="ctr"/>
            <a:r>
              <a:rPr lang="en-US" sz="1200" dirty="0"/>
              <a:t> job markets</a:t>
            </a:r>
          </a:p>
        </p:txBody>
      </p:sp>
      <p:sp>
        <p:nvSpPr>
          <p:cNvPr id="54" name="TextBox 53">
            <a:extLst>
              <a:ext uri="{FF2B5EF4-FFF2-40B4-BE49-F238E27FC236}">
                <a16:creationId xmlns:a16="http://schemas.microsoft.com/office/drawing/2014/main" id="{841BEDAB-8239-B543-809D-5F1EDA2E3B27}"/>
              </a:ext>
            </a:extLst>
          </p:cNvPr>
          <p:cNvSpPr txBox="1"/>
          <p:nvPr/>
        </p:nvSpPr>
        <p:spPr>
          <a:xfrm>
            <a:off x="6011496" y="3639489"/>
            <a:ext cx="1961498" cy="461665"/>
          </a:xfrm>
          <a:prstGeom prst="rect">
            <a:avLst/>
          </a:prstGeom>
          <a:noFill/>
        </p:spPr>
        <p:txBody>
          <a:bodyPr wrap="square" rtlCol="0">
            <a:spAutoFit/>
          </a:bodyPr>
          <a:lstStyle/>
          <a:p>
            <a:pPr algn="ctr"/>
            <a:r>
              <a:rPr lang="en-US" sz="1200" dirty="0"/>
              <a:t>Greater connectivity </a:t>
            </a:r>
          </a:p>
          <a:p>
            <a:pPr algn="ctr"/>
            <a:r>
              <a:rPr lang="en-US" sz="1200" dirty="0"/>
              <a:t>to economic centers</a:t>
            </a:r>
          </a:p>
        </p:txBody>
      </p:sp>
      <p:sp>
        <p:nvSpPr>
          <p:cNvPr id="55" name="TextBox 54">
            <a:extLst>
              <a:ext uri="{FF2B5EF4-FFF2-40B4-BE49-F238E27FC236}">
                <a16:creationId xmlns:a16="http://schemas.microsoft.com/office/drawing/2014/main" id="{9B38A322-E564-B147-89A2-AF0A96311659}"/>
              </a:ext>
            </a:extLst>
          </p:cNvPr>
          <p:cNvSpPr txBox="1"/>
          <p:nvPr/>
        </p:nvSpPr>
        <p:spPr>
          <a:xfrm>
            <a:off x="8213610" y="3639489"/>
            <a:ext cx="2225789" cy="646331"/>
          </a:xfrm>
          <a:prstGeom prst="rect">
            <a:avLst/>
          </a:prstGeom>
          <a:noFill/>
        </p:spPr>
        <p:txBody>
          <a:bodyPr wrap="square" rtlCol="0">
            <a:spAutoFit/>
          </a:bodyPr>
          <a:lstStyle/>
          <a:p>
            <a:pPr algn="ctr"/>
            <a:r>
              <a:rPr lang="en-US" sz="1200" dirty="0"/>
              <a:t>Increased real-estate </a:t>
            </a:r>
          </a:p>
          <a:p>
            <a:pPr algn="ctr"/>
            <a:r>
              <a:rPr lang="en-US" sz="1200" dirty="0"/>
              <a:t>value through Transit Oriented Development</a:t>
            </a:r>
          </a:p>
        </p:txBody>
      </p:sp>
      <p:sp>
        <p:nvSpPr>
          <p:cNvPr id="56" name="TextBox 55">
            <a:extLst>
              <a:ext uri="{FF2B5EF4-FFF2-40B4-BE49-F238E27FC236}">
                <a16:creationId xmlns:a16="http://schemas.microsoft.com/office/drawing/2014/main" id="{2D180E9F-13E4-D64A-9761-4B4209AEA7AB}"/>
              </a:ext>
            </a:extLst>
          </p:cNvPr>
          <p:cNvSpPr txBox="1"/>
          <p:nvPr/>
        </p:nvSpPr>
        <p:spPr>
          <a:xfrm>
            <a:off x="2629235" y="5718661"/>
            <a:ext cx="1961498" cy="461665"/>
          </a:xfrm>
          <a:prstGeom prst="rect">
            <a:avLst/>
          </a:prstGeom>
          <a:noFill/>
        </p:spPr>
        <p:txBody>
          <a:bodyPr wrap="square" rtlCol="0">
            <a:spAutoFit/>
          </a:bodyPr>
          <a:lstStyle/>
          <a:p>
            <a:pPr algn="ctr"/>
            <a:r>
              <a:rPr lang="en-US" sz="1200" dirty="0"/>
              <a:t>Less traffic on local roadways</a:t>
            </a:r>
          </a:p>
        </p:txBody>
      </p:sp>
      <p:sp>
        <p:nvSpPr>
          <p:cNvPr id="57" name="TextBox 56">
            <a:extLst>
              <a:ext uri="{FF2B5EF4-FFF2-40B4-BE49-F238E27FC236}">
                <a16:creationId xmlns:a16="http://schemas.microsoft.com/office/drawing/2014/main" id="{2DCDBFD7-F888-2147-A429-060D1DC71560}"/>
              </a:ext>
            </a:extLst>
          </p:cNvPr>
          <p:cNvSpPr txBox="1"/>
          <p:nvPr/>
        </p:nvSpPr>
        <p:spPr>
          <a:xfrm>
            <a:off x="5089406" y="5718661"/>
            <a:ext cx="1961498" cy="461665"/>
          </a:xfrm>
          <a:prstGeom prst="rect">
            <a:avLst/>
          </a:prstGeom>
          <a:noFill/>
        </p:spPr>
        <p:txBody>
          <a:bodyPr wrap="square" rtlCol="0">
            <a:spAutoFit/>
          </a:bodyPr>
          <a:lstStyle/>
          <a:p>
            <a:pPr algn="ctr"/>
            <a:r>
              <a:rPr lang="en-US" sz="1200" dirty="0"/>
              <a:t>Reduction of carbon emissions</a:t>
            </a:r>
          </a:p>
        </p:txBody>
      </p:sp>
      <p:sp>
        <p:nvSpPr>
          <p:cNvPr id="58" name="TextBox 57">
            <a:extLst>
              <a:ext uri="{FF2B5EF4-FFF2-40B4-BE49-F238E27FC236}">
                <a16:creationId xmlns:a16="http://schemas.microsoft.com/office/drawing/2014/main" id="{0B6C695F-6712-9340-B30F-BD646AA6C7FA}"/>
              </a:ext>
            </a:extLst>
          </p:cNvPr>
          <p:cNvSpPr txBox="1"/>
          <p:nvPr/>
        </p:nvSpPr>
        <p:spPr>
          <a:xfrm>
            <a:off x="7331863" y="5718661"/>
            <a:ext cx="1961498" cy="461665"/>
          </a:xfrm>
          <a:prstGeom prst="rect">
            <a:avLst/>
          </a:prstGeom>
          <a:noFill/>
        </p:spPr>
        <p:txBody>
          <a:bodyPr wrap="square" rtlCol="0">
            <a:spAutoFit/>
          </a:bodyPr>
          <a:lstStyle/>
          <a:p>
            <a:pPr algn="ctr"/>
            <a:r>
              <a:rPr lang="en-US" sz="1200" dirty="0"/>
              <a:t>Promotion of a </a:t>
            </a:r>
          </a:p>
          <a:p>
            <a:pPr algn="ctr"/>
            <a:r>
              <a:rPr lang="en-US" sz="1200" dirty="0"/>
              <a:t>car-optional lifestyle</a:t>
            </a:r>
          </a:p>
        </p:txBody>
      </p:sp>
      <p:pic>
        <p:nvPicPr>
          <p:cNvPr id="1038" name="Picture 14">
            <a:extLst>
              <a:ext uri="{FF2B5EF4-FFF2-40B4-BE49-F238E27FC236}">
                <a16:creationId xmlns:a16="http://schemas.microsoft.com/office/drawing/2014/main" id="{01991CB4-9480-494B-B564-BCA980D02D85}"/>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004505" y="2607647"/>
            <a:ext cx="676233" cy="676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4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C414-8075-BD4A-AB3F-6E7AE01179B9}"/>
              </a:ext>
            </a:extLst>
          </p:cNvPr>
          <p:cNvSpPr>
            <a:spLocks noGrp="1"/>
          </p:cNvSpPr>
          <p:nvPr>
            <p:ph type="title"/>
          </p:nvPr>
        </p:nvSpPr>
        <p:spPr/>
        <p:txBody>
          <a:bodyPr/>
          <a:lstStyle/>
          <a:p>
            <a:r>
              <a:rPr lang="en-US" i="1" dirty="0"/>
              <a:t>The Brightline Guest</a:t>
            </a:r>
          </a:p>
        </p:txBody>
      </p:sp>
      <p:grpSp>
        <p:nvGrpSpPr>
          <p:cNvPr id="8" name="Group 7">
            <a:extLst>
              <a:ext uri="{FF2B5EF4-FFF2-40B4-BE49-F238E27FC236}">
                <a16:creationId xmlns:a16="http://schemas.microsoft.com/office/drawing/2014/main" id="{B85F2692-AFA8-094D-9EEB-448B5AAE34D5}"/>
              </a:ext>
            </a:extLst>
          </p:cNvPr>
          <p:cNvGrpSpPr/>
          <p:nvPr/>
        </p:nvGrpSpPr>
        <p:grpSpPr>
          <a:xfrm>
            <a:off x="544541" y="1741005"/>
            <a:ext cx="11102918" cy="4401514"/>
            <a:chOff x="379828" y="2019300"/>
            <a:chExt cx="11102918" cy="4401514"/>
          </a:xfrm>
        </p:grpSpPr>
        <p:pic>
          <p:nvPicPr>
            <p:cNvPr id="5" name="Picture 4" descr="Chart, bar chart&#10;&#10;Description automatically generated">
              <a:extLst>
                <a:ext uri="{FF2B5EF4-FFF2-40B4-BE49-F238E27FC236}">
                  <a16:creationId xmlns:a16="http://schemas.microsoft.com/office/drawing/2014/main" id="{2F052A0B-3BB7-BF4C-A67F-17CEF5A240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9828" y="2019300"/>
              <a:ext cx="11102918" cy="4401514"/>
            </a:xfrm>
            <a:prstGeom prst="rect">
              <a:avLst/>
            </a:prstGeom>
          </p:spPr>
        </p:pic>
        <p:sp>
          <p:nvSpPr>
            <p:cNvPr id="6" name="TextBox 5">
              <a:extLst>
                <a:ext uri="{FF2B5EF4-FFF2-40B4-BE49-F238E27FC236}">
                  <a16:creationId xmlns:a16="http://schemas.microsoft.com/office/drawing/2014/main" id="{121913A0-5CE1-3E44-8DBF-23C5C57BEC83}"/>
                </a:ext>
              </a:extLst>
            </p:cNvPr>
            <p:cNvSpPr txBox="1"/>
            <p:nvPr/>
          </p:nvSpPr>
          <p:spPr>
            <a:xfrm>
              <a:off x="1669773" y="2305877"/>
              <a:ext cx="3339547" cy="523220"/>
            </a:xfrm>
            <a:prstGeom prst="rect">
              <a:avLst/>
            </a:prstGeom>
            <a:solidFill>
              <a:srgbClr val="F0F0F0"/>
            </a:solidFill>
          </p:spPr>
          <p:txBody>
            <a:bodyPr wrap="square" rtlCol="0">
              <a:spAutoFit/>
            </a:bodyPr>
            <a:lstStyle/>
            <a:p>
              <a:pPr algn="ctr"/>
              <a:r>
                <a:rPr lang="en-US" sz="1600" b="1" dirty="0"/>
                <a:t>WOULD CONSIDER BRIGHTLINE</a:t>
              </a:r>
            </a:p>
            <a:p>
              <a:pPr algn="ctr"/>
              <a:r>
                <a:rPr lang="en-US" sz="1200" b="1" dirty="0"/>
                <a:t>By Income</a:t>
              </a:r>
            </a:p>
          </p:txBody>
        </p:sp>
        <p:sp>
          <p:nvSpPr>
            <p:cNvPr id="7" name="TextBox 6">
              <a:extLst>
                <a:ext uri="{FF2B5EF4-FFF2-40B4-BE49-F238E27FC236}">
                  <a16:creationId xmlns:a16="http://schemas.microsoft.com/office/drawing/2014/main" id="{642F4EFB-B533-3341-85F1-09F60773C7A9}"/>
                </a:ext>
              </a:extLst>
            </p:cNvPr>
            <p:cNvSpPr txBox="1"/>
            <p:nvPr/>
          </p:nvSpPr>
          <p:spPr>
            <a:xfrm>
              <a:off x="7050156" y="2266121"/>
              <a:ext cx="3339547" cy="523220"/>
            </a:xfrm>
            <a:prstGeom prst="rect">
              <a:avLst/>
            </a:prstGeom>
            <a:solidFill>
              <a:srgbClr val="F0F0F0"/>
            </a:solidFill>
          </p:spPr>
          <p:txBody>
            <a:bodyPr wrap="square" rtlCol="0">
              <a:spAutoFit/>
            </a:bodyPr>
            <a:lstStyle/>
            <a:p>
              <a:pPr algn="ctr"/>
              <a:r>
                <a:rPr lang="en-US" sz="1600" b="1" dirty="0"/>
                <a:t>WOULD CONSIDER BRIGHTLINE</a:t>
              </a:r>
            </a:p>
            <a:p>
              <a:pPr algn="ctr"/>
              <a:r>
                <a:rPr lang="en-US" sz="1200" b="1" dirty="0"/>
                <a:t>By Age</a:t>
              </a:r>
            </a:p>
          </p:txBody>
        </p:sp>
      </p:grpSp>
      <p:sp>
        <p:nvSpPr>
          <p:cNvPr id="9" name="Google Shape;126;p19">
            <a:extLst>
              <a:ext uri="{FF2B5EF4-FFF2-40B4-BE49-F238E27FC236}">
                <a16:creationId xmlns:a16="http://schemas.microsoft.com/office/drawing/2014/main" id="{C4ACD783-B897-DF40-84B6-C5A9FEEAA248}"/>
              </a:ext>
            </a:extLst>
          </p:cNvPr>
          <p:cNvSpPr txBox="1"/>
          <p:nvPr/>
        </p:nvSpPr>
        <p:spPr>
          <a:xfrm>
            <a:off x="0" y="934128"/>
            <a:ext cx="12192000" cy="4359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b="1" dirty="0">
                <a:solidFill>
                  <a:srgbClr val="3E4044"/>
                </a:solidFill>
                <a:latin typeface="Century Gothic" panose="020B0502020202020204" pitchFamily="34" charset="0"/>
              </a:rPr>
              <a:t>Travel between Miami, Fort Lauderdale and West Palm Beach</a:t>
            </a:r>
            <a:endParaRPr sz="1200" b="1" dirty="0">
              <a:solidFill>
                <a:srgbClr val="363636"/>
              </a:solidFill>
            </a:endParaRPr>
          </a:p>
        </p:txBody>
      </p:sp>
      <p:sp>
        <p:nvSpPr>
          <p:cNvPr id="10" name="Rectangle 9">
            <a:extLst>
              <a:ext uri="{FF2B5EF4-FFF2-40B4-BE49-F238E27FC236}">
                <a16:creationId xmlns:a16="http://schemas.microsoft.com/office/drawing/2014/main" id="{BF0461A4-42BB-3A40-A4B1-C00AA008F089}"/>
              </a:ext>
            </a:extLst>
          </p:cNvPr>
          <p:cNvSpPr/>
          <p:nvPr/>
        </p:nvSpPr>
        <p:spPr>
          <a:xfrm>
            <a:off x="5923722" y="1741005"/>
            <a:ext cx="556591" cy="390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DFF2024-25B3-3E4C-A805-7503C8D41759}"/>
              </a:ext>
            </a:extLst>
          </p:cNvPr>
          <p:cNvCxnSpPr/>
          <p:nvPr/>
        </p:nvCxnSpPr>
        <p:spPr>
          <a:xfrm>
            <a:off x="6188765" y="2213113"/>
            <a:ext cx="0" cy="2955235"/>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8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124B-64AF-B94B-BB5A-FFB91FAED984}"/>
              </a:ext>
            </a:extLst>
          </p:cNvPr>
          <p:cNvSpPr>
            <a:spLocks noGrp="1"/>
          </p:cNvSpPr>
          <p:nvPr>
            <p:ph type="title"/>
          </p:nvPr>
        </p:nvSpPr>
        <p:spPr/>
        <p:txBody>
          <a:bodyPr/>
          <a:lstStyle/>
          <a:p>
            <a:r>
              <a:rPr lang="en-US" i="1" dirty="0"/>
              <a:t>Lead Customer Satisfaction</a:t>
            </a:r>
          </a:p>
        </p:txBody>
      </p:sp>
      <p:pic>
        <p:nvPicPr>
          <p:cNvPr id="4" name="Picture 3" descr="Graphical user interface, text, application, table, email&#10;&#10;Description automatically generated">
            <a:extLst>
              <a:ext uri="{FF2B5EF4-FFF2-40B4-BE49-F238E27FC236}">
                <a16:creationId xmlns:a16="http://schemas.microsoft.com/office/drawing/2014/main" id="{3BA8CE27-166C-CE4F-88AC-1B8D531B62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3050" y="1476045"/>
            <a:ext cx="10625899" cy="4619956"/>
          </a:xfrm>
          <a:prstGeom prst="rect">
            <a:avLst/>
          </a:prstGeom>
        </p:spPr>
      </p:pic>
      <p:sp>
        <p:nvSpPr>
          <p:cNvPr id="5" name="Google Shape;126;p19">
            <a:extLst>
              <a:ext uri="{FF2B5EF4-FFF2-40B4-BE49-F238E27FC236}">
                <a16:creationId xmlns:a16="http://schemas.microsoft.com/office/drawing/2014/main" id="{6489D51D-4D2A-4C42-84B6-D8AC9C05376F}"/>
              </a:ext>
            </a:extLst>
          </p:cNvPr>
          <p:cNvSpPr txBox="1"/>
          <p:nvPr/>
        </p:nvSpPr>
        <p:spPr>
          <a:xfrm>
            <a:off x="0" y="934128"/>
            <a:ext cx="12192000" cy="435900"/>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b="1" dirty="0">
                <a:solidFill>
                  <a:srgbClr val="3E4044"/>
                </a:solidFill>
                <a:latin typeface="Century Gothic" panose="020B0502020202020204" pitchFamily="34" charset="0"/>
              </a:rPr>
              <a:t>The Net Promoter Question</a:t>
            </a:r>
            <a:endParaRPr sz="1200" b="1" dirty="0">
              <a:solidFill>
                <a:srgbClr val="363636"/>
              </a:solidFill>
            </a:endParaRPr>
          </a:p>
        </p:txBody>
      </p:sp>
      <p:sp>
        <p:nvSpPr>
          <p:cNvPr id="3" name="TextBox 2">
            <a:extLst>
              <a:ext uri="{FF2B5EF4-FFF2-40B4-BE49-F238E27FC236}">
                <a16:creationId xmlns:a16="http://schemas.microsoft.com/office/drawing/2014/main" id="{71FC4A77-DB1F-6E4F-83ED-9B87F0C444AB}"/>
              </a:ext>
            </a:extLst>
          </p:cNvPr>
          <p:cNvSpPr txBox="1"/>
          <p:nvPr/>
        </p:nvSpPr>
        <p:spPr>
          <a:xfrm>
            <a:off x="7874758" y="4735773"/>
            <a:ext cx="1446663" cy="923330"/>
          </a:xfrm>
          <a:prstGeom prst="rect">
            <a:avLst/>
          </a:prstGeom>
          <a:solidFill>
            <a:schemeClr val="bg1"/>
          </a:solidFill>
        </p:spPr>
        <p:txBody>
          <a:bodyPr wrap="square" rtlCol="0">
            <a:spAutoFit/>
          </a:bodyPr>
          <a:lstStyle/>
          <a:p>
            <a:pPr algn="ctr"/>
            <a:r>
              <a:rPr lang="en-US" sz="5400" b="1" dirty="0">
                <a:solidFill>
                  <a:srgbClr val="363636"/>
                </a:solidFill>
              </a:rPr>
              <a:t>75</a:t>
            </a:r>
          </a:p>
        </p:txBody>
      </p:sp>
    </p:spTree>
    <p:extLst>
      <p:ext uri="{BB962C8B-B14F-4D97-AF65-F5344CB8AC3E}">
        <p14:creationId xmlns:p14="http://schemas.microsoft.com/office/powerpoint/2010/main" val="1586405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09F4-7EEE-C54A-984A-1BA5E0D922D9}"/>
              </a:ext>
            </a:extLst>
          </p:cNvPr>
          <p:cNvSpPr>
            <a:spLocks noGrp="1"/>
          </p:cNvSpPr>
          <p:nvPr>
            <p:ph type="title"/>
          </p:nvPr>
        </p:nvSpPr>
        <p:spPr>
          <a:xfrm>
            <a:off x="8185833" y="448909"/>
            <a:ext cx="3626339" cy="272276"/>
          </a:xfrm>
        </p:spPr>
        <p:txBody>
          <a:bodyPr/>
          <a:lstStyle/>
          <a:p>
            <a:r>
              <a:rPr lang="en-US" i="1" dirty="0"/>
              <a:t>Hub to Hub </a:t>
            </a:r>
          </a:p>
        </p:txBody>
      </p:sp>
      <p:sp>
        <p:nvSpPr>
          <p:cNvPr id="5" name="Rectangle 4">
            <a:extLst>
              <a:ext uri="{FF2B5EF4-FFF2-40B4-BE49-F238E27FC236}">
                <a16:creationId xmlns:a16="http://schemas.microsoft.com/office/drawing/2014/main" id="{7B121184-0875-CC45-83D3-3B78B5422C4B}"/>
              </a:ext>
            </a:extLst>
          </p:cNvPr>
          <p:cNvSpPr/>
          <p:nvPr/>
        </p:nvSpPr>
        <p:spPr>
          <a:xfrm>
            <a:off x="6202644" y="4591880"/>
            <a:ext cx="5483548" cy="1601529"/>
          </a:xfrm>
          <a:prstGeom prst="rect">
            <a:avLst/>
          </a:prstGeom>
        </p:spPr>
        <p:txBody>
          <a:bodyPr wrap="square">
            <a:spAutoFit/>
          </a:bodyPr>
          <a:lstStyle/>
          <a:p>
            <a:pPr>
              <a:lnSpc>
                <a:spcPct val="135000"/>
              </a:lnSpc>
              <a:buClr>
                <a:schemeClr val="accent1"/>
              </a:buClr>
            </a:pPr>
            <a:r>
              <a:rPr lang="en-US" sz="1400" b="1" dirty="0">
                <a:solidFill>
                  <a:schemeClr val="accent4"/>
                </a:solidFill>
              </a:rPr>
              <a:t>MAKING IT HAPPEN IN SOUTH FLORIDA</a:t>
            </a:r>
            <a:endParaRPr lang="en-US" sz="1200" dirty="0"/>
          </a:p>
          <a:p>
            <a:pPr marL="171450" lvl="0" indent="-171450">
              <a:lnSpc>
                <a:spcPct val="135000"/>
              </a:lnSpc>
              <a:buClr>
                <a:schemeClr val="accent1"/>
              </a:buClr>
              <a:buFont typeface="Arial" panose="020B0604020202020204" pitchFamily="34" charset="0"/>
              <a:buChar char="•"/>
            </a:pPr>
            <a:r>
              <a:rPr lang="en-US" sz="1200" dirty="0"/>
              <a:t>East-West connectors that tie into the N-S systems are key and should be studied</a:t>
            </a:r>
          </a:p>
          <a:p>
            <a:pPr marL="171450" lvl="0" indent="-171450">
              <a:lnSpc>
                <a:spcPct val="135000"/>
              </a:lnSpc>
              <a:buClr>
                <a:schemeClr val="accent1"/>
              </a:buClr>
              <a:buFont typeface="Arial" panose="020B0604020202020204" pitchFamily="34" charset="0"/>
              <a:buChar char="•"/>
            </a:pPr>
            <a:r>
              <a:rPr lang="en-US" sz="1200" dirty="0"/>
              <a:t>Multi-mobility options that provide first-and-last mile connections from stations, like Via and Lyft, are being explored by counties and cities</a:t>
            </a:r>
          </a:p>
          <a:p>
            <a:pPr>
              <a:lnSpc>
                <a:spcPct val="135000"/>
              </a:lnSpc>
              <a:buClr>
                <a:schemeClr val="accent1"/>
              </a:buClr>
              <a:buSzPct val="75000"/>
            </a:pPr>
            <a:endParaRPr lang="en-US" sz="1200" dirty="0">
              <a:latin typeface="+mj-lt"/>
              <a:ea typeface="Calibri" panose="020F0502020204030204" pitchFamily="34" charset="0"/>
              <a:cs typeface="Times New Roman" panose="02020603050405020304" pitchFamily="18" charset="0"/>
            </a:endParaRPr>
          </a:p>
        </p:txBody>
      </p:sp>
      <p:sp>
        <p:nvSpPr>
          <p:cNvPr id="6" name="Google Shape;126;p19">
            <a:extLst>
              <a:ext uri="{FF2B5EF4-FFF2-40B4-BE49-F238E27FC236}">
                <a16:creationId xmlns:a16="http://schemas.microsoft.com/office/drawing/2014/main" id="{98FA98FE-C77E-8A4F-B878-497DCBF06D92}"/>
              </a:ext>
            </a:extLst>
          </p:cNvPr>
          <p:cNvSpPr txBox="1"/>
          <p:nvPr/>
        </p:nvSpPr>
        <p:spPr>
          <a:xfrm>
            <a:off x="0" y="897513"/>
            <a:ext cx="12192000" cy="638201"/>
          </a:xfrm>
          <a:prstGeom prst="rect">
            <a:avLst/>
          </a:prstGeom>
          <a:noFill/>
          <a:ln>
            <a:noFill/>
          </a:ln>
        </p:spPr>
        <p:txBody>
          <a:bodyPr spcFirstLastPara="1" wrap="square" lIns="91425" tIns="91425" rIns="91425" bIns="91425" anchor="t" anchorCtr="0">
            <a:noAutofit/>
          </a:bodyPr>
          <a:lstStyle/>
          <a:p>
            <a:pPr lvl="0" algn="ctr">
              <a:lnSpc>
                <a:spcPct val="115000"/>
              </a:lnSpc>
            </a:pPr>
            <a:r>
              <a:rPr lang="en-US" b="1" dirty="0"/>
              <a:t>The future lies in mobility-friendly networks</a:t>
            </a:r>
            <a:endParaRPr sz="1200" b="1" dirty="0">
              <a:solidFill>
                <a:srgbClr val="363636"/>
              </a:solidFill>
            </a:endParaRPr>
          </a:p>
        </p:txBody>
      </p:sp>
      <p:sp>
        <p:nvSpPr>
          <p:cNvPr id="7" name="Rectangle 6">
            <a:extLst>
              <a:ext uri="{FF2B5EF4-FFF2-40B4-BE49-F238E27FC236}">
                <a16:creationId xmlns:a16="http://schemas.microsoft.com/office/drawing/2014/main" id="{13458C47-5C74-C644-A07C-9BEF736EE76E}"/>
              </a:ext>
            </a:extLst>
          </p:cNvPr>
          <p:cNvSpPr/>
          <p:nvPr/>
        </p:nvSpPr>
        <p:spPr>
          <a:xfrm>
            <a:off x="569218" y="1535714"/>
            <a:ext cx="5420140" cy="5673413"/>
          </a:xfrm>
          <a:prstGeom prst="rect">
            <a:avLst/>
          </a:prstGeom>
        </p:spPr>
        <p:txBody>
          <a:bodyPr wrap="square">
            <a:spAutoFit/>
          </a:bodyPr>
          <a:lstStyle/>
          <a:p>
            <a:pPr>
              <a:lnSpc>
                <a:spcPct val="135000"/>
              </a:lnSpc>
              <a:buClr>
                <a:schemeClr val="accent1"/>
              </a:buClr>
            </a:pPr>
            <a:r>
              <a:rPr lang="en-US" sz="1400" b="1" dirty="0">
                <a:solidFill>
                  <a:schemeClr val="accent4"/>
                </a:solidFill>
                <a:ea typeface="Calibri" panose="020F0502020204030204" pitchFamily="34" charset="0"/>
                <a:cs typeface="Times New Roman" panose="02020603050405020304" pitchFamily="18" charset="0"/>
              </a:rPr>
              <a:t>ENCOURAGING CITIES TO BUILD ROBUST TRANSIT NETWORKS</a:t>
            </a:r>
            <a:endParaRPr lang="en-US" sz="1400" dirty="0"/>
          </a:p>
          <a:p>
            <a:pPr marL="342900" indent="-342900">
              <a:lnSpc>
                <a:spcPct val="135000"/>
              </a:lnSpc>
              <a:buClr>
                <a:schemeClr val="accent1"/>
              </a:buClr>
              <a:buSzPct val="75000"/>
              <a:buFont typeface="Symbol" pitchFamily="2" charset="2"/>
              <a:buChar char=""/>
            </a:pPr>
            <a:r>
              <a:rPr lang="en-US" sz="1200" dirty="0">
                <a:cs typeface="Times New Roman" panose="02020603050405020304" pitchFamily="18" charset="0"/>
              </a:rPr>
              <a:t>One system won’t cut it</a:t>
            </a:r>
          </a:p>
          <a:p>
            <a:pPr marL="342900" lvl="0" indent="-342900">
              <a:lnSpc>
                <a:spcPct val="135000"/>
              </a:lnSpc>
              <a:buClr>
                <a:schemeClr val="accent1"/>
              </a:buClr>
              <a:buSzPct val="75000"/>
              <a:buFont typeface="Symbol" pitchFamily="2" charset="2"/>
              <a:buChar char=""/>
            </a:pPr>
            <a:r>
              <a:rPr lang="en-US" sz="1200" dirty="0">
                <a:cs typeface="Times New Roman" panose="02020603050405020304" pitchFamily="18" charset="0"/>
              </a:rPr>
              <a:t>Cities need last-mile connections and viable transit systems to connect highly populated city centers</a:t>
            </a:r>
          </a:p>
          <a:p>
            <a:pPr marL="342900" indent="-342900">
              <a:lnSpc>
                <a:spcPct val="135000"/>
              </a:lnSpc>
              <a:buClr>
                <a:schemeClr val="accent1"/>
              </a:buClr>
              <a:buSzPct val="75000"/>
              <a:buFont typeface="Symbol" pitchFamily="2" charset="2"/>
              <a:buChar char=""/>
            </a:pPr>
            <a:r>
              <a:rPr lang="en-US" sz="1200" b="1" dirty="0">
                <a:cs typeface="Times New Roman" panose="02020603050405020304" pitchFamily="18" charset="0"/>
              </a:rPr>
              <a:t>54% </a:t>
            </a:r>
            <a:r>
              <a:rPr lang="en-US" sz="1200" dirty="0">
                <a:cs typeface="Times New Roman" panose="02020603050405020304" pitchFamily="18" charset="0"/>
              </a:rPr>
              <a:t>of riders have used a Lyft service to get to or from public transit, according to a recent study</a:t>
            </a:r>
          </a:p>
          <a:p>
            <a:pPr>
              <a:lnSpc>
                <a:spcPct val="135000"/>
              </a:lnSpc>
              <a:buClr>
                <a:schemeClr val="accent1"/>
              </a:buClr>
            </a:pPr>
            <a:endParaRPr lang="en-US" sz="1200" dirty="0">
              <a:solidFill>
                <a:schemeClr val="accent4"/>
              </a:solidFill>
            </a:endParaRPr>
          </a:p>
          <a:p>
            <a:pPr>
              <a:lnSpc>
                <a:spcPct val="135000"/>
              </a:lnSpc>
              <a:buClr>
                <a:schemeClr val="accent1"/>
              </a:buClr>
              <a:buSzPct val="75000"/>
            </a:pPr>
            <a:r>
              <a:rPr lang="en-US" sz="1400" b="1" dirty="0">
                <a:solidFill>
                  <a:schemeClr val="accent4"/>
                </a:solidFill>
                <a:ea typeface="Calibri" panose="020F0502020204030204" pitchFamily="34" charset="0"/>
                <a:cs typeface="Times New Roman" panose="02020603050405020304" pitchFamily="18" charset="0"/>
              </a:rPr>
              <a:t>BENEFITS OF TOD &amp; SMART PLANNING</a:t>
            </a:r>
          </a:p>
          <a:p>
            <a:pPr marL="342900" marR="0" lvl="0" indent="-342900">
              <a:lnSpc>
                <a:spcPct val="135000"/>
              </a:lnSpc>
              <a:spcBef>
                <a:spcPts val="0"/>
              </a:spcBef>
              <a:spcAft>
                <a:spcPts val="0"/>
              </a:spcAft>
              <a:buClr>
                <a:schemeClr val="accent1"/>
              </a:buClr>
              <a:buSzPct val="75000"/>
              <a:buFont typeface="Symbol" pitchFamily="2" charset="2"/>
              <a:buChar char=""/>
            </a:pPr>
            <a:r>
              <a:rPr lang="en-US" sz="1200" dirty="0">
                <a:ea typeface="Calibri" panose="020F0502020204030204" pitchFamily="34" charset="0"/>
                <a:cs typeface="Times New Roman" panose="02020603050405020304" pitchFamily="18" charset="0"/>
              </a:rPr>
              <a:t>Improves public health</a:t>
            </a:r>
          </a:p>
          <a:p>
            <a:pPr marL="342900" marR="0" lvl="0" indent="-342900">
              <a:lnSpc>
                <a:spcPct val="135000"/>
              </a:lnSpc>
              <a:spcBef>
                <a:spcPts val="0"/>
              </a:spcBef>
              <a:spcAft>
                <a:spcPts val="0"/>
              </a:spcAft>
              <a:buClr>
                <a:schemeClr val="accent1"/>
              </a:buClr>
              <a:buSzPct val="75000"/>
              <a:buFont typeface="Symbol" pitchFamily="2" charset="2"/>
              <a:buChar char=""/>
            </a:pPr>
            <a:r>
              <a:rPr lang="en-US" sz="1200" dirty="0">
                <a:ea typeface="Calibri" panose="020F0502020204030204" pitchFamily="34" charset="0"/>
                <a:cs typeface="Times New Roman" panose="02020603050405020304" pitchFamily="18" charset="0"/>
              </a:rPr>
              <a:t>Creates a more sustainable community</a:t>
            </a:r>
          </a:p>
          <a:p>
            <a:pPr marL="342900" marR="0" lvl="0" indent="-342900">
              <a:lnSpc>
                <a:spcPct val="135000"/>
              </a:lnSpc>
              <a:spcBef>
                <a:spcPts val="0"/>
              </a:spcBef>
              <a:spcAft>
                <a:spcPts val="0"/>
              </a:spcAft>
              <a:buClr>
                <a:schemeClr val="accent1"/>
              </a:buClr>
              <a:buSzPct val="75000"/>
              <a:buFont typeface="Symbol" pitchFamily="2" charset="2"/>
              <a:buChar char=""/>
            </a:pPr>
            <a:r>
              <a:rPr lang="en-US" sz="1200" dirty="0">
                <a:ea typeface="Calibri" panose="020F0502020204030204" pitchFamily="34" charset="0"/>
                <a:cs typeface="Times New Roman" panose="02020603050405020304" pitchFamily="18" charset="0"/>
              </a:rPr>
              <a:t>Strengthens local economies</a:t>
            </a:r>
          </a:p>
          <a:p>
            <a:pPr marL="342900" marR="0" lvl="0" indent="-342900">
              <a:lnSpc>
                <a:spcPct val="135000"/>
              </a:lnSpc>
              <a:spcBef>
                <a:spcPts val="0"/>
              </a:spcBef>
              <a:spcAft>
                <a:spcPts val="0"/>
              </a:spcAft>
              <a:buClr>
                <a:schemeClr val="accent1"/>
              </a:buClr>
              <a:buSzPct val="75000"/>
              <a:buFont typeface="Symbol" pitchFamily="2" charset="2"/>
              <a:buChar char=""/>
            </a:pPr>
            <a:endParaRPr lang="en-US" sz="1200" dirty="0">
              <a:ea typeface="Calibri" panose="020F0502020204030204" pitchFamily="34" charset="0"/>
              <a:cs typeface="Times New Roman" panose="02020603050405020304" pitchFamily="18" charset="0"/>
            </a:endParaRPr>
          </a:p>
          <a:p>
            <a:pPr>
              <a:lnSpc>
                <a:spcPct val="135000"/>
              </a:lnSpc>
              <a:buClr>
                <a:schemeClr val="accent1"/>
              </a:buClr>
              <a:buSzPct val="75000"/>
            </a:pPr>
            <a:r>
              <a:rPr lang="en-US" sz="1400" b="1" dirty="0">
                <a:solidFill>
                  <a:schemeClr val="accent4"/>
                </a:solidFill>
                <a:ea typeface="Calibri" panose="020F0502020204030204" pitchFamily="34" charset="0"/>
                <a:cs typeface="Times New Roman" panose="02020603050405020304" pitchFamily="18" charset="0"/>
              </a:rPr>
              <a:t>SOCIOECONOMIC &amp; ECONOMIC IMPACTS</a:t>
            </a:r>
          </a:p>
          <a:p>
            <a:pPr marL="342900" marR="0" lvl="0" indent="-342900">
              <a:lnSpc>
                <a:spcPct val="135000"/>
              </a:lnSpc>
              <a:spcBef>
                <a:spcPts val="0"/>
              </a:spcBef>
              <a:spcAft>
                <a:spcPts val="0"/>
              </a:spcAft>
              <a:buClr>
                <a:schemeClr val="accent1"/>
              </a:buClr>
              <a:buSzPct val="75000"/>
              <a:buFont typeface="Symbol" pitchFamily="2" charset="2"/>
              <a:buChar char=""/>
            </a:pPr>
            <a:r>
              <a:rPr lang="en-US" sz="1200" dirty="0">
                <a:ea typeface="Calibri" panose="020F0502020204030204" pitchFamily="34" charset="0"/>
                <a:cs typeface="Times New Roman" panose="02020603050405020304" pitchFamily="18" charset="0"/>
              </a:rPr>
              <a:t>Demand for housing near transit is growing; studies have shown an appreciation for property values</a:t>
            </a:r>
          </a:p>
          <a:p>
            <a:pPr marL="342900" marR="0" lvl="0" indent="-342900">
              <a:lnSpc>
                <a:spcPct val="135000"/>
              </a:lnSpc>
              <a:spcBef>
                <a:spcPts val="0"/>
              </a:spcBef>
              <a:spcAft>
                <a:spcPts val="0"/>
              </a:spcAft>
              <a:buClr>
                <a:schemeClr val="accent1"/>
              </a:buClr>
              <a:buSzPct val="75000"/>
              <a:buFont typeface="Symbol" pitchFamily="2" charset="2"/>
              <a:buChar char=""/>
            </a:pPr>
            <a:r>
              <a:rPr lang="en-US" sz="1200" dirty="0">
                <a:ea typeface="Calibri" panose="020F0502020204030204" pitchFamily="34" charset="0"/>
                <a:cs typeface="Times New Roman" panose="02020603050405020304" pitchFamily="18" charset="0"/>
              </a:rPr>
              <a:t>Households that live in TODs </a:t>
            </a:r>
            <a:r>
              <a:rPr lang="en-US" sz="1200" dirty="0">
                <a:solidFill>
                  <a:srgbClr val="363636"/>
                </a:solidFill>
                <a:ea typeface="Calibri" panose="020F0502020204030204" pitchFamily="34" charset="0"/>
                <a:cs typeface="Times New Roman" panose="02020603050405020304" pitchFamily="18" charset="0"/>
              </a:rPr>
              <a:t>spend on average </a:t>
            </a:r>
            <a:r>
              <a:rPr lang="en-US" sz="1200" b="1" dirty="0">
                <a:solidFill>
                  <a:srgbClr val="363636"/>
                </a:solidFill>
                <a:ea typeface="Calibri" panose="020F0502020204030204" pitchFamily="34" charset="0"/>
                <a:cs typeface="Times New Roman" panose="02020603050405020304" pitchFamily="18" charset="0"/>
              </a:rPr>
              <a:t>$10,000 less </a:t>
            </a:r>
            <a:r>
              <a:rPr lang="en-US" sz="1200" dirty="0">
                <a:solidFill>
                  <a:srgbClr val="363636"/>
                </a:solidFill>
                <a:ea typeface="Calibri" panose="020F0502020204030204" pitchFamily="34" charset="0"/>
                <a:cs typeface="Times New Roman" panose="02020603050405020304" pitchFamily="18" charset="0"/>
              </a:rPr>
              <a:t>on </a:t>
            </a:r>
            <a:r>
              <a:rPr lang="en-US" sz="1200" dirty="0">
                <a:ea typeface="Calibri" panose="020F0502020204030204" pitchFamily="34" charset="0"/>
                <a:cs typeface="Times New Roman" panose="02020603050405020304" pitchFamily="18" charset="0"/>
              </a:rPr>
              <a:t>transportation each year*</a:t>
            </a:r>
          </a:p>
          <a:p>
            <a:pPr marL="342900" marR="0" lvl="0" indent="-342900">
              <a:lnSpc>
                <a:spcPct val="135000"/>
              </a:lnSpc>
              <a:spcBef>
                <a:spcPts val="0"/>
              </a:spcBef>
              <a:spcAft>
                <a:spcPts val="0"/>
              </a:spcAft>
              <a:buClr>
                <a:schemeClr val="accent1"/>
              </a:buClr>
              <a:buSzPct val="75000"/>
              <a:buFont typeface="Symbol" pitchFamily="2" charset="2"/>
              <a:buChar char=""/>
            </a:pPr>
            <a:r>
              <a:rPr lang="en-US" sz="1200" dirty="0">
                <a:ea typeface="Calibri" panose="020F0502020204030204" pitchFamily="34" charset="0"/>
                <a:cs typeface="Times New Roman" panose="02020603050405020304" pitchFamily="18" charset="0"/>
              </a:rPr>
              <a:t>TODs promote sustainability, including lower vehicle ownership and increased walking and biking</a:t>
            </a:r>
          </a:p>
          <a:p>
            <a:pPr marR="0" lvl="0">
              <a:lnSpc>
                <a:spcPct val="135000"/>
              </a:lnSpc>
              <a:spcBef>
                <a:spcPts val="0"/>
              </a:spcBef>
              <a:spcAft>
                <a:spcPts val="0"/>
              </a:spcAft>
              <a:buClr>
                <a:schemeClr val="accent1"/>
              </a:buClr>
              <a:buSzPct val="75000"/>
            </a:pPr>
            <a:endParaRPr lang="en-US" sz="1200" dirty="0">
              <a:ea typeface="Calibri" panose="020F0502020204030204" pitchFamily="34" charset="0"/>
              <a:cs typeface="Times New Roman" panose="02020603050405020304" pitchFamily="18" charset="0"/>
            </a:endParaRPr>
          </a:p>
          <a:p>
            <a:pPr marL="342900" marR="0" lvl="0" indent="-342900">
              <a:lnSpc>
                <a:spcPct val="135000"/>
              </a:lnSpc>
              <a:spcBef>
                <a:spcPts val="0"/>
              </a:spcBef>
              <a:spcAft>
                <a:spcPts val="0"/>
              </a:spcAft>
              <a:buClr>
                <a:schemeClr val="accent1"/>
              </a:buClr>
              <a:buSzPct val="75000"/>
              <a:buFont typeface="Symbol" pitchFamily="2" charset="2"/>
              <a:buChar char=""/>
            </a:pPr>
            <a:endParaRPr lang="en-US" sz="1200" dirty="0">
              <a:ea typeface="Calibri" panose="020F0502020204030204" pitchFamily="34" charset="0"/>
              <a:cs typeface="Times New Roman" panose="02020603050405020304" pitchFamily="18" charset="0"/>
            </a:endParaRPr>
          </a:p>
          <a:p>
            <a:pPr marL="171450" indent="-171450">
              <a:lnSpc>
                <a:spcPct val="135000"/>
              </a:lnSpc>
              <a:buClr>
                <a:schemeClr val="accent1"/>
              </a:buClr>
              <a:buFont typeface="Arial" panose="020B0604020202020204" pitchFamily="34" charset="0"/>
              <a:buChar char="•"/>
            </a:pPr>
            <a:endParaRPr lang="en-US" sz="1200" dirty="0"/>
          </a:p>
        </p:txBody>
      </p:sp>
      <p:pic>
        <p:nvPicPr>
          <p:cNvPr id="6146" name="Picture 2">
            <a:extLst>
              <a:ext uri="{FF2B5EF4-FFF2-40B4-BE49-F238E27FC236}">
                <a16:creationId xmlns:a16="http://schemas.microsoft.com/office/drawing/2014/main" id="{FBB1A559-6174-2C4E-B1BC-CDB6AD8BB59B}"/>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292593" y="1640904"/>
            <a:ext cx="5330189" cy="284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11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6EA2-EE9F-1B4D-B491-FC6185A257F5}"/>
              </a:ext>
            </a:extLst>
          </p:cNvPr>
          <p:cNvSpPr>
            <a:spLocks noGrp="1"/>
          </p:cNvSpPr>
          <p:nvPr>
            <p:ph type="title"/>
          </p:nvPr>
        </p:nvSpPr>
        <p:spPr>
          <a:xfrm>
            <a:off x="8185833" y="457506"/>
            <a:ext cx="3626339" cy="272276"/>
          </a:xfrm>
        </p:spPr>
        <p:txBody>
          <a:bodyPr/>
          <a:lstStyle/>
          <a:p>
            <a:r>
              <a:rPr lang="en-US" i="1" dirty="0"/>
              <a:t>Florida Case Study</a:t>
            </a:r>
          </a:p>
        </p:txBody>
      </p:sp>
      <p:sp>
        <p:nvSpPr>
          <p:cNvPr id="5" name="Google Shape;126;p19">
            <a:extLst>
              <a:ext uri="{FF2B5EF4-FFF2-40B4-BE49-F238E27FC236}">
                <a16:creationId xmlns:a16="http://schemas.microsoft.com/office/drawing/2014/main" id="{2CE11B97-B986-8B41-9743-0BBEB3771198}"/>
              </a:ext>
            </a:extLst>
          </p:cNvPr>
          <p:cNvSpPr txBox="1"/>
          <p:nvPr/>
        </p:nvSpPr>
        <p:spPr>
          <a:xfrm>
            <a:off x="0" y="986088"/>
            <a:ext cx="12192000" cy="80975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MiamiCentral: More than a transit hub, a catalyst for a new downtown  </a:t>
            </a:r>
            <a:endParaRPr sz="1200" b="1" dirty="0">
              <a:solidFill>
                <a:srgbClr val="363636"/>
              </a:solidFill>
            </a:endParaRPr>
          </a:p>
        </p:txBody>
      </p:sp>
      <p:sp>
        <p:nvSpPr>
          <p:cNvPr id="6" name="TextBox 5">
            <a:extLst>
              <a:ext uri="{FF2B5EF4-FFF2-40B4-BE49-F238E27FC236}">
                <a16:creationId xmlns:a16="http://schemas.microsoft.com/office/drawing/2014/main" id="{091150D9-31C0-B14B-820F-0A97DDAAC55C}"/>
              </a:ext>
            </a:extLst>
          </p:cNvPr>
          <p:cNvSpPr txBox="1"/>
          <p:nvPr/>
        </p:nvSpPr>
        <p:spPr>
          <a:xfrm>
            <a:off x="5729064" y="1563609"/>
            <a:ext cx="6590815" cy="1729704"/>
          </a:xfrm>
          <a:prstGeom prst="rect">
            <a:avLst/>
          </a:prstGeom>
          <a:noFill/>
        </p:spPr>
        <p:txBody>
          <a:bodyPr wrap="square" rtlCol="0">
            <a:spAutoFit/>
          </a:bodyPr>
          <a:lstStyle/>
          <a:p>
            <a:pPr marL="176213" indent="-176213" algn="l" defTabSz="1036290" fontAlgn="auto">
              <a:lnSpc>
                <a:spcPct val="200000"/>
              </a:lnSpc>
              <a:spcBef>
                <a:spcPts val="0"/>
              </a:spcBef>
              <a:spcAft>
                <a:spcPts val="0"/>
              </a:spcAft>
              <a:buClr>
                <a:srgbClr val="FEDA00"/>
              </a:buClr>
              <a:buSzPct val="130000"/>
              <a:buFont typeface="Arial" panose="020B0604020202020204" pitchFamily="34" charset="0"/>
              <a:buChar char="•"/>
              <a:defRPr/>
            </a:pPr>
            <a:r>
              <a:rPr lang="en-US" sz="1100" dirty="0">
                <a:solidFill>
                  <a:srgbClr val="363636"/>
                </a:solidFill>
                <a:latin typeface="Century Gothic" panose="020B0502020202020204" pitchFamily="34" charset="0"/>
                <a:ea typeface="Sweet Sans" charset="0"/>
                <a:cs typeface="Sweet Sans" charset="0"/>
              </a:rPr>
              <a:t> Downtown Miami is experiencing significant inflow of new construction development </a:t>
            </a:r>
          </a:p>
          <a:p>
            <a:pPr marL="176213" indent="-176213" algn="l" defTabSz="1036290" fontAlgn="auto">
              <a:lnSpc>
                <a:spcPct val="200000"/>
              </a:lnSpc>
              <a:spcBef>
                <a:spcPts val="0"/>
              </a:spcBef>
              <a:spcAft>
                <a:spcPts val="0"/>
              </a:spcAft>
              <a:buClr>
                <a:srgbClr val="FEDA00"/>
              </a:buClr>
              <a:buSzPct val="130000"/>
              <a:buFont typeface="Arial" panose="020B0604020202020204" pitchFamily="34" charset="0"/>
              <a:buChar char="•"/>
              <a:defRPr/>
            </a:pPr>
            <a:r>
              <a:rPr lang="en-US" sz="1100" dirty="0">
                <a:solidFill>
                  <a:srgbClr val="363636"/>
                </a:solidFill>
                <a:latin typeface="Century Gothic" panose="020B0502020202020204" pitchFamily="34" charset="0"/>
                <a:ea typeface="Sweet Sans" charset="0"/>
                <a:cs typeface="Sweet Sans" charset="0"/>
              </a:rPr>
              <a:t>Inflow of recognized tenants (HNTB, Viacom, Cisneros, Ernst &amp; Young and Concacaf)</a:t>
            </a:r>
          </a:p>
          <a:p>
            <a:pPr marL="176213" indent="-176213" algn="l" defTabSz="1036290" fontAlgn="auto">
              <a:lnSpc>
                <a:spcPct val="200000"/>
              </a:lnSpc>
              <a:spcBef>
                <a:spcPts val="0"/>
              </a:spcBef>
              <a:spcAft>
                <a:spcPts val="0"/>
              </a:spcAft>
              <a:buClr>
                <a:srgbClr val="FEDA00"/>
              </a:buClr>
              <a:buSzPct val="130000"/>
              <a:buFont typeface="Arial" panose="020B0604020202020204" pitchFamily="34" charset="0"/>
              <a:buChar char="•"/>
              <a:defRPr/>
            </a:pPr>
            <a:r>
              <a:rPr lang="en-US" sz="1100" dirty="0">
                <a:solidFill>
                  <a:srgbClr val="363636"/>
                </a:solidFill>
                <a:latin typeface="Century Gothic" panose="020B0502020202020204" pitchFamily="34" charset="0"/>
                <a:ea typeface="Sweet Sans" charset="0"/>
                <a:cs typeface="Sweet Sans" charset="0"/>
              </a:rPr>
              <a:t>Brightline station serves a critical transportation need in a rapidly developing area</a:t>
            </a:r>
          </a:p>
          <a:p>
            <a:pPr algn="l" defTabSz="1036290" fontAlgn="auto">
              <a:lnSpc>
                <a:spcPct val="200000"/>
              </a:lnSpc>
              <a:spcBef>
                <a:spcPts val="0"/>
              </a:spcBef>
              <a:spcAft>
                <a:spcPts val="0"/>
              </a:spcAft>
              <a:buClr>
                <a:srgbClr val="FEDA00"/>
              </a:buClr>
              <a:buSzPct val="130000"/>
              <a:defRPr/>
            </a:pPr>
            <a:endParaRPr lang="en-US" sz="1100" dirty="0">
              <a:solidFill>
                <a:srgbClr val="363636"/>
              </a:solidFill>
              <a:latin typeface="Century Gothic" panose="020B0502020202020204" pitchFamily="34" charset="0"/>
              <a:ea typeface="Sweet Sans" charset="0"/>
              <a:cs typeface="Sweet Sans" charset="0"/>
            </a:endParaRPr>
          </a:p>
          <a:p>
            <a:pPr marL="323840" indent="-323840" algn="l" defTabSz="1036290" fontAlgn="auto">
              <a:lnSpc>
                <a:spcPct val="200000"/>
              </a:lnSpc>
              <a:spcBef>
                <a:spcPts val="0"/>
              </a:spcBef>
              <a:spcAft>
                <a:spcPts val="0"/>
              </a:spcAft>
              <a:buClr>
                <a:srgbClr val="FEDA00"/>
              </a:buClr>
              <a:buSzPct val="130000"/>
              <a:buFont typeface="Arial" panose="020B0604020202020204" pitchFamily="34" charset="0"/>
              <a:buChar char="•"/>
              <a:defRPr/>
            </a:pPr>
            <a:endParaRPr lang="en-US" sz="1100" dirty="0">
              <a:solidFill>
                <a:srgbClr val="5D6771"/>
              </a:solidFill>
              <a:latin typeface="Verdana"/>
              <a:cs typeface="+mn-cs"/>
            </a:endParaRPr>
          </a:p>
        </p:txBody>
      </p:sp>
      <p:pic>
        <p:nvPicPr>
          <p:cNvPr id="35" name="Picture 34" descr="A view of a city&#10;&#10;Description automatically generated">
            <a:extLst>
              <a:ext uri="{FF2B5EF4-FFF2-40B4-BE49-F238E27FC236}">
                <a16:creationId xmlns:a16="http://schemas.microsoft.com/office/drawing/2014/main" id="{367AD7E7-B964-6249-BA21-D28419ABBB2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9828" y="1659120"/>
            <a:ext cx="5253246" cy="4642784"/>
          </a:xfrm>
          <a:prstGeom prst="rect">
            <a:avLst/>
          </a:prstGeom>
        </p:spPr>
      </p:pic>
      <p:grpSp>
        <p:nvGrpSpPr>
          <p:cNvPr id="51" name="Group 50">
            <a:extLst>
              <a:ext uri="{FF2B5EF4-FFF2-40B4-BE49-F238E27FC236}">
                <a16:creationId xmlns:a16="http://schemas.microsoft.com/office/drawing/2014/main" id="{BCC4CCF4-A2C4-2949-9451-A8CCFE464088}"/>
              </a:ext>
            </a:extLst>
          </p:cNvPr>
          <p:cNvGrpSpPr/>
          <p:nvPr/>
        </p:nvGrpSpPr>
        <p:grpSpPr>
          <a:xfrm>
            <a:off x="5836638" y="2771321"/>
            <a:ext cx="9063235" cy="3530583"/>
            <a:chOff x="5836638" y="2771321"/>
            <a:chExt cx="9063235" cy="3530583"/>
          </a:xfrm>
        </p:grpSpPr>
        <p:grpSp>
          <p:nvGrpSpPr>
            <p:cNvPr id="31" name="Group 30">
              <a:extLst>
                <a:ext uri="{FF2B5EF4-FFF2-40B4-BE49-F238E27FC236}">
                  <a16:creationId xmlns:a16="http://schemas.microsoft.com/office/drawing/2014/main" id="{7E7629D3-AB19-884F-9271-61F4E2375E63}"/>
                </a:ext>
              </a:extLst>
            </p:cNvPr>
            <p:cNvGrpSpPr/>
            <p:nvPr/>
          </p:nvGrpSpPr>
          <p:grpSpPr>
            <a:xfrm>
              <a:off x="5836638" y="2771321"/>
              <a:ext cx="9063235" cy="3530583"/>
              <a:chOff x="5525212" y="2736884"/>
              <a:chExt cx="9063235" cy="3530583"/>
            </a:xfrm>
          </p:grpSpPr>
          <p:sp>
            <p:nvSpPr>
              <p:cNvPr id="9" name="TextBox 8">
                <a:extLst>
                  <a:ext uri="{FF2B5EF4-FFF2-40B4-BE49-F238E27FC236}">
                    <a16:creationId xmlns:a16="http://schemas.microsoft.com/office/drawing/2014/main" id="{493498AC-7124-C443-8A78-CB20C2B7AE3F}"/>
                  </a:ext>
                </a:extLst>
              </p:cNvPr>
              <p:cNvSpPr txBox="1"/>
              <p:nvPr/>
            </p:nvSpPr>
            <p:spPr>
              <a:xfrm>
                <a:off x="5525212" y="2736884"/>
                <a:ext cx="5906672" cy="307777"/>
              </a:xfrm>
              <a:prstGeom prst="rect">
                <a:avLst/>
              </a:prstGeom>
              <a:solidFill>
                <a:schemeClr val="accent1"/>
              </a:solidFill>
            </p:spPr>
            <p:txBody>
              <a:bodyPr wrap="square" rtlCol="0" anchor="ctr">
                <a:spAutoFit/>
              </a:bodyPr>
              <a:lstStyle/>
              <a:p>
                <a:pPr algn="ctr"/>
                <a:r>
                  <a:rPr lang="en-US" sz="1400" b="1" dirty="0"/>
                  <a:t>DEVELOPMENT (IN AND AROUND MIAMICENTRAL)</a:t>
                </a:r>
                <a:endParaRPr lang="en-US" sz="1400" b="1" i="1" dirty="0"/>
              </a:p>
            </p:txBody>
          </p:sp>
          <p:sp>
            <p:nvSpPr>
              <p:cNvPr id="12" name="TextBox 11">
                <a:extLst>
                  <a:ext uri="{FF2B5EF4-FFF2-40B4-BE49-F238E27FC236}">
                    <a16:creationId xmlns:a16="http://schemas.microsoft.com/office/drawing/2014/main" id="{DB0B6AE7-87F4-3048-8B1E-5D35FF3AD7AF}"/>
                  </a:ext>
                </a:extLst>
              </p:cNvPr>
              <p:cNvSpPr txBox="1"/>
              <p:nvPr/>
            </p:nvSpPr>
            <p:spPr>
              <a:xfrm>
                <a:off x="6325312" y="3602752"/>
                <a:ext cx="1860522" cy="461665"/>
              </a:xfrm>
              <a:prstGeom prst="rect">
                <a:avLst/>
              </a:prstGeom>
              <a:noFill/>
            </p:spPr>
            <p:txBody>
              <a:bodyPr wrap="square" rtlCol="0">
                <a:spAutoFit/>
              </a:bodyPr>
              <a:lstStyle/>
              <a:p>
                <a:r>
                  <a:rPr lang="en-US" sz="1200" dirty="0"/>
                  <a:t>1,500 Condo Units &amp;</a:t>
                </a:r>
              </a:p>
              <a:p>
                <a:r>
                  <a:rPr lang="en-US" sz="1200" dirty="0"/>
                  <a:t>2,700 Apartment Units</a:t>
                </a:r>
              </a:p>
            </p:txBody>
          </p:sp>
          <p:sp>
            <p:nvSpPr>
              <p:cNvPr id="13" name="TextBox 12">
                <a:extLst>
                  <a:ext uri="{FF2B5EF4-FFF2-40B4-BE49-F238E27FC236}">
                    <a16:creationId xmlns:a16="http://schemas.microsoft.com/office/drawing/2014/main" id="{327A2F92-BE84-7744-AE61-05DDF4A7416E}"/>
                  </a:ext>
                </a:extLst>
              </p:cNvPr>
              <p:cNvSpPr txBox="1"/>
              <p:nvPr/>
            </p:nvSpPr>
            <p:spPr>
              <a:xfrm>
                <a:off x="6325312" y="4191343"/>
                <a:ext cx="5336132" cy="276999"/>
              </a:xfrm>
              <a:prstGeom prst="rect">
                <a:avLst/>
              </a:prstGeom>
              <a:noFill/>
            </p:spPr>
            <p:txBody>
              <a:bodyPr wrap="square" rtlCol="0">
                <a:spAutoFit/>
              </a:bodyPr>
              <a:lstStyle/>
              <a:p>
                <a:r>
                  <a:rPr lang="en-US" sz="1200" dirty="0"/>
                  <a:t>140,000 SF of retail space </a:t>
                </a:r>
              </a:p>
            </p:txBody>
          </p:sp>
          <p:sp>
            <p:nvSpPr>
              <p:cNvPr id="14" name="TextBox 13">
                <a:extLst>
                  <a:ext uri="{FF2B5EF4-FFF2-40B4-BE49-F238E27FC236}">
                    <a16:creationId xmlns:a16="http://schemas.microsoft.com/office/drawing/2014/main" id="{F009D1BB-A270-604B-BE6A-9D68D5149EE4}"/>
                  </a:ext>
                </a:extLst>
              </p:cNvPr>
              <p:cNvSpPr txBox="1"/>
              <p:nvPr/>
            </p:nvSpPr>
            <p:spPr>
              <a:xfrm>
                <a:off x="6344362" y="4726705"/>
                <a:ext cx="5336132" cy="276999"/>
              </a:xfrm>
              <a:prstGeom prst="rect">
                <a:avLst/>
              </a:prstGeom>
              <a:noFill/>
            </p:spPr>
            <p:txBody>
              <a:bodyPr wrap="square" rtlCol="0">
                <a:spAutoFit/>
              </a:bodyPr>
              <a:lstStyle/>
              <a:p>
                <a:r>
                  <a:rPr lang="en-US" sz="1200" dirty="0"/>
                  <a:t>328 Hotel Units</a:t>
                </a:r>
              </a:p>
            </p:txBody>
          </p:sp>
          <p:sp>
            <p:nvSpPr>
              <p:cNvPr id="15" name="Oval 14">
                <a:extLst>
                  <a:ext uri="{FF2B5EF4-FFF2-40B4-BE49-F238E27FC236}">
                    <a16:creationId xmlns:a16="http://schemas.microsoft.com/office/drawing/2014/main" id="{BEAABC08-575A-474C-B7CC-98B500A864EC}"/>
                  </a:ext>
                </a:extLst>
              </p:cNvPr>
              <p:cNvSpPr/>
              <p:nvPr/>
            </p:nvSpPr>
            <p:spPr>
              <a:xfrm>
                <a:off x="5813370" y="3616908"/>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F17C9FB-C9AF-A945-8AAD-60DA7463D419}"/>
                  </a:ext>
                </a:extLst>
              </p:cNvPr>
              <p:cNvSpPr/>
              <p:nvPr/>
            </p:nvSpPr>
            <p:spPr>
              <a:xfrm>
                <a:off x="5813370" y="4127892"/>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53F1DA-FBBE-AD45-94AE-91BE14DC1E76}"/>
                  </a:ext>
                </a:extLst>
              </p:cNvPr>
              <p:cNvSpPr/>
              <p:nvPr/>
            </p:nvSpPr>
            <p:spPr>
              <a:xfrm>
                <a:off x="5813370" y="4664559"/>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F6DA36-8A68-E64B-8031-10121DADDF76}"/>
                  </a:ext>
                </a:extLst>
              </p:cNvPr>
              <p:cNvSpPr txBox="1"/>
              <p:nvPr/>
            </p:nvSpPr>
            <p:spPr>
              <a:xfrm>
                <a:off x="5525212" y="5292530"/>
                <a:ext cx="5906672" cy="307777"/>
              </a:xfrm>
              <a:prstGeom prst="rect">
                <a:avLst/>
              </a:prstGeom>
              <a:solidFill>
                <a:schemeClr val="accent1"/>
              </a:solidFill>
            </p:spPr>
            <p:txBody>
              <a:bodyPr wrap="square" rtlCol="0" anchor="ctr">
                <a:spAutoFit/>
              </a:bodyPr>
              <a:lstStyle/>
              <a:p>
                <a:pPr algn="ctr"/>
                <a:r>
                  <a:rPr lang="en-US" sz="1400" b="1" dirty="0"/>
                  <a:t>A BIGGER DOWNTOWN COMMUNITY AS A RESULT</a:t>
                </a:r>
                <a:endParaRPr lang="en-US" sz="1400" b="1" i="1" dirty="0"/>
              </a:p>
            </p:txBody>
          </p:sp>
          <p:sp>
            <p:nvSpPr>
              <p:cNvPr id="19" name="TextBox 18">
                <a:extLst>
                  <a:ext uri="{FF2B5EF4-FFF2-40B4-BE49-F238E27FC236}">
                    <a16:creationId xmlns:a16="http://schemas.microsoft.com/office/drawing/2014/main" id="{88CF5A63-DBAE-0A47-8D46-6FF4E6D57A65}"/>
                  </a:ext>
                </a:extLst>
              </p:cNvPr>
              <p:cNvSpPr txBox="1"/>
              <p:nvPr/>
            </p:nvSpPr>
            <p:spPr>
              <a:xfrm>
                <a:off x="6198334" y="5944649"/>
                <a:ext cx="5336132" cy="276999"/>
              </a:xfrm>
              <a:prstGeom prst="rect">
                <a:avLst/>
              </a:prstGeom>
              <a:noFill/>
            </p:spPr>
            <p:txBody>
              <a:bodyPr wrap="square" rtlCol="0">
                <a:spAutoFit/>
              </a:bodyPr>
              <a:lstStyle/>
              <a:p>
                <a:r>
                  <a:rPr lang="en-US" sz="1200" dirty="0"/>
                  <a:t>+150k daytime population</a:t>
                </a:r>
              </a:p>
            </p:txBody>
          </p:sp>
          <p:sp>
            <p:nvSpPr>
              <p:cNvPr id="20" name="Oval 19">
                <a:extLst>
                  <a:ext uri="{FF2B5EF4-FFF2-40B4-BE49-F238E27FC236}">
                    <a16:creationId xmlns:a16="http://schemas.microsoft.com/office/drawing/2014/main" id="{B301678B-6006-6A4F-B4C7-3BA627C13E10}"/>
                  </a:ext>
                </a:extLst>
              </p:cNvPr>
              <p:cNvSpPr/>
              <p:nvPr/>
            </p:nvSpPr>
            <p:spPr>
              <a:xfrm>
                <a:off x="5813370" y="5866174"/>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20E79BF-258C-184B-B042-2C90292C26F2}"/>
                  </a:ext>
                </a:extLst>
              </p:cNvPr>
              <p:cNvSpPr txBox="1"/>
              <p:nvPr/>
            </p:nvSpPr>
            <p:spPr>
              <a:xfrm>
                <a:off x="9129739" y="5944649"/>
                <a:ext cx="5336132" cy="276999"/>
              </a:xfrm>
              <a:prstGeom prst="rect">
                <a:avLst/>
              </a:prstGeom>
              <a:noFill/>
            </p:spPr>
            <p:txBody>
              <a:bodyPr wrap="square" rtlCol="0">
                <a:spAutoFit/>
              </a:bodyPr>
              <a:lstStyle/>
              <a:p>
                <a:r>
                  <a:rPr lang="en-US" sz="1200" dirty="0"/>
                  <a:t>+50k new residents</a:t>
                </a:r>
              </a:p>
            </p:txBody>
          </p:sp>
          <p:sp>
            <p:nvSpPr>
              <p:cNvPr id="22" name="Oval 21">
                <a:extLst>
                  <a:ext uri="{FF2B5EF4-FFF2-40B4-BE49-F238E27FC236}">
                    <a16:creationId xmlns:a16="http://schemas.microsoft.com/office/drawing/2014/main" id="{3FF78225-4EF3-9146-8B57-AA2E47DCBE34}"/>
                  </a:ext>
                </a:extLst>
              </p:cNvPr>
              <p:cNvSpPr/>
              <p:nvPr/>
            </p:nvSpPr>
            <p:spPr>
              <a:xfrm>
                <a:off x="8713046" y="5866174"/>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BB5FBD9-C74D-B04A-BA82-25378EA3E31D}"/>
                  </a:ext>
                </a:extLst>
              </p:cNvPr>
              <p:cNvSpPr txBox="1"/>
              <p:nvPr/>
            </p:nvSpPr>
            <p:spPr>
              <a:xfrm>
                <a:off x="9233265" y="3602752"/>
                <a:ext cx="1860522" cy="461665"/>
              </a:xfrm>
              <a:prstGeom prst="rect">
                <a:avLst/>
              </a:prstGeom>
              <a:noFill/>
            </p:spPr>
            <p:txBody>
              <a:bodyPr wrap="square" rtlCol="0">
                <a:spAutoFit/>
              </a:bodyPr>
              <a:lstStyle/>
              <a:p>
                <a:r>
                  <a:rPr lang="en-US" sz="1200" dirty="0"/>
                  <a:t>3,000 Condo Units &amp;</a:t>
                </a:r>
              </a:p>
              <a:p>
                <a:r>
                  <a:rPr lang="en-US" sz="1200" dirty="0"/>
                  <a:t>5,000 Apartment Units</a:t>
                </a:r>
              </a:p>
            </p:txBody>
          </p:sp>
          <p:sp>
            <p:nvSpPr>
              <p:cNvPr id="24" name="TextBox 23">
                <a:extLst>
                  <a:ext uri="{FF2B5EF4-FFF2-40B4-BE49-F238E27FC236}">
                    <a16:creationId xmlns:a16="http://schemas.microsoft.com/office/drawing/2014/main" id="{66507DC7-FFFA-D348-A88B-9542738D7AE7}"/>
                  </a:ext>
                </a:extLst>
              </p:cNvPr>
              <p:cNvSpPr txBox="1"/>
              <p:nvPr/>
            </p:nvSpPr>
            <p:spPr>
              <a:xfrm>
                <a:off x="9233265" y="4191343"/>
                <a:ext cx="5336132" cy="276999"/>
              </a:xfrm>
              <a:prstGeom prst="rect">
                <a:avLst/>
              </a:prstGeom>
              <a:noFill/>
            </p:spPr>
            <p:txBody>
              <a:bodyPr wrap="square" rtlCol="0">
                <a:spAutoFit/>
              </a:bodyPr>
              <a:lstStyle/>
              <a:p>
                <a:r>
                  <a:rPr lang="en-US" sz="1200" dirty="0"/>
                  <a:t>850,000 SF of retail space </a:t>
                </a:r>
              </a:p>
            </p:txBody>
          </p:sp>
          <p:sp>
            <p:nvSpPr>
              <p:cNvPr id="25" name="TextBox 24">
                <a:extLst>
                  <a:ext uri="{FF2B5EF4-FFF2-40B4-BE49-F238E27FC236}">
                    <a16:creationId xmlns:a16="http://schemas.microsoft.com/office/drawing/2014/main" id="{24EC2266-5F5D-DB4D-876A-BF71B063DDD0}"/>
                  </a:ext>
                </a:extLst>
              </p:cNvPr>
              <p:cNvSpPr txBox="1"/>
              <p:nvPr/>
            </p:nvSpPr>
            <p:spPr>
              <a:xfrm>
                <a:off x="9252315" y="4726705"/>
                <a:ext cx="5336132" cy="276999"/>
              </a:xfrm>
              <a:prstGeom prst="rect">
                <a:avLst/>
              </a:prstGeom>
              <a:noFill/>
            </p:spPr>
            <p:txBody>
              <a:bodyPr wrap="square" rtlCol="0">
                <a:spAutoFit/>
              </a:bodyPr>
              <a:lstStyle/>
              <a:p>
                <a:r>
                  <a:rPr lang="en-US" sz="1200" dirty="0"/>
                  <a:t>4,000 Hotel Units</a:t>
                </a:r>
              </a:p>
            </p:txBody>
          </p:sp>
          <p:sp>
            <p:nvSpPr>
              <p:cNvPr id="26" name="Oval 25">
                <a:extLst>
                  <a:ext uri="{FF2B5EF4-FFF2-40B4-BE49-F238E27FC236}">
                    <a16:creationId xmlns:a16="http://schemas.microsoft.com/office/drawing/2014/main" id="{A75D8D96-AE2C-0140-A724-7E5D1C945F47}"/>
                  </a:ext>
                </a:extLst>
              </p:cNvPr>
              <p:cNvSpPr/>
              <p:nvPr/>
            </p:nvSpPr>
            <p:spPr>
              <a:xfrm>
                <a:off x="8721323" y="3616908"/>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D5C07C0-F22F-574E-95E4-826D3CAB2C75}"/>
                  </a:ext>
                </a:extLst>
              </p:cNvPr>
              <p:cNvSpPr/>
              <p:nvPr/>
            </p:nvSpPr>
            <p:spPr>
              <a:xfrm>
                <a:off x="8721323" y="4127892"/>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28A5F9F-9BB2-7843-A586-8F1942EFEF61}"/>
                  </a:ext>
                </a:extLst>
              </p:cNvPr>
              <p:cNvSpPr/>
              <p:nvPr/>
            </p:nvSpPr>
            <p:spPr>
              <a:xfrm>
                <a:off x="8721323" y="4664559"/>
                <a:ext cx="401293" cy="4012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EBFDF7C-1CF1-1E42-BC47-29D04B7AD315}"/>
                  </a:ext>
                </a:extLst>
              </p:cNvPr>
              <p:cNvSpPr txBox="1"/>
              <p:nvPr/>
            </p:nvSpPr>
            <p:spPr>
              <a:xfrm>
                <a:off x="5781648" y="3216062"/>
                <a:ext cx="2471398" cy="276999"/>
              </a:xfrm>
              <a:prstGeom prst="rect">
                <a:avLst/>
              </a:prstGeom>
              <a:noFill/>
            </p:spPr>
            <p:txBody>
              <a:bodyPr wrap="square" rtlCol="0">
                <a:spAutoFit/>
              </a:bodyPr>
              <a:lstStyle/>
              <a:p>
                <a:r>
                  <a:rPr lang="en-US" sz="1200" b="1" dirty="0">
                    <a:solidFill>
                      <a:schemeClr val="accent4"/>
                    </a:solidFill>
                  </a:rPr>
                  <a:t>RECENTLY COMPLETED</a:t>
                </a:r>
              </a:p>
            </p:txBody>
          </p:sp>
          <p:sp>
            <p:nvSpPr>
              <p:cNvPr id="30" name="TextBox 29">
                <a:extLst>
                  <a:ext uri="{FF2B5EF4-FFF2-40B4-BE49-F238E27FC236}">
                    <a16:creationId xmlns:a16="http://schemas.microsoft.com/office/drawing/2014/main" id="{DE53944C-5EDC-334B-B7BE-B35BFB72B617}"/>
                  </a:ext>
                </a:extLst>
              </p:cNvPr>
              <p:cNvSpPr txBox="1"/>
              <p:nvPr/>
            </p:nvSpPr>
            <p:spPr>
              <a:xfrm>
                <a:off x="8713046" y="3216062"/>
                <a:ext cx="2841848" cy="276999"/>
              </a:xfrm>
              <a:prstGeom prst="rect">
                <a:avLst/>
              </a:prstGeom>
              <a:noFill/>
            </p:spPr>
            <p:txBody>
              <a:bodyPr wrap="square" rtlCol="0">
                <a:spAutoFit/>
              </a:bodyPr>
              <a:lstStyle/>
              <a:p>
                <a:r>
                  <a:rPr lang="en-US" sz="1200" b="1" dirty="0">
                    <a:solidFill>
                      <a:schemeClr val="accent4"/>
                    </a:solidFill>
                  </a:rPr>
                  <a:t>UNDER CONSTRUCTION &amp; PLANNED</a:t>
                </a:r>
              </a:p>
            </p:txBody>
          </p:sp>
        </p:grpSp>
        <p:pic>
          <p:nvPicPr>
            <p:cNvPr id="37" name="Picture 36" descr="A picture containing shape&#10;&#10;Description automatically generated">
              <a:extLst>
                <a:ext uri="{FF2B5EF4-FFF2-40B4-BE49-F238E27FC236}">
                  <a16:creationId xmlns:a16="http://schemas.microsoft.com/office/drawing/2014/main" id="{F99EDB25-16B7-2A41-AC46-D3A7A49870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55516" y="5939263"/>
              <a:ext cx="363241" cy="307053"/>
            </a:xfrm>
            <a:prstGeom prst="rect">
              <a:avLst/>
            </a:prstGeom>
          </p:spPr>
        </p:pic>
        <p:pic>
          <p:nvPicPr>
            <p:cNvPr id="39" name="Picture 38" descr="A picture containing shape&#10;&#10;Description automatically generated">
              <a:extLst>
                <a:ext uri="{FF2B5EF4-FFF2-40B4-BE49-F238E27FC236}">
                  <a16:creationId xmlns:a16="http://schemas.microsoft.com/office/drawing/2014/main" id="{CDCC4AEB-8A05-3F4A-B424-F7AAF738787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82610" y="5960361"/>
              <a:ext cx="288835" cy="251817"/>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BB4290C8-CFE5-2E45-969E-4646B5B59A8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099279" y="4781520"/>
              <a:ext cx="268231" cy="224131"/>
            </a:xfrm>
            <a:prstGeom prst="rect">
              <a:avLst/>
            </a:prstGeom>
          </p:spPr>
        </p:pic>
        <p:pic>
          <p:nvPicPr>
            <p:cNvPr id="43" name="Picture 42" descr="A picture containing shape&#10;&#10;Description automatically generated">
              <a:extLst>
                <a:ext uri="{FF2B5EF4-FFF2-40B4-BE49-F238E27FC236}">
                  <a16:creationId xmlns:a16="http://schemas.microsoft.com/office/drawing/2014/main" id="{71A9AD94-50A8-B046-8630-8A2DCD0DAB2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082755" y="4216610"/>
              <a:ext cx="291770" cy="254377"/>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B2CA053D-A46A-5A42-B6AB-6BB9DC079BC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100757" y="3715264"/>
              <a:ext cx="298716" cy="254595"/>
            </a:xfrm>
            <a:prstGeom prst="rect">
              <a:avLst/>
            </a:prstGeom>
          </p:spPr>
        </p:pic>
        <p:pic>
          <p:nvPicPr>
            <p:cNvPr id="48" name="Picture 47" descr="A picture containing shape&#10;&#10;Description automatically generated">
              <a:extLst>
                <a:ext uri="{FF2B5EF4-FFF2-40B4-BE49-F238E27FC236}">
                  <a16:creationId xmlns:a16="http://schemas.microsoft.com/office/drawing/2014/main" id="{89094498-8358-E543-9133-E746368185B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97329" y="4787870"/>
              <a:ext cx="268231" cy="224131"/>
            </a:xfrm>
            <a:prstGeom prst="rect">
              <a:avLst/>
            </a:prstGeom>
          </p:spPr>
        </p:pic>
        <p:pic>
          <p:nvPicPr>
            <p:cNvPr id="49" name="Picture 48" descr="A picture containing shape&#10;&#10;Description automatically generated">
              <a:extLst>
                <a:ext uri="{FF2B5EF4-FFF2-40B4-BE49-F238E27FC236}">
                  <a16:creationId xmlns:a16="http://schemas.microsoft.com/office/drawing/2014/main" id="{939D70F7-87AF-114C-AC8E-EF587513BFDD}"/>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174455" y="4229310"/>
              <a:ext cx="291770" cy="254377"/>
            </a:xfrm>
            <a:prstGeom prst="rect">
              <a:avLst/>
            </a:prstGeom>
          </p:spPr>
        </p:pic>
        <p:pic>
          <p:nvPicPr>
            <p:cNvPr id="50" name="Picture 49" descr="A picture containing shape&#10;&#10;Description automatically generated">
              <a:extLst>
                <a:ext uri="{FF2B5EF4-FFF2-40B4-BE49-F238E27FC236}">
                  <a16:creationId xmlns:a16="http://schemas.microsoft.com/office/drawing/2014/main" id="{E3AFE45D-8497-7044-83A2-47231FCEBB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86107" y="3715264"/>
              <a:ext cx="298716" cy="254595"/>
            </a:xfrm>
            <a:prstGeom prst="rect">
              <a:avLst/>
            </a:prstGeom>
          </p:spPr>
        </p:pic>
      </p:grpSp>
    </p:spTree>
    <p:extLst>
      <p:ext uri="{BB962C8B-B14F-4D97-AF65-F5344CB8AC3E}">
        <p14:creationId xmlns:p14="http://schemas.microsoft.com/office/powerpoint/2010/main" val="2668101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89DC-1AC3-B94F-9EE0-0AE97CA5A67A}"/>
              </a:ext>
            </a:extLst>
          </p:cNvPr>
          <p:cNvSpPr>
            <a:spLocks noGrp="1"/>
          </p:cNvSpPr>
          <p:nvPr>
            <p:ph type="title"/>
          </p:nvPr>
        </p:nvSpPr>
        <p:spPr>
          <a:xfrm>
            <a:off x="8185833" y="455966"/>
            <a:ext cx="3626339" cy="272276"/>
          </a:xfrm>
        </p:spPr>
        <p:txBody>
          <a:bodyPr/>
          <a:lstStyle/>
          <a:p>
            <a:r>
              <a:rPr lang="en-US" i="1" dirty="0"/>
              <a:t>Post-COVID-19 World</a:t>
            </a:r>
          </a:p>
        </p:txBody>
      </p:sp>
      <p:sp>
        <p:nvSpPr>
          <p:cNvPr id="3" name="Google Shape;126;p19">
            <a:extLst>
              <a:ext uri="{FF2B5EF4-FFF2-40B4-BE49-F238E27FC236}">
                <a16:creationId xmlns:a16="http://schemas.microsoft.com/office/drawing/2014/main" id="{EA653F10-3E99-9147-BAAD-A4AB0A75ED51}"/>
              </a:ext>
            </a:extLst>
          </p:cNvPr>
          <p:cNvSpPr txBox="1"/>
          <p:nvPr/>
        </p:nvSpPr>
        <p:spPr>
          <a:xfrm>
            <a:off x="0" y="837149"/>
            <a:ext cx="1219200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rPr>
              <a:t>Transportation trends post-COVID</a:t>
            </a:r>
            <a:endParaRPr b="1" dirty="0">
              <a:solidFill>
                <a:srgbClr val="363636"/>
              </a:solidFill>
            </a:endParaRPr>
          </a:p>
        </p:txBody>
      </p:sp>
      <p:grpSp>
        <p:nvGrpSpPr>
          <p:cNvPr id="7" name="Group 6">
            <a:extLst>
              <a:ext uri="{FF2B5EF4-FFF2-40B4-BE49-F238E27FC236}">
                <a16:creationId xmlns:a16="http://schemas.microsoft.com/office/drawing/2014/main" id="{413CC153-ECB4-F843-8768-00BDD389476F}"/>
              </a:ext>
            </a:extLst>
          </p:cNvPr>
          <p:cNvGrpSpPr/>
          <p:nvPr/>
        </p:nvGrpSpPr>
        <p:grpSpPr>
          <a:xfrm>
            <a:off x="540521" y="1367716"/>
            <a:ext cx="11110960" cy="5261997"/>
            <a:chOff x="551395" y="896333"/>
            <a:chExt cx="8369475" cy="3963666"/>
          </a:xfrm>
        </p:grpSpPr>
        <p:sp>
          <p:nvSpPr>
            <p:cNvPr id="13" name="Google Shape;571;p42">
              <a:extLst>
                <a:ext uri="{FF2B5EF4-FFF2-40B4-BE49-F238E27FC236}">
                  <a16:creationId xmlns:a16="http://schemas.microsoft.com/office/drawing/2014/main" id="{8FB11EA9-3F4E-E547-98CD-FBA2C53F593E}"/>
                </a:ext>
              </a:extLst>
            </p:cNvPr>
            <p:cNvSpPr txBox="1"/>
            <p:nvPr/>
          </p:nvSpPr>
          <p:spPr>
            <a:xfrm>
              <a:off x="551395" y="896333"/>
              <a:ext cx="8369475" cy="1078847"/>
            </a:xfrm>
            <a:prstGeom prst="rect">
              <a:avLst/>
            </a:prstGeom>
            <a:noFill/>
            <a:ln>
              <a:noFill/>
            </a:ln>
          </p:spPr>
          <p:txBody>
            <a:bodyPr spcFirstLastPara="1" wrap="square" lIns="91425" tIns="91425" rIns="91425" bIns="91425" anchor="t" anchorCtr="0">
              <a:noAutofit/>
            </a:bodyPr>
            <a:lstStyle/>
            <a:p>
              <a:pPr marL="285750" indent="-285750">
                <a:lnSpc>
                  <a:spcPct val="114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rPr>
                <a:t>Brightline is pioneering new standards for clean and healthy travel</a:t>
              </a:r>
            </a:p>
            <a:p>
              <a:pPr marL="285750" indent="-285750">
                <a:lnSpc>
                  <a:spcPct val="114000"/>
                </a:lnSpc>
                <a:buClr>
                  <a:schemeClr val="accent1"/>
                </a:buClr>
                <a:buFont typeface="Arial" panose="020B0604020202020204" pitchFamily="34" charset="0"/>
                <a:buChar char="•"/>
              </a:pPr>
              <a:endParaRPr lang="en-US" sz="1200" dirty="0">
                <a:solidFill>
                  <a:srgbClr val="363636"/>
                </a:solidFill>
                <a:latin typeface="Century Gothic" panose="020B0502020202020204" pitchFamily="34" charset="0"/>
              </a:endParaRPr>
            </a:p>
            <a:p>
              <a:pPr marL="285750" indent="-285750">
                <a:lnSpc>
                  <a:spcPct val="114000"/>
                </a:lnSpc>
                <a:buClr>
                  <a:schemeClr val="accent1"/>
                </a:buClr>
                <a:buFont typeface="Arial" panose="020B0604020202020204" pitchFamily="34" charset="0"/>
                <a:buChar char="•"/>
              </a:pPr>
              <a:r>
                <a:rPr lang="en-US" sz="1200" dirty="0">
                  <a:solidFill>
                    <a:srgbClr val="363636"/>
                  </a:solidFill>
                  <a:latin typeface="Century Gothic" panose="020B0502020202020204" pitchFamily="34" charset="0"/>
                </a:rPr>
                <a:t>In South Florida, traffic and movement have continued to increase and rebound as people go back to work</a:t>
              </a:r>
            </a:p>
            <a:p>
              <a:pPr>
                <a:lnSpc>
                  <a:spcPct val="114000"/>
                </a:lnSpc>
                <a:buClr>
                  <a:srgbClr val="FDDB02"/>
                </a:buClr>
              </a:pPr>
              <a:endParaRPr lang="en-US" sz="1200" dirty="0">
                <a:solidFill>
                  <a:srgbClr val="363636"/>
                </a:solidFill>
                <a:latin typeface="Century Gothic" panose="020B0502020202020204" pitchFamily="34" charset="0"/>
              </a:endParaRPr>
            </a:p>
            <a:p>
              <a:pPr marL="285750" indent="-285750">
                <a:lnSpc>
                  <a:spcPct val="114000"/>
                </a:lnSpc>
                <a:buClr>
                  <a:srgbClr val="FDDB02"/>
                </a:buClr>
                <a:buFont typeface="Arial" panose="020B0604020202020204" pitchFamily="34" charset="0"/>
                <a:buChar char="•"/>
              </a:pPr>
              <a:r>
                <a:rPr lang="en-US" sz="1200" dirty="0">
                  <a:solidFill>
                    <a:srgbClr val="363636"/>
                  </a:solidFill>
                  <a:latin typeface="Century Gothic" panose="020B0502020202020204" pitchFamily="34" charset="0"/>
                </a:rPr>
                <a:t>Full suite of protocols to ensure traveler safety</a:t>
              </a:r>
            </a:p>
          </p:txBody>
        </p:sp>
        <p:sp>
          <p:nvSpPr>
            <p:cNvPr id="14" name="Google Shape;572;p42">
              <a:extLst>
                <a:ext uri="{FF2B5EF4-FFF2-40B4-BE49-F238E27FC236}">
                  <a16:creationId xmlns:a16="http://schemas.microsoft.com/office/drawing/2014/main" id="{B38332BC-633E-0D4D-BFE2-F02FDCFE653A}"/>
                </a:ext>
              </a:extLst>
            </p:cNvPr>
            <p:cNvSpPr txBox="1"/>
            <p:nvPr/>
          </p:nvSpPr>
          <p:spPr>
            <a:xfrm>
              <a:off x="577608" y="2104449"/>
              <a:ext cx="3995400" cy="218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rgbClr val="363636"/>
                  </a:solidFill>
                  <a:latin typeface="Century Gothic"/>
                  <a:ea typeface="Century Gothic"/>
                  <a:cs typeface="Century Gothic"/>
                  <a:sym typeface="Century Gothic"/>
                </a:rPr>
                <a:t>EXISTING SAFETY MEASURES</a:t>
              </a:r>
              <a:endParaRPr sz="1400" b="1" dirty="0">
                <a:solidFill>
                  <a:srgbClr val="363636"/>
                </a:solidFill>
                <a:latin typeface="Century Gothic"/>
                <a:ea typeface="Century Gothic"/>
                <a:cs typeface="Century Gothic"/>
                <a:sym typeface="Century Gothic"/>
              </a:endParaRPr>
            </a:p>
          </p:txBody>
        </p:sp>
        <p:sp>
          <p:nvSpPr>
            <p:cNvPr id="15" name="Google Shape;573;p42">
              <a:extLst>
                <a:ext uri="{FF2B5EF4-FFF2-40B4-BE49-F238E27FC236}">
                  <a16:creationId xmlns:a16="http://schemas.microsoft.com/office/drawing/2014/main" id="{BD03629B-A41E-724F-A22A-FB82DD25B5EE}"/>
                </a:ext>
              </a:extLst>
            </p:cNvPr>
            <p:cNvSpPr txBox="1"/>
            <p:nvPr/>
          </p:nvSpPr>
          <p:spPr>
            <a:xfrm>
              <a:off x="4840141" y="2104449"/>
              <a:ext cx="3995400" cy="2181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rgbClr val="363636"/>
                  </a:solidFill>
                  <a:latin typeface="Century Gothic"/>
                  <a:ea typeface="Century Gothic"/>
                  <a:cs typeface="Century Gothic"/>
                  <a:sym typeface="Century Gothic"/>
                </a:rPr>
                <a:t>ADDITIONAL MEASURES WE HAVE TAKEN</a:t>
              </a:r>
              <a:endParaRPr sz="1400" b="1" dirty="0">
                <a:solidFill>
                  <a:srgbClr val="363636"/>
                </a:solidFill>
                <a:latin typeface="Century Gothic"/>
                <a:ea typeface="Century Gothic"/>
                <a:cs typeface="Century Gothic"/>
                <a:sym typeface="Century Gothic"/>
              </a:endParaRPr>
            </a:p>
          </p:txBody>
        </p:sp>
        <p:sp>
          <p:nvSpPr>
            <p:cNvPr id="16" name="Google Shape;574;p42">
              <a:extLst>
                <a:ext uri="{FF2B5EF4-FFF2-40B4-BE49-F238E27FC236}">
                  <a16:creationId xmlns:a16="http://schemas.microsoft.com/office/drawing/2014/main" id="{CBAC1EB9-F7CC-3148-ADB3-85C38EC4DCA1}"/>
                </a:ext>
              </a:extLst>
            </p:cNvPr>
            <p:cNvSpPr txBox="1"/>
            <p:nvPr/>
          </p:nvSpPr>
          <p:spPr>
            <a:xfrm>
              <a:off x="1222136" y="2460899"/>
              <a:ext cx="3323100" cy="23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None/>
              </a:pPr>
              <a:r>
                <a:rPr lang="en-US" sz="1100" b="1" dirty="0">
                  <a:solidFill>
                    <a:schemeClr val="accent4"/>
                  </a:solidFill>
                  <a:latin typeface="Century Gothic"/>
                  <a:ea typeface="Century Gothic"/>
                  <a:cs typeface="Century Gothic"/>
                  <a:sym typeface="Century Gothic"/>
                </a:rPr>
                <a:t>Touchless Technology in Traditionally High-Touch Areas</a:t>
              </a:r>
              <a:endParaRPr sz="1100" b="1" dirty="0">
                <a:solidFill>
                  <a:schemeClr val="accent4"/>
                </a:solidFill>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Motion sensor lighting, faucets, toilets, doors </a:t>
              </a:r>
              <a:endParaRPr sz="1100" dirty="0">
                <a:latin typeface="Century Gothic"/>
                <a:ea typeface="Century Gothic"/>
                <a:cs typeface="Century Gothic"/>
                <a:sym typeface="Century Gothic"/>
              </a:endParaRPr>
            </a:p>
            <a:p>
              <a:pPr marL="457200" lvl="0" indent="0" algn="l" rtl="0">
                <a:lnSpc>
                  <a:spcPct val="115000"/>
                </a:lnSpc>
                <a:spcBef>
                  <a:spcPts val="0"/>
                </a:spcBef>
                <a:spcAft>
                  <a:spcPts val="0"/>
                </a:spcAft>
                <a:buClr>
                  <a:schemeClr val="accent1"/>
                </a:buClr>
                <a:buNone/>
              </a:pPr>
              <a:r>
                <a:rPr lang="en-US" sz="1100" dirty="0">
                  <a:latin typeface="Century Gothic"/>
                  <a:ea typeface="Century Gothic"/>
                  <a:cs typeface="Century Gothic"/>
                  <a:sym typeface="Century Gothic"/>
                </a:rPr>
                <a:t>and hand driers</a:t>
              </a: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solidFill>
                  <a:schemeClr val="accent4"/>
                </a:solidFill>
                <a:latin typeface="Century Gothic"/>
                <a:ea typeface="Century Gothic"/>
                <a:cs typeface="Century Gothic"/>
                <a:sym typeface="Century Gothic"/>
              </a:endParaRPr>
            </a:p>
            <a:p>
              <a:pPr marL="0" lvl="0" indent="0" algn="l" rtl="0">
                <a:spcBef>
                  <a:spcPts val="0"/>
                </a:spcBef>
                <a:spcAft>
                  <a:spcPts val="0"/>
                </a:spcAft>
                <a:buClr>
                  <a:schemeClr val="accent1"/>
                </a:buClr>
                <a:buNone/>
              </a:pPr>
              <a:r>
                <a:rPr lang="en-US" sz="1100" b="1" dirty="0">
                  <a:solidFill>
                    <a:schemeClr val="accent4"/>
                  </a:solidFill>
                  <a:latin typeface="Century Gothic"/>
                  <a:ea typeface="Century Gothic"/>
                  <a:cs typeface="Century Gothic"/>
                  <a:sym typeface="Century Gothic"/>
                </a:rPr>
                <a:t>Low to No-Touch Accessibility</a:t>
              </a:r>
              <a:endParaRPr sz="1100" b="1" dirty="0">
                <a:solidFill>
                  <a:schemeClr val="accent4"/>
                </a:solidFill>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Cash free trains and stations</a:t>
              </a:r>
              <a:endParaRPr sz="1100" dirty="0">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E-Ticketing for mobile ticket scanning</a:t>
              </a:r>
              <a:endParaRPr sz="1100" dirty="0">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Electronic menus on-board</a:t>
              </a: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solidFill>
                  <a:schemeClr val="accent4"/>
                </a:solidFill>
                <a:latin typeface="Century Gothic"/>
                <a:ea typeface="Century Gothic"/>
                <a:cs typeface="Century Gothic"/>
                <a:sym typeface="Century Gothic"/>
              </a:endParaRPr>
            </a:p>
            <a:p>
              <a:pPr marL="0" lvl="0" indent="0" algn="l" rtl="0">
                <a:spcBef>
                  <a:spcPts val="0"/>
                </a:spcBef>
                <a:spcAft>
                  <a:spcPts val="0"/>
                </a:spcAft>
                <a:buClr>
                  <a:schemeClr val="accent1"/>
                </a:buClr>
                <a:buNone/>
              </a:pPr>
              <a:r>
                <a:rPr lang="en-US" sz="1100" b="1" dirty="0">
                  <a:solidFill>
                    <a:schemeClr val="accent4"/>
                  </a:solidFill>
                  <a:latin typeface="Century Gothic"/>
                  <a:ea typeface="Century Gothic"/>
                  <a:cs typeface="Century Gothic"/>
                  <a:sym typeface="Century Gothic"/>
                </a:rPr>
                <a:t>Frequent, Enhanced Cleaning</a:t>
              </a:r>
              <a:endParaRPr sz="1100" b="1" dirty="0">
                <a:solidFill>
                  <a:schemeClr val="accent4"/>
                </a:solidFill>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All surfaces are regularly cleaned</a:t>
              </a:r>
              <a:endParaRPr sz="1100" dirty="0">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Trains are cleaned before every departure</a:t>
              </a:r>
              <a:endParaRPr sz="1100" dirty="0">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Disinfectant solution dispersed through station </a:t>
              </a:r>
              <a:endParaRPr sz="1100" dirty="0">
                <a:latin typeface="Century Gothic"/>
                <a:ea typeface="Century Gothic"/>
                <a:cs typeface="Century Gothic"/>
                <a:sym typeface="Century Gothic"/>
              </a:endParaRPr>
            </a:p>
            <a:p>
              <a:pPr marL="457200" lvl="0" indent="0" algn="l" rtl="0">
                <a:lnSpc>
                  <a:spcPct val="115000"/>
                </a:lnSpc>
                <a:spcBef>
                  <a:spcPts val="0"/>
                </a:spcBef>
                <a:spcAft>
                  <a:spcPts val="0"/>
                </a:spcAft>
                <a:buClr>
                  <a:schemeClr val="accent1"/>
                </a:buClr>
                <a:buNone/>
              </a:pPr>
              <a:r>
                <a:rPr lang="en-US" sz="1100" dirty="0">
                  <a:latin typeface="Century Gothic"/>
                  <a:ea typeface="Century Gothic"/>
                  <a:cs typeface="Century Gothic"/>
                  <a:sym typeface="Century Gothic"/>
                </a:rPr>
                <a:t>air filtration system</a:t>
              </a:r>
              <a:endParaRPr sz="1100" dirty="0">
                <a:latin typeface="Century Gothic"/>
                <a:ea typeface="Century Gothic"/>
                <a:cs typeface="Century Gothic"/>
                <a:sym typeface="Century Gothic"/>
              </a:endParaRPr>
            </a:p>
          </p:txBody>
        </p:sp>
        <p:sp>
          <p:nvSpPr>
            <p:cNvPr id="17" name="Google Shape;575;p42">
              <a:extLst>
                <a:ext uri="{FF2B5EF4-FFF2-40B4-BE49-F238E27FC236}">
                  <a16:creationId xmlns:a16="http://schemas.microsoft.com/office/drawing/2014/main" id="{18A79311-20FC-D54C-A1AF-E48E7411E6BA}"/>
                </a:ext>
              </a:extLst>
            </p:cNvPr>
            <p:cNvSpPr txBox="1"/>
            <p:nvPr/>
          </p:nvSpPr>
          <p:spPr>
            <a:xfrm>
              <a:off x="5615941" y="2228715"/>
              <a:ext cx="3219600" cy="23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accent1"/>
                </a:buClr>
                <a:buNone/>
              </a:pP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r>
                <a:rPr lang="en-US" sz="1100" b="1" dirty="0">
                  <a:solidFill>
                    <a:schemeClr val="accent4"/>
                  </a:solidFill>
                  <a:latin typeface="Century Gothic"/>
                  <a:ea typeface="Century Gothic"/>
                  <a:cs typeface="Century Gothic"/>
                  <a:sym typeface="Century Gothic"/>
                </a:rPr>
                <a:t>Train Air Filtration</a:t>
              </a:r>
              <a:endParaRPr sz="1100" b="1" dirty="0">
                <a:solidFill>
                  <a:schemeClr val="accent4"/>
                </a:solidFill>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Consistent stream of fresh air introduced to train air system</a:t>
              </a:r>
              <a:endParaRPr sz="1100" dirty="0">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UV light filters installed in all A/C units</a:t>
              </a: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endParaRPr sz="1100" dirty="0">
                <a:latin typeface="Century Gothic"/>
                <a:ea typeface="Century Gothic"/>
                <a:cs typeface="Century Gothic"/>
                <a:sym typeface="Century Gothic"/>
              </a:endParaRPr>
            </a:p>
            <a:p>
              <a:pPr marL="0" lvl="0" indent="0" algn="l" rtl="0">
                <a:spcBef>
                  <a:spcPts val="0"/>
                </a:spcBef>
                <a:spcAft>
                  <a:spcPts val="0"/>
                </a:spcAft>
                <a:buClr>
                  <a:schemeClr val="accent1"/>
                </a:buClr>
                <a:buNone/>
              </a:pPr>
              <a:r>
                <a:rPr lang="en-US" sz="1100" b="1" dirty="0">
                  <a:solidFill>
                    <a:schemeClr val="accent4"/>
                  </a:solidFill>
                  <a:latin typeface="Century Gothic"/>
                  <a:ea typeface="Century Gothic"/>
                  <a:cs typeface="Century Gothic"/>
                  <a:sym typeface="Century Gothic"/>
                </a:rPr>
                <a:t>Heightened Prevention</a:t>
              </a:r>
              <a:endParaRPr sz="1100" b="1" dirty="0">
                <a:solidFill>
                  <a:schemeClr val="accent4"/>
                </a:solidFill>
                <a:latin typeface="Century Gothic"/>
                <a:ea typeface="Century Gothic"/>
                <a:cs typeface="Century Gothic"/>
                <a:sym typeface="Century Gothic"/>
              </a:endParaRPr>
            </a:p>
            <a:p>
              <a:pPr marL="457200" lvl="0" indent="-285750" algn="l" rtl="0">
                <a:lnSpc>
                  <a:spcPct val="115000"/>
                </a:lnSpc>
                <a:spcBef>
                  <a:spcPts val="0"/>
                </a:spcBef>
                <a:spcAft>
                  <a:spcPts val="0"/>
                </a:spcAft>
                <a:buClr>
                  <a:schemeClr val="accent1"/>
                </a:buClr>
                <a:buSzPts val="900"/>
                <a:buFont typeface="Century Gothic"/>
                <a:buChar char="●"/>
              </a:pPr>
              <a:r>
                <a:rPr lang="en-US" sz="1100" dirty="0">
                  <a:latin typeface="Century Gothic"/>
                  <a:ea typeface="Century Gothic"/>
                  <a:cs typeface="Century Gothic"/>
                  <a:sym typeface="Century Gothic"/>
                </a:rPr>
                <a:t>Application of Aegis Microbe Shield to high touch areas on trains that inhibit the growth of bacteria for up to one year</a:t>
              </a:r>
              <a:endParaRPr sz="1100" dirty="0">
                <a:latin typeface="Century Gothic"/>
                <a:ea typeface="Century Gothic"/>
                <a:cs typeface="Century Gothic"/>
                <a:sym typeface="Century Gothic"/>
              </a:endParaRPr>
            </a:p>
          </p:txBody>
        </p:sp>
        <p:pic>
          <p:nvPicPr>
            <p:cNvPr id="19" name="Google Shape;577;p42">
              <a:extLst>
                <a:ext uri="{FF2B5EF4-FFF2-40B4-BE49-F238E27FC236}">
                  <a16:creationId xmlns:a16="http://schemas.microsoft.com/office/drawing/2014/main" id="{456EC28E-0487-4A46-ACFA-21015BB4C011}"/>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4935295" y="3276944"/>
              <a:ext cx="577775" cy="577775"/>
            </a:xfrm>
            <a:prstGeom prst="rect">
              <a:avLst/>
            </a:prstGeom>
            <a:noFill/>
            <a:ln>
              <a:noFill/>
            </a:ln>
          </p:spPr>
        </p:pic>
        <p:pic>
          <p:nvPicPr>
            <p:cNvPr id="20" name="Google Shape;578;p42">
              <a:extLst>
                <a:ext uri="{FF2B5EF4-FFF2-40B4-BE49-F238E27FC236}">
                  <a16:creationId xmlns:a16="http://schemas.microsoft.com/office/drawing/2014/main" id="{986144E1-15B9-7A48-BC73-D50742D2D50A}"/>
                </a:ext>
              </a:extLst>
            </p:cNvPr>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840141" y="2375646"/>
              <a:ext cx="686600" cy="686600"/>
            </a:xfrm>
            <a:prstGeom prst="rect">
              <a:avLst/>
            </a:prstGeom>
            <a:noFill/>
            <a:ln>
              <a:noFill/>
            </a:ln>
          </p:spPr>
        </p:pic>
        <p:pic>
          <p:nvPicPr>
            <p:cNvPr id="21" name="Google Shape;579;p42">
              <a:extLst>
                <a:ext uri="{FF2B5EF4-FFF2-40B4-BE49-F238E27FC236}">
                  <a16:creationId xmlns:a16="http://schemas.microsoft.com/office/drawing/2014/main" id="{CA52E5D8-D291-9E48-ACFD-11A8ED55B71B}"/>
                </a:ext>
              </a:extLst>
            </p:cNvPr>
            <p:cNvPicPr preferRelativeResize="0"/>
            <p:nvPr/>
          </p:nvPicPr>
          <p:blipFill>
            <a:blip r:embed="rId5">
              <a:alphaModFix/>
            </a:blip>
            <a:stretch>
              <a:fillRect/>
            </a:stretch>
          </p:blipFill>
          <p:spPr>
            <a:xfrm>
              <a:off x="589287" y="2424572"/>
              <a:ext cx="577775" cy="584311"/>
            </a:xfrm>
            <a:prstGeom prst="rect">
              <a:avLst/>
            </a:prstGeom>
            <a:noFill/>
            <a:ln>
              <a:noFill/>
            </a:ln>
          </p:spPr>
        </p:pic>
        <p:pic>
          <p:nvPicPr>
            <p:cNvPr id="22" name="Google Shape;580;p42">
              <a:extLst>
                <a:ext uri="{FF2B5EF4-FFF2-40B4-BE49-F238E27FC236}">
                  <a16:creationId xmlns:a16="http://schemas.microsoft.com/office/drawing/2014/main" id="{4CA14C63-AE48-DE41-AADC-B64EB94F7BD1}"/>
                </a:ext>
              </a:extLst>
            </p:cNvPr>
            <p:cNvPicPr preferRelativeResize="0"/>
            <p:nvPr/>
          </p:nvPicPr>
          <p:blipFill>
            <a:blip r:embed="rId6">
              <a:alphaModFix/>
            </a:blip>
            <a:stretch>
              <a:fillRect/>
            </a:stretch>
          </p:blipFill>
          <p:spPr>
            <a:xfrm>
              <a:off x="570469" y="3186937"/>
              <a:ext cx="615400" cy="622353"/>
            </a:xfrm>
            <a:prstGeom prst="rect">
              <a:avLst/>
            </a:prstGeom>
            <a:noFill/>
            <a:ln>
              <a:noFill/>
            </a:ln>
          </p:spPr>
        </p:pic>
        <p:pic>
          <p:nvPicPr>
            <p:cNvPr id="23" name="Google Shape;581;p42">
              <a:extLst>
                <a:ext uri="{FF2B5EF4-FFF2-40B4-BE49-F238E27FC236}">
                  <a16:creationId xmlns:a16="http://schemas.microsoft.com/office/drawing/2014/main" id="{A3067F2D-F468-5C42-9871-AEA54F653359}"/>
                </a:ext>
              </a:extLst>
            </p:cNvPr>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589295" y="3987376"/>
              <a:ext cx="615400" cy="733298"/>
            </a:xfrm>
            <a:prstGeom prst="rect">
              <a:avLst/>
            </a:prstGeom>
            <a:noFill/>
            <a:ln>
              <a:noFill/>
            </a:ln>
          </p:spPr>
        </p:pic>
      </p:grpSp>
    </p:spTree>
    <p:extLst>
      <p:ext uri="{BB962C8B-B14F-4D97-AF65-F5344CB8AC3E}">
        <p14:creationId xmlns:p14="http://schemas.microsoft.com/office/powerpoint/2010/main" val="747189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364A7-A39D-0548-B1F5-22FBFA0186E0}"/>
              </a:ext>
            </a:extLst>
          </p:cNvPr>
          <p:cNvSpPr>
            <a:spLocks noGrp="1"/>
          </p:cNvSpPr>
          <p:nvPr>
            <p:ph type="title"/>
          </p:nvPr>
        </p:nvSpPr>
        <p:spPr>
          <a:xfrm>
            <a:off x="8185833" y="457506"/>
            <a:ext cx="3626339" cy="272276"/>
          </a:xfrm>
        </p:spPr>
        <p:txBody>
          <a:bodyPr/>
          <a:lstStyle/>
          <a:p>
            <a:r>
              <a:rPr lang="en-US" i="1" dirty="0"/>
              <a:t>Connections Matter: Commuter Rail</a:t>
            </a:r>
          </a:p>
        </p:txBody>
      </p:sp>
      <p:pic>
        <p:nvPicPr>
          <p:cNvPr id="3" name="Picture Placeholder 4" descr="A close up of a map&#10;&#10;Description automatically generated">
            <a:extLst>
              <a:ext uri="{FF2B5EF4-FFF2-40B4-BE49-F238E27FC236}">
                <a16:creationId xmlns:a16="http://schemas.microsoft.com/office/drawing/2014/main" id="{BDE94DA9-A2C0-E142-A993-627C221C506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00"/>
          <a:stretch/>
        </p:blipFill>
        <p:spPr>
          <a:xfrm>
            <a:off x="-28577" y="0"/>
            <a:ext cx="3626339"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1546060A-BDBC-EE4B-A4FF-39F56FB60E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642" y="-37983"/>
            <a:ext cx="8423631" cy="1760033"/>
          </a:xfrm>
          <a:prstGeom prst="rect">
            <a:avLst/>
          </a:prstGeom>
        </p:spPr>
      </p:pic>
      <p:pic>
        <p:nvPicPr>
          <p:cNvPr id="5" name="Picture 4" descr="A close up of a logo&#10;&#10;Description automatically generated">
            <a:extLst>
              <a:ext uri="{FF2B5EF4-FFF2-40B4-BE49-F238E27FC236}">
                <a16:creationId xmlns:a16="http://schemas.microsoft.com/office/drawing/2014/main" id="{6A738182-192F-7E4B-8989-BC47ADB350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22457" y="5712896"/>
            <a:ext cx="8001764" cy="1145104"/>
          </a:xfrm>
          <a:prstGeom prst="rect">
            <a:avLst/>
          </a:prstGeom>
        </p:spPr>
      </p:pic>
      <p:sp>
        <p:nvSpPr>
          <p:cNvPr id="6" name="TextBox 5">
            <a:extLst>
              <a:ext uri="{FF2B5EF4-FFF2-40B4-BE49-F238E27FC236}">
                <a16:creationId xmlns:a16="http://schemas.microsoft.com/office/drawing/2014/main" id="{EF2FD1FC-5FFF-774E-9E01-3F61004BCF06}"/>
              </a:ext>
            </a:extLst>
          </p:cNvPr>
          <p:cNvSpPr txBox="1"/>
          <p:nvPr/>
        </p:nvSpPr>
        <p:spPr>
          <a:xfrm>
            <a:off x="11734802" y="6541675"/>
            <a:ext cx="528638" cy="261610"/>
          </a:xfrm>
          <a:prstGeom prst="rect">
            <a:avLst/>
          </a:prstGeom>
          <a:noFill/>
        </p:spPr>
        <p:txBody>
          <a:bodyPr wrap="square" rtlCol="0">
            <a:spAutoFit/>
          </a:bodyPr>
          <a:lstStyle/>
          <a:p>
            <a:pPr algn="ctr"/>
            <a:fld id="{579DE20F-02D8-2F47-AE7C-8EBAD3F1BF1D}" type="slidenum">
              <a:rPr lang="en-US" sz="1100" b="0" smtClean="0"/>
              <a:t>29</a:t>
            </a:fld>
            <a:endParaRPr lang="en-US" sz="1200" b="0" dirty="0"/>
          </a:p>
        </p:txBody>
      </p:sp>
      <p:sp>
        <p:nvSpPr>
          <p:cNvPr id="7" name="TextBox 6">
            <a:extLst>
              <a:ext uri="{FF2B5EF4-FFF2-40B4-BE49-F238E27FC236}">
                <a16:creationId xmlns:a16="http://schemas.microsoft.com/office/drawing/2014/main" id="{B01BE1A3-6EB1-654E-9B47-BE051888EE9F}"/>
              </a:ext>
            </a:extLst>
          </p:cNvPr>
          <p:cNvSpPr txBox="1"/>
          <p:nvPr/>
        </p:nvSpPr>
        <p:spPr>
          <a:xfrm>
            <a:off x="4222457" y="1877980"/>
            <a:ext cx="7510251" cy="4144789"/>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400" dirty="0">
                <a:solidFill>
                  <a:srgbClr val="363636"/>
                </a:solidFill>
                <a:latin typeface="Century Gothic" panose="020B0502020202020204" pitchFamily="34" charset="0"/>
              </a:rPr>
              <a:t>NE Corridor commuter rail initiative has been studied and supported for decades</a:t>
            </a:r>
          </a:p>
          <a:p>
            <a:pPr marL="285750" indent="-285750">
              <a:lnSpc>
                <a:spcPct val="150000"/>
              </a:lnSpc>
              <a:buClr>
                <a:srgbClr val="FDDB02"/>
              </a:buClr>
              <a:buFont typeface="Arial" panose="020B0604020202020204" pitchFamily="34" charset="0"/>
              <a:buChar char="•"/>
            </a:pPr>
            <a:endParaRPr lang="en-US" sz="1400" dirty="0">
              <a:solidFill>
                <a:srgbClr val="363636"/>
              </a:solidFill>
              <a:latin typeface="Century Gothic" panose="020B0502020202020204" pitchFamily="34" charset="0"/>
            </a:endParaRPr>
          </a:p>
          <a:p>
            <a:pPr marL="285750" indent="-285750">
              <a:lnSpc>
                <a:spcPct val="150000"/>
              </a:lnSpc>
              <a:buClr>
                <a:srgbClr val="FDDB02"/>
              </a:buClr>
              <a:buFont typeface="Arial" panose="020B0604020202020204" pitchFamily="34" charset="0"/>
              <a:buChar char="•"/>
            </a:pPr>
            <a:r>
              <a:rPr lang="en-US" sz="1400" dirty="0">
                <a:solidFill>
                  <a:srgbClr val="363636"/>
                </a:solidFill>
                <a:latin typeface="Century Gothic" panose="020B0502020202020204" pitchFamily="34" charset="0"/>
              </a:rPr>
              <a:t>In November, Miami-Dade County Commission approved an access fee and is finalizing planning for a commuter rail system</a:t>
            </a:r>
          </a:p>
          <a:p>
            <a:pPr marL="285750" indent="-285750">
              <a:lnSpc>
                <a:spcPct val="150000"/>
              </a:lnSpc>
              <a:buClr>
                <a:srgbClr val="FDDB02"/>
              </a:buClr>
              <a:buFont typeface="Arial" panose="020B0604020202020204" pitchFamily="34" charset="0"/>
              <a:buChar char="•"/>
            </a:pPr>
            <a:endParaRPr lang="en-US" sz="1400" dirty="0">
              <a:solidFill>
                <a:srgbClr val="363636"/>
              </a:solidFill>
              <a:latin typeface="Century Gothic" panose="020B0502020202020204" pitchFamily="34" charset="0"/>
            </a:endParaRPr>
          </a:p>
          <a:p>
            <a:pPr marL="285750" indent="-285750">
              <a:lnSpc>
                <a:spcPct val="150000"/>
              </a:lnSpc>
              <a:buClr>
                <a:srgbClr val="FDDB02"/>
              </a:buClr>
              <a:buFont typeface="Arial" panose="020B0604020202020204" pitchFamily="34" charset="0"/>
              <a:buChar char="•"/>
            </a:pPr>
            <a:r>
              <a:rPr lang="en-US" sz="1400" dirty="0">
                <a:solidFill>
                  <a:srgbClr val="363636"/>
                </a:solidFill>
                <a:latin typeface="Century Gothic" panose="020B0502020202020204" pitchFamily="34" charset="0"/>
              </a:rPr>
              <a:t>Commuter rail will be complementary to Brightline service</a:t>
            </a:r>
          </a:p>
          <a:p>
            <a:pPr marL="285750" indent="-285750">
              <a:lnSpc>
                <a:spcPct val="150000"/>
              </a:lnSpc>
              <a:buClr>
                <a:srgbClr val="FDDB02"/>
              </a:buClr>
              <a:buFont typeface="Arial" panose="020B0604020202020204" pitchFamily="34" charset="0"/>
              <a:buChar char="•"/>
            </a:pPr>
            <a:endParaRPr lang="en-US" sz="1400" dirty="0">
              <a:solidFill>
                <a:srgbClr val="363636"/>
              </a:solidFill>
              <a:latin typeface="Century Gothic" panose="020B0502020202020204" pitchFamily="34" charset="0"/>
            </a:endParaRPr>
          </a:p>
          <a:p>
            <a:pPr marL="285750" indent="-285750">
              <a:lnSpc>
                <a:spcPct val="150000"/>
              </a:lnSpc>
              <a:buClr>
                <a:srgbClr val="FDDB02"/>
              </a:buClr>
              <a:buFont typeface="Arial" panose="020B0604020202020204" pitchFamily="34" charset="0"/>
              <a:buChar char="•"/>
            </a:pPr>
            <a:r>
              <a:rPr lang="en-US" sz="1400" dirty="0">
                <a:solidFill>
                  <a:srgbClr val="363636"/>
                </a:solidFill>
                <a:latin typeface="Century Gothic" panose="020B0502020202020204" pitchFamily="34" charset="0"/>
              </a:rPr>
              <a:t>NE Corridor to be fully integrated with </a:t>
            </a:r>
            <a:r>
              <a:rPr lang="en-US" sz="1400" b="1" dirty="0">
                <a:solidFill>
                  <a:schemeClr val="accent4"/>
                </a:solidFill>
                <a:latin typeface="Century Gothic" panose="020B0502020202020204" pitchFamily="34" charset="0"/>
              </a:rPr>
              <a:t>Metrorail</a:t>
            </a:r>
            <a:r>
              <a:rPr lang="en-US" sz="1400" dirty="0">
                <a:solidFill>
                  <a:srgbClr val="363636"/>
                </a:solidFill>
                <a:latin typeface="Century Gothic" panose="020B0502020202020204" pitchFamily="34" charset="0"/>
              </a:rPr>
              <a:t>, </a:t>
            </a:r>
            <a:r>
              <a:rPr lang="en-US" sz="1400" b="1" dirty="0">
                <a:solidFill>
                  <a:schemeClr val="accent4"/>
                </a:solidFill>
                <a:latin typeface="Century Gothic" panose="020B0502020202020204" pitchFamily="34" charset="0"/>
              </a:rPr>
              <a:t>Metromover</a:t>
            </a:r>
            <a:r>
              <a:rPr lang="en-US" sz="1400" dirty="0">
                <a:solidFill>
                  <a:srgbClr val="363636"/>
                </a:solidFill>
                <a:latin typeface="Century Gothic" panose="020B0502020202020204" pitchFamily="34" charset="0"/>
              </a:rPr>
              <a:t>, </a:t>
            </a:r>
            <a:r>
              <a:rPr lang="en-US" sz="1400" b="1" dirty="0">
                <a:solidFill>
                  <a:schemeClr val="accent4"/>
                </a:solidFill>
                <a:latin typeface="Century Gothic" panose="020B0502020202020204" pitchFamily="34" charset="0"/>
              </a:rPr>
              <a:t>Tri-Rail </a:t>
            </a:r>
            <a:r>
              <a:rPr lang="en-US" sz="1400" dirty="0">
                <a:solidFill>
                  <a:srgbClr val="363636"/>
                </a:solidFill>
                <a:latin typeface="Century Gothic" panose="020B0502020202020204" pitchFamily="34" charset="0"/>
              </a:rPr>
              <a:t>and </a:t>
            </a:r>
            <a:r>
              <a:rPr lang="en-US" sz="1400" b="1" dirty="0">
                <a:solidFill>
                  <a:schemeClr val="accent4"/>
                </a:solidFill>
                <a:latin typeface="Century Gothic" panose="020B0502020202020204" pitchFamily="34" charset="0"/>
              </a:rPr>
              <a:t>Brightline</a:t>
            </a:r>
          </a:p>
          <a:p>
            <a:pPr marL="171450" indent="-171450">
              <a:lnSpc>
                <a:spcPct val="150000"/>
              </a:lnSpc>
              <a:buClr>
                <a:srgbClr val="FDDB02"/>
              </a:buClr>
              <a:buFont typeface="Arial" panose="020B0604020202020204" pitchFamily="34" charset="0"/>
              <a:buChar char="•"/>
            </a:pPr>
            <a:endParaRPr lang="en-US" sz="1400" dirty="0">
              <a:solidFill>
                <a:srgbClr val="363636"/>
              </a:solidFill>
              <a:latin typeface="Century Gothic" panose="020B0502020202020204" pitchFamily="34" charset="0"/>
            </a:endParaRPr>
          </a:p>
          <a:p>
            <a:pPr marL="285750" indent="-285750">
              <a:lnSpc>
                <a:spcPct val="150000"/>
              </a:lnSpc>
              <a:buClr>
                <a:srgbClr val="FDDB02"/>
              </a:buClr>
              <a:buFont typeface="Arial" panose="020B0604020202020204" pitchFamily="34" charset="0"/>
              <a:buChar char="•"/>
            </a:pPr>
            <a:r>
              <a:rPr lang="en-US" sz="1400" dirty="0">
                <a:solidFill>
                  <a:srgbClr val="363636"/>
                </a:solidFill>
                <a:latin typeface="Century Gothic" panose="020B0502020202020204" pitchFamily="34" charset="0"/>
              </a:rPr>
              <a:t>Ultimate goal is to expand system to </a:t>
            </a:r>
            <a:r>
              <a:rPr lang="en-US" sz="1400" b="1" dirty="0">
                <a:solidFill>
                  <a:schemeClr val="accent4"/>
                </a:solidFill>
                <a:latin typeface="Century Gothic" panose="020B0502020202020204" pitchFamily="34" charset="0"/>
              </a:rPr>
              <a:t>Broward</a:t>
            </a:r>
            <a:r>
              <a:rPr lang="en-US" sz="1400" dirty="0">
                <a:solidFill>
                  <a:srgbClr val="363636"/>
                </a:solidFill>
                <a:latin typeface="Century Gothic" panose="020B0502020202020204" pitchFamily="34" charset="0"/>
              </a:rPr>
              <a:t> and </a:t>
            </a:r>
            <a:r>
              <a:rPr lang="en-US" sz="1400" b="1" dirty="0">
                <a:solidFill>
                  <a:schemeClr val="accent4"/>
                </a:solidFill>
                <a:latin typeface="Century Gothic" panose="020B0502020202020204" pitchFamily="34" charset="0"/>
              </a:rPr>
              <a:t>Palm Beach </a:t>
            </a:r>
            <a:r>
              <a:rPr lang="en-US" sz="1400" dirty="0">
                <a:solidFill>
                  <a:srgbClr val="363636"/>
                </a:solidFill>
                <a:latin typeface="Century Gothic" panose="020B0502020202020204" pitchFamily="34" charset="0"/>
              </a:rPr>
              <a:t>counties</a:t>
            </a:r>
          </a:p>
          <a:p>
            <a:pPr marL="285750" indent="-285750">
              <a:lnSpc>
                <a:spcPct val="150000"/>
              </a:lnSpc>
              <a:buClr>
                <a:srgbClr val="FDDB02"/>
              </a:buClr>
              <a:buFont typeface="Arial" panose="020B0604020202020204" pitchFamily="34" charset="0"/>
              <a:buChar char="•"/>
            </a:pPr>
            <a:endParaRPr lang="en-US" sz="1400" dirty="0">
              <a:solidFill>
                <a:srgbClr val="363636"/>
              </a:solidFill>
              <a:latin typeface="Century Gothic" panose="020B0502020202020204" pitchFamily="34" charset="0"/>
            </a:endParaRPr>
          </a:p>
          <a:p>
            <a:pPr marL="285750" indent="-285750">
              <a:lnSpc>
                <a:spcPct val="150000"/>
              </a:lnSpc>
              <a:buClr>
                <a:srgbClr val="FDDB02"/>
              </a:buClr>
              <a:buFont typeface="Arial" panose="020B0604020202020204" pitchFamily="34" charset="0"/>
              <a:buChar char="•"/>
            </a:pPr>
            <a:endParaRPr lang="en-US" sz="1400" dirty="0">
              <a:solidFill>
                <a:srgbClr val="363636"/>
              </a:solidFill>
            </a:endParaRPr>
          </a:p>
        </p:txBody>
      </p:sp>
      <p:sp>
        <p:nvSpPr>
          <p:cNvPr id="8" name="Google Shape;126;p19">
            <a:extLst>
              <a:ext uri="{FF2B5EF4-FFF2-40B4-BE49-F238E27FC236}">
                <a16:creationId xmlns:a16="http://schemas.microsoft.com/office/drawing/2014/main" id="{9809A682-AA4E-2F45-A5BD-143A47F4608C}"/>
              </a:ext>
            </a:extLst>
          </p:cNvPr>
          <p:cNvSpPr txBox="1"/>
          <p:nvPr/>
        </p:nvSpPr>
        <p:spPr>
          <a:xfrm>
            <a:off x="4401519" y="1229153"/>
            <a:ext cx="703623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Working together for a better-connected Florida</a:t>
            </a:r>
            <a:endParaRPr sz="1200" b="1" dirty="0">
              <a:solidFill>
                <a:srgbClr val="363636"/>
              </a:solidFill>
            </a:endParaRPr>
          </a:p>
        </p:txBody>
      </p:sp>
      <p:sp>
        <p:nvSpPr>
          <p:cNvPr id="9" name="Google Shape;126;p19">
            <a:extLst>
              <a:ext uri="{FF2B5EF4-FFF2-40B4-BE49-F238E27FC236}">
                <a16:creationId xmlns:a16="http://schemas.microsoft.com/office/drawing/2014/main" id="{7C6B21CF-3D25-914A-ABF3-AFAC39C8C56B}"/>
              </a:ext>
            </a:extLst>
          </p:cNvPr>
          <p:cNvSpPr txBox="1"/>
          <p:nvPr/>
        </p:nvSpPr>
        <p:spPr>
          <a:xfrm>
            <a:off x="4401519" y="5637419"/>
            <a:ext cx="6888803"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…but we need more last-mile connections</a:t>
            </a:r>
            <a:endParaRPr sz="1200" b="1" dirty="0">
              <a:solidFill>
                <a:srgbClr val="363636"/>
              </a:solidFill>
            </a:endParaRPr>
          </a:p>
        </p:txBody>
      </p:sp>
      <p:pic>
        <p:nvPicPr>
          <p:cNvPr id="10" name="Picture 9" descr="A close up of a logo&#10;&#10;Description automatically generated">
            <a:extLst>
              <a:ext uri="{FF2B5EF4-FFF2-40B4-BE49-F238E27FC236}">
                <a16:creationId xmlns:a16="http://schemas.microsoft.com/office/drawing/2014/main" id="{313E15C1-A123-274B-B912-0FDB8C6D01E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510" y="5712896"/>
            <a:ext cx="12252798" cy="1145104"/>
          </a:xfrm>
          <a:prstGeom prst="rect">
            <a:avLst/>
          </a:prstGeom>
        </p:spPr>
      </p:pic>
      <p:sp>
        <p:nvSpPr>
          <p:cNvPr id="11" name="TextBox 10">
            <a:extLst>
              <a:ext uri="{FF2B5EF4-FFF2-40B4-BE49-F238E27FC236}">
                <a16:creationId xmlns:a16="http://schemas.microsoft.com/office/drawing/2014/main" id="{BB6DB44C-810B-4D45-B932-70CAEBFABB1A}"/>
              </a:ext>
            </a:extLst>
          </p:cNvPr>
          <p:cNvSpPr txBox="1"/>
          <p:nvPr/>
        </p:nvSpPr>
        <p:spPr>
          <a:xfrm>
            <a:off x="11732218" y="6570088"/>
            <a:ext cx="528638" cy="261610"/>
          </a:xfrm>
          <a:prstGeom prst="rect">
            <a:avLst/>
          </a:prstGeom>
          <a:noFill/>
        </p:spPr>
        <p:txBody>
          <a:bodyPr wrap="square" rtlCol="0">
            <a:spAutoFit/>
          </a:bodyPr>
          <a:lstStyle/>
          <a:p>
            <a:pPr algn="ctr"/>
            <a:fld id="{579DE20F-02D8-2F47-AE7C-8EBAD3F1BF1D}" type="slidenum">
              <a:rPr lang="en-US" sz="1100" b="0" smtClean="0"/>
              <a:t>29</a:t>
            </a:fld>
            <a:endParaRPr lang="en-US" sz="1200" b="0" dirty="0"/>
          </a:p>
        </p:txBody>
      </p:sp>
    </p:spTree>
    <p:extLst>
      <p:ext uri="{BB962C8B-B14F-4D97-AF65-F5344CB8AC3E}">
        <p14:creationId xmlns:p14="http://schemas.microsoft.com/office/powerpoint/2010/main" val="1850391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EE45-5691-DC45-83ED-8F7F94758A95}"/>
              </a:ext>
            </a:extLst>
          </p:cNvPr>
          <p:cNvSpPr>
            <a:spLocks noGrp="1"/>
          </p:cNvSpPr>
          <p:nvPr>
            <p:ph type="title"/>
          </p:nvPr>
        </p:nvSpPr>
        <p:spPr>
          <a:xfrm>
            <a:off x="8185833" y="457506"/>
            <a:ext cx="3626339" cy="272276"/>
          </a:xfrm>
          <a:prstGeom prst="rect">
            <a:avLst/>
          </a:prstGeom>
        </p:spPr>
        <p:txBody>
          <a:bodyPr/>
          <a:lstStyle/>
          <a:p>
            <a:r>
              <a:rPr lang="en-US" i="1" dirty="0"/>
              <a:t>Our Company</a:t>
            </a:r>
          </a:p>
        </p:txBody>
      </p:sp>
      <p:sp>
        <p:nvSpPr>
          <p:cNvPr id="3" name="Google Shape;126;p19">
            <a:extLst>
              <a:ext uri="{FF2B5EF4-FFF2-40B4-BE49-F238E27FC236}">
                <a16:creationId xmlns:a16="http://schemas.microsoft.com/office/drawing/2014/main" id="{0DA0179A-41E0-6243-A7BF-5B80D1AA9798}"/>
              </a:ext>
            </a:extLst>
          </p:cNvPr>
          <p:cNvSpPr txBox="1"/>
          <p:nvPr/>
        </p:nvSpPr>
        <p:spPr>
          <a:xfrm>
            <a:off x="1936566" y="820101"/>
            <a:ext cx="8183400"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The only major privately held express passenger rail business in the U.S.</a:t>
            </a:r>
            <a:endParaRPr sz="1200" b="1" dirty="0">
              <a:solidFill>
                <a:srgbClr val="363636"/>
              </a:solidFill>
            </a:endParaRPr>
          </a:p>
        </p:txBody>
      </p:sp>
      <p:grpSp>
        <p:nvGrpSpPr>
          <p:cNvPr id="4" name="Google Shape;129;p19">
            <a:extLst>
              <a:ext uri="{FF2B5EF4-FFF2-40B4-BE49-F238E27FC236}">
                <a16:creationId xmlns:a16="http://schemas.microsoft.com/office/drawing/2014/main" id="{36C7ECFB-A940-C143-83D4-E3DC666E144D}"/>
              </a:ext>
            </a:extLst>
          </p:cNvPr>
          <p:cNvGrpSpPr/>
          <p:nvPr/>
        </p:nvGrpSpPr>
        <p:grpSpPr>
          <a:xfrm>
            <a:off x="1691035" y="1256001"/>
            <a:ext cx="8869012" cy="4229441"/>
            <a:chOff x="1143000" y="794575"/>
            <a:chExt cx="6715801" cy="3145350"/>
          </a:xfrm>
        </p:grpSpPr>
        <p:pic>
          <p:nvPicPr>
            <p:cNvPr id="5" name="Google Shape;130;p19">
              <a:extLst>
                <a:ext uri="{FF2B5EF4-FFF2-40B4-BE49-F238E27FC236}">
                  <a16:creationId xmlns:a16="http://schemas.microsoft.com/office/drawing/2014/main" id="{1A24F861-037C-F54A-9EDA-6D6807B75DB9}"/>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t="6902" b="3104"/>
            <a:stretch/>
          </p:blipFill>
          <p:spPr>
            <a:xfrm>
              <a:off x="1143000" y="794575"/>
              <a:ext cx="6715801" cy="3145350"/>
            </a:xfrm>
            <a:prstGeom prst="rect">
              <a:avLst/>
            </a:prstGeom>
            <a:noFill/>
            <a:ln>
              <a:noFill/>
            </a:ln>
          </p:spPr>
        </p:pic>
        <p:sp>
          <p:nvSpPr>
            <p:cNvPr id="6" name="Google Shape;131;p19">
              <a:extLst>
                <a:ext uri="{FF2B5EF4-FFF2-40B4-BE49-F238E27FC236}">
                  <a16:creationId xmlns:a16="http://schemas.microsoft.com/office/drawing/2014/main" id="{53D82A9F-E3B8-8446-AAC2-8D87769D7848}"/>
                </a:ext>
              </a:extLst>
            </p:cNvPr>
            <p:cNvSpPr/>
            <p:nvPr/>
          </p:nvSpPr>
          <p:spPr>
            <a:xfrm>
              <a:off x="6454700" y="1967825"/>
              <a:ext cx="997200" cy="249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132;p19">
              <a:extLst>
                <a:ext uri="{FF2B5EF4-FFF2-40B4-BE49-F238E27FC236}">
                  <a16:creationId xmlns:a16="http://schemas.microsoft.com/office/drawing/2014/main" id="{35E6505C-95C9-6643-8FD3-E4BEC33C8707}"/>
                </a:ext>
              </a:extLst>
            </p:cNvPr>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6454700" y="1956920"/>
              <a:ext cx="997199" cy="271115"/>
            </a:xfrm>
            <a:prstGeom prst="rect">
              <a:avLst/>
            </a:prstGeom>
            <a:noFill/>
            <a:ln>
              <a:noFill/>
            </a:ln>
          </p:spPr>
        </p:pic>
      </p:grpSp>
      <p:sp>
        <p:nvSpPr>
          <p:cNvPr id="8" name="object 49">
            <a:extLst>
              <a:ext uri="{FF2B5EF4-FFF2-40B4-BE49-F238E27FC236}">
                <a16:creationId xmlns:a16="http://schemas.microsoft.com/office/drawing/2014/main" id="{385BB6E2-83A8-4348-BAD0-40096AF6C8B7}"/>
              </a:ext>
            </a:extLst>
          </p:cNvPr>
          <p:cNvSpPr txBox="1"/>
          <p:nvPr/>
        </p:nvSpPr>
        <p:spPr>
          <a:xfrm>
            <a:off x="1596582" y="5736078"/>
            <a:ext cx="9027412" cy="746358"/>
          </a:xfrm>
          <a:prstGeom prst="rect">
            <a:avLst/>
          </a:prstGeom>
        </p:spPr>
        <p:txBody>
          <a:bodyPr vert="horz" wrap="square" lIns="0" tIns="12700" rIns="0" bIns="0" rtlCol="0">
            <a:spAutoFit/>
          </a:bodyPr>
          <a:lstStyle/>
          <a:p>
            <a:pPr marL="171450" marR="5080" indent="-171450" algn="ctr">
              <a:lnSpc>
                <a:spcPct val="100000"/>
              </a:lnSpc>
              <a:spcBef>
                <a:spcPts val="100"/>
              </a:spcBef>
              <a:buClr>
                <a:srgbClr val="FFDB00"/>
              </a:buClr>
              <a:buFont typeface="Arial" panose="020B0604020202020204" pitchFamily="34" charset="0"/>
              <a:buChar char="•"/>
              <a:tabLst>
                <a:tab pos="135890" algn="l"/>
              </a:tabLst>
            </a:pPr>
            <a:r>
              <a:rPr sz="1200" spc="15" dirty="0">
                <a:solidFill>
                  <a:srgbClr val="010202"/>
                </a:solidFill>
                <a:latin typeface="Century Gothic Pro"/>
                <a:cs typeface="Century Gothic Pro"/>
              </a:rPr>
              <a:t>Currently operating </a:t>
            </a:r>
            <a:r>
              <a:rPr sz="1200" spc="10" dirty="0">
                <a:solidFill>
                  <a:srgbClr val="010202"/>
                </a:solidFill>
                <a:latin typeface="Century Gothic Pro"/>
                <a:cs typeface="Century Gothic Pro"/>
              </a:rPr>
              <a:t>in </a:t>
            </a:r>
            <a:r>
              <a:rPr sz="1200" spc="15" dirty="0">
                <a:solidFill>
                  <a:srgbClr val="010202"/>
                </a:solidFill>
                <a:latin typeface="Century Gothic Pro"/>
                <a:cs typeface="Century Gothic Pro"/>
              </a:rPr>
              <a:t>South Florida with </a:t>
            </a:r>
            <a:r>
              <a:rPr sz="1200" spc="10" dirty="0">
                <a:solidFill>
                  <a:srgbClr val="010202"/>
                </a:solidFill>
                <a:latin typeface="Century Gothic Pro"/>
                <a:cs typeface="Century Gothic Pro"/>
              </a:rPr>
              <a:t>an </a:t>
            </a:r>
            <a:r>
              <a:rPr sz="1200" spc="15" dirty="0">
                <a:solidFill>
                  <a:srgbClr val="010202"/>
                </a:solidFill>
                <a:latin typeface="Century Gothic Pro"/>
                <a:cs typeface="Century Gothic Pro"/>
              </a:rPr>
              <a:t>expansion </a:t>
            </a:r>
            <a:r>
              <a:rPr sz="1200" spc="10" dirty="0">
                <a:solidFill>
                  <a:srgbClr val="010202"/>
                </a:solidFill>
                <a:latin typeface="Century Gothic Pro"/>
                <a:cs typeface="Century Gothic Pro"/>
              </a:rPr>
              <a:t>to </a:t>
            </a:r>
            <a:r>
              <a:rPr sz="1200" b="1" spc="15" dirty="0">
                <a:solidFill>
                  <a:schemeClr val="accent4"/>
                </a:solidFill>
                <a:latin typeface="Century Gothic Pro"/>
                <a:cs typeface="Century Gothic Pro"/>
              </a:rPr>
              <a:t>Orlando</a:t>
            </a:r>
            <a:r>
              <a:rPr sz="1200" spc="15" dirty="0">
                <a:solidFill>
                  <a:srgbClr val="010202"/>
                </a:solidFill>
                <a:latin typeface="Century Gothic Pro"/>
                <a:cs typeface="Century Gothic Pro"/>
              </a:rPr>
              <a:t> </a:t>
            </a:r>
            <a:r>
              <a:rPr sz="1200" spc="20" dirty="0">
                <a:solidFill>
                  <a:srgbClr val="010202"/>
                </a:solidFill>
                <a:latin typeface="Century Gothic Pro"/>
                <a:cs typeface="Century Gothic Pro"/>
              </a:rPr>
              <a:t>under</a:t>
            </a:r>
            <a:r>
              <a:rPr lang="en-US" sz="1200" spc="20" dirty="0">
                <a:solidFill>
                  <a:srgbClr val="010202"/>
                </a:solidFill>
                <a:latin typeface="Century Gothic Pro"/>
                <a:cs typeface="Century Gothic Pro"/>
              </a:rPr>
              <a:t> </a:t>
            </a:r>
            <a:r>
              <a:rPr sz="1200" spc="15" dirty="0">
                <a:solidFill>
                  <a:srgbClr val="010202"/>
                </a:solidFill>
                <a:latin typeface="Century Gothic Pro"/>
                <a:cs typeface="Century Gothic Pro"/>
              </a:rPr>
              <a:t>construction. </a:t>
            </a:r>
            <a:endParaRPr lang="en-US" sz="1200" spc="15" dirty="0">
              <a:solidFill>
                <a:srgbClr val="010202"/>
              </a:solidFill>
              <a:latin typeface="Century Gothic Pro"/>
              <a:cs typeface="Century Gothic Pro"/>
            </a:endParaRPr>
          </a:p>
          <a:p>
            <a:pPr marR="5080" algn="ctr">
              <a:lnSpc>
                <a:spcPct val="100000"/>
              </a:lnSpc>
              <a:spcBef>
                <a:spcPts val="100"/>
              </a:spcBef>
              <a:buClr>
                <a:srgbClr val="FFDB00"/>
              </a:buClr>
              <a:tabLst>
                <a:tab pos="135890" algn="l"/>
              </a:tabLst>
            </a:pPr>
            <a:r>
              <a:rPr sz="1200" spc="15" dirty="0">
                <a:solidFill>
                  <a:srgbClr val="010202"/>
                </a:solidFill>
                <a:latin typeface="Century Gothic Pro"/>
                <a:cs typeface="Century Gothic Pro"/>
              </a:rPr>
              <a:t>Future </a:t>
            </a:r>
            <a:r>
              <a:rPr lang="en-US" sz="1200" spc="15" dirty="0">
                <a:solidFill>
                  <a:srgbClr val="010202"/>
                </a:solidFill>
                <a:latin typeface="Century Gothic Pro"/>
                <a:cs typeface="Century Gothic Pro"/>
              </a:rPr>
              <a:t>planned </a:t>
            </a:r>
            <a:r>
              <a:rPr sz="1200" spc="15" dirty="0">
                <a:solidFill>
                  <a:srgbClr val="010202"/>
                </a:solidFill>
                <a:latin typeface="Century Gothic Pro"/>
                <a:cs typeface="Century Gothic Pro"/>
              </a:rPr>
              <a:t>extension</a:t>
            </a:r>
            <a:r>
              <a:rPr lang="en-US" sz="1200" spc="15" dirty="0">
                <a:solidFill>
                  <a:srgbClr val="010202"/>
                </a:solidFill>
                <a:latin typeface="Century Gothic Pro"/>
                <a:cs typeface="Century Gothic Pro"/>
              </a:rPr>
              <a:t>s</a:t>
            </a:r>
            <a:r>
              <a:rPr sz="1200" spc="15" dirty="0">
                <a:solidFill>
                  <a:srgbClr val="010202"/>
                </a:solidFill>
                <a:latin typeface="Century Gothic Pro"/>
                <a:cs typeface="Century Gothic Pro"/>
              </a:rPr>
              <a:t> </a:t>
            </a:r>
            <a:r>
              <a:rPr sz="1200" spc="10" dirty="0">
                <a:solidFill>
                  <a:srgbClr val="010202"/>
                </a:solidFill>
                <a:latin typeface="Century Gothic Pro"/>
                <a:cs typeface="Century Gothic Pro"/>
              </a:rPr>
              <a:t>to </a:t>
            </a:r>
            <a:r>
              <a:rPr sz="1200" b="1" spc="15" dirty="0">
                <a:solidFill>
                  <a:schemeClr val="accent4"/>
                </a:solidFill>
                <a:latin typeface="Century Gothic Pro"/>
                <a:cs typeface="Century Gothic Pro"/>
              </a:rPr>
              <a:t>Disney</a:t>
            </a:r>
            <a:r>
              <a:rPr lang="en-US" sz="1200" b="1" spc="15" dirty="0">
                <a:solidFill>
                  <a:schemeClr val="accent4"/>
                </a:solidFill>
                <a:latin typeface="Century Gothic Pro"/>
                <a:cs typeface="Century Gothic Pro"/>
              </a:rPr>
              <a:t> Springs</a:t>
            </a:r>
            <a:r>
              <a:rPr sz="1200" spc="15" dirty="0">
                <a:solidFill>
                  <a:srgbClr val="010202"/>
                </a:solidFill>
                <a:latin typeface="Century Gothic Pro"/>
                <a:cs typeface="Century Gothic Pro"/>
              </a:rPr>
              <a:t> </a:t>
            </a:r>
            <a:r>
              <a:rPr sz="1200" spc="10" dirty="0">
                <a:solidFill>
                  <a:srgbClr val="010202"/>
                </a:solidFill>
                <a:latin typeface="Century Gothic Pro"/>
                <a:cs typeface="Century Gothic Pro"/>
              </a:rPr>
              <a:t>and </a:t>
            </a:r>
            <a:r>
              <a:rPr sz="1200" b="1" spc="5" dirty="0">
                <a:solidFill>
                  <a:schemeClr val="accent4"/>
                </a:solidFill>
                <a:latin typeface="Century Gothic Pro"/>
                <a:cs typeface="Century Gothic Pro"/>
              </a:rPr>
              <a:t>Tamp</a:t>
            </a:r>
            <a:r>
              <a:rPr lang="en-US" sz="1200" b="1" spc="5" dirty="0">
                <a:solidFill>
                  <a:schemeClr val="accent4"/>
                </a:solidFill>
                <a:latin typeface="Century Gothic Pro"/>
                <a:cs typeface="Century Gothic Pro"/>
              </a:rPr>
              <a:t>a</a:t>
            </a:r>
            <a:r>
              <a:rPr lang="en-US" sz="1200" spc="5" dirty="0">
                <a:solidFill>
                  <a:srgbClr val="010202"/>
                </a:solidFill>
                <a:latin typeface="Century Gothic Pro"/>
                <a:cs typeface="Century Gothic Pro"/>
              </a:rPr>
              <a:t>.</a:t>
            </a:r>
            <a:endParaRPr lang="en-US" sz="1200" b="1" spc="5" dirty="0">
              <a:solidFill>
                <a:srgbClr val="010202"/>
              </a:solidFill>
              <a:latin typeface="Century Gothic Pro"/>
              <a:cs typeface="Century Gothic Pro"/>
            </a:endParaRPr>
          </a:p>
          <a:p>
            <a:pPr marR="5080" algn="ctr">
              <a:lnSpc>
                <a:spcPct val="100000"/>
              </a:lnSpc>
              <a:spcBef>
                <a:spcPts val="100"/>
              </a:spcBef>
              <a:buClr>
                <a:srgbClr val="FFDB00"/>
              </a:buClr>
              <a:tabLst>
                <a:tab pos="135890" algn="l"/>
              </a:tabLst>
            </a:pPr>
            <a:endParaRPr sz="1000" dirty="0">
              <a:latin typeface="Century Gothic Pro"/>
              <a:cs typeface="Century Gothic Pro"/>
            </a:endParaRPr>
          </a:p>
          <a:p>
            <a:pPr marL="171450" marR="240029" lvl="1" indent="-171450" algn="ctr">
              <a:lnSpc>
                <a:spcPct val="100000"/>
              </a:lnSpc>
              <a:buClr>
                <a:srgbClr val="FFDB00"/>
              </a:buClr>
              <a:buFont typeface="Arial" panose="020B0604020202020204" pitchFamily="34" charset="0"/>
              <a:buChar char="•"/>
              <a:tabLst>
                <a:tab pos="371475" algn="l"/>
              </a:tabLst>
            </a:pPr>
            <a:r>
              <a:rPr sz="1200" spc="15" dirty="0">
                <a:solidFill>
                  <a:srgbClr val="010202"/>
                </a:solidFill>
                <a:latin typeface="Century Gothic Pro"/>
                <a:cs typeface="Century Gothic Pro"/>
              </a:rPr>
              <a:t>Expansion project connecting </a:t>
            </a:r>
            <a:r>
              <a:rPr sz="1200" b="1" spc="10" dirty="0">
                <a:solidFill>
                  <a:schemeClr val="accent4"/>
                </a:solidFill>
                <a:latin typeface="Century Gothic Pro"/>
                <a:cs typeface="Century Gothic Pro"/>
              </a:rPr>
              <a:t>Las </a:t>
            </a:r>
            <a:r>
              <a:rPr sz="1200" b="1" spc="-10" dirty="0">
                <a:solidFill>
                  <a:schemeClr val="accent4"/>
                </a:solidFill>
                <a:latin typeface="Century Gothic Pro"/>
                <a:cs typeface="Century Gothic Pro"/>
              </a:rPr>
              <a:t>Vegas</a:t>
            </a:r>
            <a:r>
              <a:rPr sz="1200" spc="-10" dirty="0">
                <a:solidFill>
                  <a:schemeClr val="accent4"/>
                </a:solidFill>
                <a:latin typeface="Century Gothic Pro"/>
                <a:cs typeface="Century Gothic Pro"/>
              </a:rPr>
              <a:t> </a:t>
            </a:r>
            <a:r>
              <a:rPr sz="1200" spc="10" dirty="0">
                <a:solidFill>
                  <a:srgbClr val="010202"/>
                </a:solidFill>
                <a:latin typeface="Century Gothic Pro"/>
                <a:cs typeface="Century Gothic Pro"/>
              </a:rPr>
              <a:t>and </a:t>
            </a:r>
            <a:r>
              <a:rPr sz="1200" b="1" spc="20" dirty="0">
                <a:solidFill>
                  <a:schemeClr val="accent4"/>
                </a:solidFill>
                <a:latin typeface="Century Gothic Pro"/>
                <a:cs typeface="Century Gothic Pro"/>
              </a:rPr>
              <a:t>Southern California</a:t>
            </a:r>
            <a:r>
              <a:rPr lang="en-US" sz="1200" b="1" spc="20" dirty="0">
                <a:solidFill>
                  <a:schemeClr val="accent4"/>
                </a:solidFill>
                <a:latin typeface="Century Gothic Pro"/>
                <a:cs typeface="Century Gothic Pro"/>
              </a:rPr>
              <a:t> </a:t>
            </a:r>
            <a:r>
              <a:rPr sz="1200" spc="10" dirty="0">
                <a:solidFill>
                  <a:srgbClr val="010202"/>
                </a:solidFill>
                <a:latin typeface="Century Gothic Pro"/>
                <a:cs typeface="Century Gothic Pro"/>
              </a:rPr>
              <a:t>on </a:t>
            </a:r>
            <a:r>
              <a:rPr sz="1200" spc="15" dirty="0">
                <a:solidFill>
                  <a:srgbClr val="010202"/>
                </a:solidFill>
                <a:latin typeface="Century Gothic Pro"/>
                <a:cs typeface="Century Gothic Pro"/>
              </a:rPr>
              <a:t>track </a:t>
            </a:r>
            <a:r>
              <a:rPr sz="1200" spc="10" dirty="0">
                <a:solidFill>
                  <a:srgbClr val="010202"/>
                </a:solidFill>
                <a:latin typeface="Century Gothic Pro"/>
                <a:cs typeface="Century Gothic Pro"/>
              </a:rPr>
              <a:t>to </a:t>
            </a:r>
            <a:r>
              <a:rPr sz="1200" spc="15" dirty="0">
                <a:solidFill>
                  <a:srgbClr val="010202"/>
                </a:solidFill>
                <a:latin typeface="Century Gothic Pro"/>
                <a:cs typeface="Century Gothic Pro"/>
              </a:rPr>
              <a:t>break ground </a:t>
            </a:r>
            <a:r>
              <a:rPr sz="1200" spc="10" dirty="0">
                <a:solidFill>
                  <a:srgbClr val="010202"/>
                </a:solidFill>
                <a:latin typeface="Century Gothic Pro"/>
                <a:cs typeface="Century Gothic Pro"/>
              </a:rPr>
              <a:t>in</a:t>
            </a:r>
            <a:r>
              <a:rPr sz="1200" spc="155" dirty="0">
                <a:solidFill>
                  <a:srgbClr val="010202"/>
                </a:solidFill>
                <a:latin typeface="Century Gothic Pro"/>
                <a:cs typeface="Century Gothic Pro"/>
              </a:rPr>
              <a:t> </a:t>
            </a:r>
            <a:r>
              <a:rPr sz="1200" spc="20" dirty="0">
                <a:solidFill>
                  <a:srgbClr val="010202"/>
                </a:solidFill>
                <a:latin typeface="Century Gothic Pro"/>
                <a:cs typeface="Century Gothic Pro"/>
              </a:rPr>
              <a:t>202</a:t>
            </a:r>
            <a:r>
              <a:rPr lang="en-US" sz="1200" spc="20" dirty="0">
                <a:solidFill>
                  <a:srgbClr val="010202"/>
                </a:solidFill>
                <a:latin typeface="Century Gothic Pro"/>
                <a:cs typeface="Century Gothic Pro"/>
              </a:rPr>
              <a:t>1.</a:t>
            </a:r>
            <a:endParaRPr sz="1200" dirty="0">
              <a:latin typeface="Century Gothic Pro"/>
              <a:cs typeface="Century Gothic Pro"/>
            </a:endParaRPr>
          </a:p>
        </p:txBody>
      </p:sp>
      <p:grpSp>
        <p:nvGrpSpPr>
          <p:cNvPr id="11" name="Group 10">
            <a:extLst>
              <a:ext uri="{FF2B5EF4-FFF2-40B4-BE49-F238E27FC236}">
                <a16:creationId xmlns:a16="http://schemas.microsoft.com/office/drawing/2014/main" id="{D17836CA-77FF-C443-8416-2550A8B427A2}"/>
              </a:ext>
            </a:extLst>
          </p:cNvPr>
          <p:cNvGrpSpPr/>
          <p:nvPr/>
        </p:nvGrpSpPr>
        <p:grpSpPr>
          <a:xfrm>
            <a:off x="4033864" y="5087428"/>
            <a:ext cx="4183354" cy="499325"/>
            <a:chOff x="2724012" y="5285773"/>
            <a:chExt cx="3907476" cy="388620"/>
          </a:xfrm>
        </p:grpSpPr>
        <p:sp>
          <p:nvSpPr>
            <p:cNvPr id="9" name="object 54">
              <a:extLst>
                <a:ext uri="{FF2B5EF4-FFF2-40B4-BE49-F238E27FC236}">
                  <a16:creationId xmlns:a16="http://schemas.microsoft.com/office/drawing/2014/main" id="{FDCE7558-3259-644B-A6A4-39BC5AAC044C}"/>
                </a:ext>
              </a:extLst>
            </p:cNvPr>
            <p:cNvSpPr/>
            <p:nvPr/>
          </p:nvSpPr>
          <p:spPr>
            <a:xfrm>
              <a:off x="2724012" y="5285773"/>
              <a:ext cx="3907476" cy="388620"/>
            </a:xfrm>
            <a:custGeom>
              <a:avLst/>
              <a:gdLst/>
              <a:ahLst/>
              <a:cxnLst/>
              <a:rect l="l" t="t" r="r" b="b"/>
              <a:pathLst>
                <a:path w="3886200" h="388620">
                  <a:moveTo>
                    <a:pt x="0" y="388137"/>
                  </a:moveTo>
                  <a:lnTo>
                    <a:pt x="3886149" y="388137"/>
                  </a:lnTo>
                  <a:lnTo>
                    <a:pt x="3886149" y="0"/>
                  </a:lnTo>
                  <a:lnTo>
                    <a:pt x="0" y="0"/>
                  </a:lnTo>
                  <a:lnTo>
                    <a:pt x="0" y="388137"/>
                  </a:lnTo>
                  <a:close/>
                </a:path>
              </a:pathLst>
            </a:custGeom>
            <a:solidFill>
              <a:srgbClr val="FEDA00"/>
            </a:solidFill>
          </p:spPr>
          <p:txBody>
            <a:bodyPr wrap="square" lIns="0" tIns="0" rIns="0" bIns="0" rtlCol="0"/>
            <a:lstStyle/>
            <a:p>
              <a:endParaRPr/>
            </a:p>
          </p:txBody>
        </p:sp>
        <p:sp>
          <p:nvSpPr>
            <p:cNvPr id="10" name="object 97">
              <a:extLst>
                <a:ext uri="{FF2B5EF4-FFF2-40B4-BE49-F238E27FC236}">
                  <a16:creationId xmlns:a16="http://schemas.microsoft.com/office/drawing/2014/main" id="{115C6CD3-DDB8-194C-AEB2-373972911EA3}"/>
                </a:ext>
              </a:extLst>
            </p:cNvPr>
            <p:cNvSpPr txBox="1"/>
            <p:nvPr/>
          </p:nvSpPr>
          <p:spPr>
            <a:xfrm>
              <a:off x="2745288" y="5341599"/>
              <a:ext cx="3886200" cy="273474"/>
            </a:xfrm>
            <a:prstGeom prst="rect">
              <a:avLst/>
            </a:prstGeom>
          </p:spPr>
          <p:txBody>
            <a:bodyPr vert="horz" wrap="square" lIns="0" tIns="12700" rIns="0" bIns="0" rtlCol="0" anchor="ctr">
              <a:spAutoFit/>
            </a:bodyPr>
            <a:lstStyle/>
            <a:p>
              <a:pPr marR="27305" algn="ctr">
                <a:lnSpc>
                  <a:spcPct val="100000"/>
                </a:lnSpc>
                <a:spcBef>
                  <a:spcPts val="100"/>
                </a:spcBef>
              </a:pPr>
              <a:r>
                <a:rPr lang="en-US" sz="1100" i="1" spc="5" dirty="0">
                  <a:solidFill>
                    <a:srgbClr val="010202"/>
                  </a:solidFill>
                  <a:latin typeface="Century Gothic Pro"/>
                  <a:cs typeface="Century Gothic Pro"/>
                </a:rPr>
                <a:t>COMPANY </a:t>
              </a:r>
              <a:r>
                <a:rPr sz="1100" i="1" spc="15" dirty="0">
                  <a:solidFill>
                    <a:srgbClr val="010202"/>
                  </a:solidFill>
                  <a:latin typeface="Century Gothic Pro"/>
                  <a:cs typeface="Century Gothic Pro"/>
                </a:rPr>
                <a:t>GOAL </a:t>
              </a:r>
              <a:r>
                <a:rPr sz="1100" i="1" spc="10" dirty="0">
                  <a:solidFill>
                    <a:srgbClr val="010202"/>
                  </a:solidFill>
                  <a:latin typeface="Century Gothic Pro"/>
                  <a:cs typeface="Century Gothic Pro"/>
                </a:rPr>
                <a:t>IS TO </a:t>
              </a:r>
              <a:r>
                <a:rPr sz="1100" i="1" spc="15" dirty="0">
                  <a:solidFill>
                    <a:srgbClr val="010202"/>
                  </a:solidFill>
                  <a:latin typeface="Century Gothic Pro"/>
                  <a:cs typeface="Century Gothic Pro"/>
                </a:rPr>
                <a:t>CONNECT CITY </a:t>
              </a:r>
              <a:r>
                <a:rPr sz="1100" i="1" dirty="0">
                  <a:solidFill>
                    <a:srgbClr val="010202"/>
                  </a:solidFill>
                  <a:latin typeface="Century Gothic Pro"/>
                  <a:cs typeface="Century Gothic Pro"/>
                </a:rPr>
                <a:t>PAIRS </a:t>
              </a:r>
              <a:r>
                <a:rPr sz="1100" i="1" spc="-10" dirty="0">
                  <a:solidFill>
                    <a:srgbClr val="010202"/>
                  </a:solidFill>
                  <a:latin typeface="Century Gothic Pro"/>
                  <a:cs typeface="Century Gothic Pro"/>
                </a:rPr>
                <a:t>THAT</a:t>
              </a:r>
              <a:r>
                <a:rPr sz="1100" i="1" spc="200" dirty="0">
                  <a:solidFill>
                    <a:srgbClr val="010202"/>
                  </a:solidFill>
                  <a:latin typeface="Century Gothic Pro"/>
                  <a:cs typeface="Century Gothic Pro"/>
                </a:rPr>
                <a:t> </a:t>
              </a:r>
              <a:r>
                <a:rPr sz="1100" i="1" spc="20" dirty="0">
                  <a:solidFill>
                    <a:srgbClr val="010202"/>
                  </a:solidFill>
                  <a:latin typeface="Century Gothic Pro"/>
                  <a:cs typeface="Century Gothic Pro"/>
                </a:rPr>
                <a:t>ARE</a:t>
              </a:r>
              <a:endParaRPr sz="1100" dirty="0">
                <a:latin typeface="Century Gothic Pro"/>
                <a:cs typeface="Century Gothic Pro"/>
              </a:endParaRPr>
            </a:p>
            <a:p>
              <a:pPr marR="27305" algn="ctr">
                <a:lnSpc>
                  <a:spcPct val="100000"/>
                </a:lnSpc>
              </a:pPr>
              <a:r>
                <a:rPr sz="1100" b="1" i="1" spc="15" dirty="0">
                  <a:solidFill>
                    <a:srgbClr val="010202"/>
                  </a:solidFill>
                  <a:latin typeface="CenturyGothicPro-BoldItalic"/>
                  <a:cs typeface="CenturyGothicPro-BoldItalic"/>
                </a:rPr>
                <a:t>“TOO LONG </a:t>
              </a:r>
              <a:r>
                <a:rPr sz="1100" b="1" i="1" spc="10" dirty="0">
                  <a:solidFill>
                    <a:srgbClr val="010202"/>
                  </a:solidFill>
                  <a:latin typeface="CenturyGothicPro-BoldItalic"/>
                  <a:cs typeface="CenturyGothicPro-BoldItalic"/>
                </a:rPr>
                <a:t>TO </a:t>
              </a:r>
              <a:r>
                <a:rPr sz="1100" b="1" i="1" spc="15" dirty="0">
                  <a:solidFill>
                    <a:srgbClr val="010202"/>
                  </a:solidFill>
                  <a:latin typeface="CenturyGothicPro-BoldItalic"/>
                  <a:cs typeface="CenturyGothicPro-BoldItalic"/>
                </a:rPr>
                <a:t>DRIVE </a:t>
              </a:r>
              <a:r>
                <a:rPr sz="1100" b="1" i="1" spc="10" dirty="0">
                  <a:solidFill>
                    <a:srgbClr val="010202"/>
                  </a:solidFill>
                  <a:latin typeface="CenturyGothicPro-BoldItalic"/>
                  <a:cs typeface="CenturyGothicPro-BoldItalic"/>
                </a:rPr>
                <a:t>AND TOO </a:t>
              </a:r>
              <a:r>
                <a:rPr sz="1100" b="1" i="1" spc="15" dirty="0">
                  <a:solidFill>
                    <a:srgbClr val="010202"/>
                  </a:solidFill>
                  <a:latin typeface="CenturyGothicPro-BoldItalic"/>
                  <a:cs typeface="CenturyGothicPro-BoldItalic"/>
                </a:rPr>
                <a:t>SHORT </a:t>
              </a:r>
              <a:r>
                <a:rPr sz="1100" b="1" i="1" spc="10" dirty="0">
                  <a:solidFill>
                    <a:srgbClr val="010202"/>
                  </a:solidFill>
                  <a:latin typeface="CenturyGothicPro-BoldItalic"/>
                  <a:cs typeface="CenturyGothicPro-BoldItalic"/>
                </a:rPr>
                <a:t>TO</a:t>
              </a:r>
              <a:r>
                <a:rPr sz="1100" b="1" i="1" spc="204" dirty="0">
                  <a:solidFill>
                    <a:srgbClr val="010202"/>
                  </a:solidFill>
                  <a:latin typeface="CenturyGothicPro-BoldItalic"/>
                  <a:cs typeface="CenturyGothicPro-BoldItalic"/>
                </a:rPr>
                <a:t> </a:t>
              </a:r>
              <a:r>
                <a:rPr sz="1100" b="1" i="1" spc="-5" dirty="0">
                  <a:solidFill>
                    <a:srgbClr val="010202"/>
                  </a:solidFill>
                  <a:latin typeface="CenturyGothicPro-BoldItalic"/>
                  <a:cs typeface="CenturyGothicPro-BoldItalic"/>
                </a:rPr>
                <a:t>FLY”</a:t>
              </a:r>
              <a:endParaRPr sz="1100" dirty="0">
                <a:latin typeface="CenturyGothicPro-BoldItalic"/>
                <a:cs typeface="CenturyGothicPro-BoldItalic"/>
              </a:endParaRPr>
            </a:p>
          </p:txBody>
        </p:sp>
      </p:grpSp>
    </p:spTree>
    <p:extLst>
      <p:ext uri="{BB962C8B-B14F-4D97-AF65-F5344CB8AC3E}">
        <p14:creationId xmlns:p14="http://schemas.microsoft.com/office/powerpoint/2010/main" val="1013488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19">
            <a:extLst>
              <a:ext uri="{FF2B5EF4-FFF2-40B4-BE49-F238E27FC236}">
                <a16:creationId xmlns:a16="http://schemas.microsoft.com/office/drawing/2014/main" id="{4656FD89-C5F7-ED47-A2C4-3016D4884AAE}"/>
              </a:ext>
            </a:extLst>
          </p:cNvPr>
          <p:cNvSpPr txBox="1"/>
          <p:nvPr/>
        </p:nvSpPr>
        <p:spPr>
          <a:xfrm>
            <a:off x="0" y="3196244"/>
            <a:ext cx="12192000" cy="809759"/>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3200" dirty="0">
                <a:solidFill>
                  <a:srgbClr val="363636"/>
                </a:solidFill>
                <a:latin typeface="Century Gothic"/>
                <a:ea typeface="Century Gothic"/>
                <a:cs typeface="Century Gothic"/>
                <a:sym typeface="Century Gothic"/>
              </a:rPr>
              <a:t>THANK YOU</a:t>
            </a:r>
            <a:endParaRPr sz="2000" dirty="0">
              <a:solidFill>
                <a:srgbClr val="363636"/>
              </a:solidFill>
            </a:endParaRPr>
          </a:p>
        </p:txBody>
      </p:sp>
    </p:spTree>
    <p:extLst>
      <p:ext uri="{BB962C8B-B14F-4D97-AF65-F5344CB8AC3E}">
        <p14:creationId xmlns:p14="http://schemas.microsoft.com/office/powerpoint/2010/main" val="46786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94A1-4BA0-0349-B836-E6A9F37D2D66}"/>
              </a:ext>
            </a:extLst>
          </p:cNvPr>
          <p:cNvSpPr>
            <a:spLocks noGrp="1"/>
          </p:cNvSpPr>
          <p:nvPr>
            <p:ph type="title"/>
          </p:nvPr>
        </p:nvSpPr>
        <p:spPr/>
        <p:txBody>
          <a:bodyPr/>
          <a:lstStyle/>
          <a:p>
            <a:r>
              <a:rPr lang="en-US" i="1" dirty="0"/>
              <a:t>Our Purpose and Promise</a:t>
            </a:r>
          </a:p>
        </p:txBody>
      </p:sp>
      <p:pic>
        <p:nvPicPr>
          <p:cNvPr id="1026" name="Picture 2">
            <a:extLst>
              <a:ext uri="{FF2B5EF4-FFF2-40B4-BE49-F238E27FC236}">
                <a16:creationId xmlns:a16="http://schemas.microsoft.com/office/drawing/2014/main" id="{F91D5505-6536-4A43-9CD9-C36D0FD1D0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2672" y="1005663"/>
            <a:ext cx="8186655" cy="541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71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5B54-2E62-4046-9AF6-518D6D7ABCA2}"/>
              </a:ext>
            </a:extLst>
          </p:cNvPr>
          <p:cNvSpPr>
            <a:spLocks noGrp="1"/>
          </p:cNvSpPr>
          <p:nvPr>
            <p:ph type="title"/>
          </p:nvPr>
        </p:nvSpPr>
        <p:spPr>
          <a:xfrm>
            <a:off x="8185833" y="457506"/>
            <a:ext cx="3626339" cy="272276"/>
          </a:xfrm>
        </p:spPr>
        <p:txBody>
          <a:bodyPr/>
          <a:lstStyle/>
          <a:p>
            <a:r>
              <a:rPr lang="en-US" i="1" dirty="0"/>
              <a:t>Florida System</a:t>
            </a:r>
          </a:p>
        </p:txBody>
      </p:sp>
      <p:grpSp>
        <p:nvGrpSpPr>
          <p:cNvPr id="11" name="Group 10">
            <a:extLst>
              <a:ext uri="{FF2B5EF4-FFF2-40B4-BE49-F238E27FC236}">
                <a16:creationId xmlns:a16="http://schemas.microsoft.com/office/drawing/2014/main" id="{BB75A2C2-1448-6443-9075-1692CC9CC2C4}"/>
              </a:ext>
            </a:extLst>
          </p:cNvPr>
          <p:cNvGrpSpPr/>
          <p:nvPr/>
        </p:nvGrpSpPr>
        <p:grpSpPr>
          <a:xfrm>
            <a:off x="2924153" y="1454110"/>
            <a:ext cx="8957702" cy="2164686"/>
            <a:chOff x="1961305" y="1328435"/>
            <a:chExt cx="6657038" cy="1910015"/>
          </a:xfrm>
        </p:grpSpPr>
        <p:sp>
          <p:nvSpPr>
            <p:cNvPr id="12" name="TextBox 11">
              <a:extLst>
                <a:ext uri="{FF2B5EF4-FFF2-40B4-BE49-F238E27FC236}">
                  <a16:creationId xmlns:a16="http://schemas.microsoft.com/office/drawing/2014/main" id="{644ABEA5-8739-2045-97CD-26150358965D}"/>
                </a:ext>
              </a:extLst>
            </p:cNvPr>
            <p:cNvSpPr txBox="1"/>
            <p:nvPr/>
          </p:nvSpPr>
          <p:spPr>
            <a:xfrm>
              <a:off x="1961305" y="1346644"/>
              <a:ext cx="4144725" cy="1891806"/>
            </a:xfrm>
            <a:prstGeom prst="rect">
              <a:avLst/>
            </a:prstGeom>
            <a:noFill/>
          </p:spPr>
          <p:txBody>
            <a:bodyPr wrap="square" rtlCol="0">
              <a:spAutoFit/>
            </a:bodyPr>
            <a:lstStyle/>
            <a:p>
              <a:pPr marL="176213" indent="-176213" algn="l" defTabSz="1036290" fontAlgn="auto">
                <a:lnSpc>
                  <a:spcPct val="125000"/>
                </a:lnSpc>
                <a:spcBef>
                  <a:spcPts val="0"/>
                </a:spcBef>
                <a:spcAft>
                  <a:spcPts val="0"/>
                </a:spcAft>
                <a:buClr>
                  <a:srgbClr val="FEDA00"/>
                </a:buClr>
                <a:buSzPct val="130000"/>
                <a:buFont typeface="Arial" panose="020B0604020202020204" pitchFamily="34" charset="0"/>
                <a:buChar char="•"/>
                <a:defRPr/>
              </a:pPr>
              <a:r>
                <a:rPr lang="en-US" sz="1200" dirty="0">
                  <a:solidFill>
                    <a:srgbClr val="363636"/>
                  </a:solidFill>
                  <a:latin typeface="Century Gothic" panose="020B0502020202020204" pitchFamily="34" charset="0"/>
                  <a:ea typeface="Sweet Sans" charset="0"/>
                  <a:cs typeface="Sweet Sans" charset="0"/>
                </a:rPr>
                <a:t> Three completed &amp; operational stations: </a:t>
              </a:r>
            </a:p>
            <a:p>
              <a:pPr algn="l" defTabSz="1036290" fontAlgn="auto">
                <a:lnSpc>
                  <a:spcPct val="125000"/>
                </a:lnSpc>
                <a:spcBef>
                  <a:spcPts val="0"/>
                </a:spcBef>
                <a:spcAft>
                  <a:spcPts val="0"/>
                </a:spcAft>
                <a:buClr>
                  <a:srgbClr val="FEDA00"/>
                </a:buClr>
                <a:buSzPct val="130000"/>
                <a:defRPr/>
              </a:pPr>
              <a:r>
                <a:rPr lang="en-US" sz="1200" b="1" dirty="0">
                  <a:solidFill>
                    <a:srgbClr val="363636"/>
                  </a:solidFill>
                  <a:latin typeface="Century Gothic" panose="020B0502020202020204" pitchFamily="34" charset="0"/>
                  <a:ea typeface="Sweet Sans" charset="0"/>
                  <a:cs typeface="Sweet Sans" charset="0"/>
                </a:rPr>
                <a:t>     Miami Central, Fort Lauderdale</a:t>
              </a:r>
              <a:r>
                <a:rPr lang="en-US" sz="1200" dirty="0">
                  <a:solidFill>
                    <a:srgbClr val="363636"/>
                  </a:solidFill>
                  <a:latin typeface="Century Gothic" panose="020B0502020202020204" pitchFamily="34" charset="0"/>
                  <a:ea typeface="Sweet Sans" charset="0"/>
                  <a:cs typeface="Sweet Sans" charset="0"/>
                </a:rPr>
                <a:t> and  </a:t>
              </a:r>
              <a:r>
                <a:rPr lang="en-US" sz="1200" b="1" dirty="0">
                  <a:solidFill>
                    <a:srgbClr val="363636"/>
                  </a:solidFill>
                  <a:latin typeface="Century Gothic" panose="020B0502020202020204" pitchFamily="34" charset="0"/>
                  <a:ea typeface="Sweet Sans" charset="0"/>
                  <a:cs typeface="Sweet Sans" charset="0"/>
                </a:rPr>
                <a:t>West Palm Beach</a:t>
              </a:r>
            </a:p>
            <a:p>
              <a:pPr algn="l" defTabSz="1036290" fontAlgn="auto">
                <a:lnSpc>
                  <a:spcPct val="125000"/>
                </a:lnSpc>
                <a:spcBef>
                  <a:spcPts val="0"/>
                </a:spcBef>
                <a:spcAft>
                  <a:spcPts val="0"/>
                </a:spcAft>
                <a:buClr>
                  <a:srgbClr val="FEDA00"/>
                </a:buClr>
                <a:buSzPct val="130000"/>
                <a:defRPr/>
              </a:pPr>
              <a:endParaRPr lang="en-US" sz="1200" b="1" dirty="0">
                <a:solidFill>
                  <a:srgbClr val="363636"/>
                </a:solidFill>
                <a:latin typeface="Century Gothic" panose="020B0502020202020204" pitchFamily="34" charset="0"/>
                <a:ea typeface="Sweet Sans" charset="0"/>
                <a:cs typeface="Sweet Sans" charset="0"/>
              </a:endParaRPr>
            </a:p>
            <a:p>
              <a:pPr marL="231775" indent="-231775" algn="l" defTabSz="1036290" fontAlgn="auto">
                <a:lnSpc>
                  <a:spcPct val="125000"/>
                </a:lnSpc>
                <a:spcBef>
                  <a:spcPts val="0"/>
                </a:spcBef>
                <a:spcAft>
                  <a:spcPts val="0"/>
                </a:spcAft>
                <a:buClr>
                  <a:srgbClr val="FEDA00"/>
                </a:buClr>
                <a:buSzPct val="130000"/>
                <a:buFont typeface="Arial" panose="020B0604020202020204" pitchFamily="34" charset="0"/>
                <a:buChar char="•"/>
                <a:defRPr/>
              </a:pPr>
              <a:r>
                <a:rPr lang="en-US" sz="1200" dirty="0">
                  <a:solidFill>
                    <a:srgbClr val="363636"/>
                  </a:solidFill>
                  <a:latin typeface="Century Gothic" panose="020B0502020202020204" pitchFamily="34" charset="0"/>
                  <a:ea typeface="Sweet Sans" charset="0"/>
                  <a:cs typeface="Sweet Sans" charset="0"/>
                </a:rPr>
                <a:t>Three additional In-Line stations underway: </a:t>
              </a:r>
            </a:p>
            <a:p>
              <a:pPr algn="l" defTabSz="1036290" fontAlgn="auto">
                <a:lnSpc>
                  <a:spcPct val="125000"/>
                </a:lnSpc>
                <a:spcBef>
                  <a:spcPts val="0"/>
                </a:spcBef>
                <a:spcAft>
                  <a:spcPts val="0"/>
                </a:spcAft>
                <a:buClr>
                  <a:srgbClr val="FEDA00"/>
                </a:buClr>
                <a:buSzPct val="130000"/>
                <a:defRPr/>
              </a:pPr>
              <a:r>
                <a:rPr lang="en-US" sz="1200" b="1" dirty="0">
                  <a:solidFill>
                    <a:srgbClr val="363636"/>
                  </a:solidFill>
                  <a:latin typeface="Century Gothic" panose="020B0502020202020204" pitchFamily="34" charset="0"/>
                  <a:ea typeface="Sweet Sans" charset="0"/>
                  <a:cs typeface="Sweet Sans" charset="0"/>
                </a:rPr>
                <a:t>      Aventura </a:t>
              </a:r>
              <a:r>
                <a:rPr lang="en-US" sz="1200" dirty="0">
                  <a:solidFill>
                    <a:srgbClr val="363636"/>
                  </a:solidFill>
                  <a:latin typeface="Century Gothic" panose="020B0502020202020204" pitchFamily="34" charset="0"/>
                  <a:ea typeface="Sweet Sans" charset="0"/>
                  <a:cs typeface="Sweet Sans" charset="0"/>
                </a:rPr>
                <a:t>(2021), </a:t>
              </a:r>
              <a:r>
                <a:rPr lang="en-US" sz="1200" b="1" dirty="0">
                  <a:solidFill>
                    <a:srgbClr val="363636"/>
                  </a:solidFill>
                  <a:latin typeface="Century Gothic" panose="020B0502020202020204" pitchFamily="34" charset="0"/>
                  <a:ea typeface="Sweet Sans" charset="0"/>
                  <a:cs typeface="Sweet Sans" charset="0"/>
                </a:rPr>
                <a:t>Boca Raton </a:t>
              </a:r>
              <a:r>
                <a:rPr lang="en-US" sz="1200" dirty="0">
                  <a:solidFill>
                    <a:srgbClr val="363636"/>
                  </a:solidFill>
                  <a:latin typeface="Century Gothic" panose="020B0502020202020204" pitchFamily="34" charset="0"/>
                  <a:ea typeface="Sweet Sans" charset="0"/>
                  <a:cs typeface="Sweet Sans" charset="0"/>
                </a:rPr>
                <a:t>(2022)  </a:t>
              </a:r>
            </a:p>
            <a:p>
              <a:pPr algn="l" defTabSz="1036290" fontAlgn="auto">
                <a:lnSpc>
                  <a:spcPct val="125000"/>
                </a:lnSpc>
                <a:spcBef>
                  <a:spcPts val="0"/>
                </a:spcBef>
                <a:spcAft>
                  <a:spcPts val="0"/>
                </a:spcAft>
                <a:buClr>
                  <a:srgbClr val="FEDA00"/>
                </a:buClr>
                <a:buSzPct val="130000"/>
                <a:tabLst>
                  <a:tab pos="1033463" algn="l"/>
                </a:tabLst>
                <a:defRPr/>
              </a:pPr>
              <a:r>
                <a:rPr lang="en-US" sz="1200" dirty="0">
                  <a:solidFill>
                    <a:srgbClr val="363636"/>
                  </a:solidFill>
                  <a:latin typeface="Century Gothic" panose="020B0502020202020204" pitchFamily="34" charset="0"/>
                  <a:ea typeface="Sweet Sans" charset="0"/>
                  <a:cs typeface="Sweet Sans" charset="0"/>
                </a:rPr>
                <a:t>      and </a:t>
              </a:r>
              <a:r>
                <a:rPr lang="en-US" sz="1200" b="1" dirty="0">
                  <a:solidFill>
                    <a:srgbClr val="363636"/>
                  </a:solidFill>
                  <a:latin typeface="Century Gothic" panose="020B0502020202020204" pitchFamily="34" charset="0"/>
                  <a:ea typeface="Sweet Sans" charset="0"/>
                  <a:cs typeface="Sweet Sans" charset="0"/>
                </a:rPr>
                <a:t>PortMiami</a:t>
              </a:r>
              <a:r>
                <a:rPr lang="en-US" sz="1200" dirty="0">
                  <a:solidFill>
                    <a:srgbClr val="363636"/>
                  </a:solidFill>
                  <a:latin typeface="Century Gothic" panose="020B0502020202020204" pitchFamily="34" charset="0"/>
                  <a:ea typeface="Sweet Sans" charset="0"/>
                  <a:cs typeface="Sweet Sans" charset="0"/>
                </a:rPr>
                <a:t> (2022+)</a:t>
              </a:r>
            </a:p>
            <a:p>
              <a:pPr algn="l" defTabSz="1036290" fontAlgn="auto">
                <a:lnSpc>
                  <a:spcPct val="125000"/>
                </a:lnSpc>
                <a:spcBef>
                  <a:spcPts val="0"/>
                </a:spcBef>
                <a:spcAft>
                  <a:spcPts val="0"/>
                </a:spcAft>
                <a:buClr>
                  <a:srgbClr val="FEDA00"/>
                </a:buClr>
                <a:buSzPct val="130000"/>
                <a:defRPr/>
              </a:pPr>
              <a:endParaRPr lang="en-US" sz="1200" dirty="0">
                <a:solidFill>
                  <a:srgbClr val="363636"/>
                </a:solidFill>
                <a:latin typeface="Century Gothic" panose="020B0502020202020204" pitchFamily="34" charset="0"/>
                <a:ea typeface="Sweet Sans" charset="0"/>
                <a:cs typeface="Sweet Sans" charset="0"/>
              </a:endParaRPr>
            </a:p>
            <a:p>
              <a:pPr algn="l" defTabSz="1036290" fontAlgn="auto">
                <a:lnSpc>
                  <a:spcPct val="125000"/>
                </a:lnSpc>
                <a:spcBef>
                  <a:spcPts val="0"/>
                </a:spcBef>
                <a:spcAft>
                  <a:spcPts val="0"/>
                </a:spcAft>
                <a:buClr>
                  <a:srgbClr val="FEDA00"/>
                </a:buClr>
                <a:buSzPct val="130000"/>
                <a:defRPr/>
              </a:pPr>
              <a:endParaRPr lang="en-US" sz="1200" dirty="0">
                <a:solidFill>
                  <a:srgbClr val="363636"/>
                </a:solidFill>
                <a:latin typeface="Century Gothic" panose="020B0502020202020204" pitchFamily="34" charset="0"/>
                <a:ea typeface="Sweet Sans" charset="0"/>
                <a:cs typeface="Sweet Sans" charset="0"/>
              </a:endParaRPr>
            </a:p>
            <a:p>
              <a:pPr marL="323840" indent="-323840" algn="l" defTabSz="1036290" fontAlgn="auto">
                <a:lnSpc>
                  <a:spcPct val="125000"/>
                </a:lnSpc>
                <a:spcBef>
                  <a:spcPts val="0"/>
                </a:spcBef>
                <a:spcAft>
                  <a:spcPts val="0"/>
                </a:spcAft>
                <a:buClr>
                  <a:srgbClr val="FEDA00"/>
                </a:buClr>
                <a:buSzPct val="130000"/>
                <a:buFont typeface="Arial" panose="020B0604020202020204" pitchFamily="34" charset="0"/>
                <a:buChar char="•"/>
                <a:defRPr/>
              </a:pPr>
              <a:endParaRPr lang="en-US" sz="1200" dirty="0">
                <a:solidFill>
                  <a:srgbClr val="363636"/>
                </a:solidFill>
                <a:latin typeface="Verdana"/>
                <a:cs typeface="+mn-cs"/>
              </a:endParaRPr>
            </a:p>
          </p:txBody>
        </p:sp>
        <p:sp>
          <p:nvSpPr>
            <p:cNvPr id="13" name="Rectangle 12">
              <a:extLst>
                <a:ext uri="{FF2B5EF4-FFF2-40B4-BE49-F238E27FC236}">
                  <a16:creationId xmlns:a16="http://schemas.microsoft.com/office/drawing/2014/main" id="{3F1922EF-3602-774D-9BA3-07A5A0AE0B68}"/>
                </a:ext>
              </a:extLst>
            </p:cNvPr>
            <p:cNvSpPr/>
            <p:nvPr/>
          </p:nvSpPr>
          <p:spPr>
            <a:xfrm>
              <a:off x="5741459" y="1328435"/>
              <a:ext cx="2876884" cy="1404852"/>
            </a:xfrm>
            <a:prstGeom prst="rect">
              <a:avLst/>
            </a:prstGeom>
          </p:spPr>
          <p:txBody>
            <a:bodyPr wrap="square">
              <a:spAutoFit/>
            </a:bodyPr>
            <a:lstStyle/>
            <a:p>
              <a:pPr marL="171450" indent="-171450" algn="l" defTabSz="1036290" fontAlgn="auto">
                <a:lnSpc>
                  <a:spcPct val="125000"/>
                </a:lnSpc>
                <a:spcBef>
                  <a:spcPts val="0"/>
                </a:spcBef>
                <a:spcAft>
                  <a:spcPts val="0"/>
                </a:spcAft>
                <a:buClr>
                  <a:srgbClr val="FEDA00"/>
                </a:buClr>
                <a:buSzPct val="130000"/>
                <a:buFont typeface="Arial" panose="020B0604020202020204" pitchFamily="34" charset="0"/>
                <a:buChar char="•"/>
                <a:defRPr/>
              </a:pPr>
              <a:r>
                <a:rPr lang="en-US" sz="1200" dirty="0">
                  <a:solidFill>
                    <a:srgbClr val="363636"/>
                  </a:solidFill>
                  <a:latin typeface="Century Gothic" panose="020B0502020202020204" pitchFamily="34" charset="0"/>
                  <a:ea typeface="Sweet Sans" charset="0"/>
                  <a:cs typeface="Sweet Sans" charset="0"/>
                </a:rPr>
                <a:t>Orlando station under construction: </a:t>
              </a:r>
              <a:r>
                <a:rPr lang="en-US" sz="1200" b="1" dirty="0">
                  <a:solidFill>
                    <a:srgbClr val="363636"/>
                  </a:solidFill>
                  <a:latin typeface="Century Gothic" panose="020B0502020202020204" pitchFamily="34" charset="0"/>
                  <a:ea typeface="Sweet Sans" charset="0"/>
                  <a:cs typeface="Sweet Sans" charset="0"/>
                </a:rPr>
                <a:t>Orlando International Airport </a:t>
              </a:r>
            </a:p>
            <a:p>
              <a:pPr marL="171450" indent="-171450" algn="l" defTabSz="1036290" fontAlgn="auto">
                <a:spcBef>
                  <a:spcPts val="0"/>
                </a:spcBef>
                <a:spcAft>
                  <a:spcPts val="0"/>
                </a:spcAft>
                <a:buClr>
                  <a:srgbClr val="FEDA00"/>
                </a:buClr>
                <a:buSzPct val="130000"/>
                <a:buFont typeface="Arial" panose="020B0604020202020204" pitchFamily="34" charset="0"/>
                <a:buChar char="•"/>
                <a:defRPr/>
              </a:pPr>
              <a:endParaRPr lang="en-US" sz="1200" b="1" dirty="0">
                <a:solidFill>
                  <a:srgbClr val="363636"/>
                </a:solidFill>
                <a:latin typeface="Century Gothic" panose="020B0502020202020204" pitchFamily="34" charset="0"/>
                <a:ea typeface="Sweet Sans" charset="0"/>
                <a:cs typeface="Sweet Sans" charset="0"/>
              </a:endParaRPr>
            </a:p>
            <a:p>
              <a:pPr marL="171450" indent="-171450" algn="l" defTabSz="1036290" fontAlgn="auto">
                <a:lnSpc>
                  <a:spcPct val="125000"/>
                </a:lnSpc>
                <a:spcBef>
                  <a:spcPts val="0"/>
                </a:spcBef>
                <a:spcAft>
                  <a:spcPts val="0"/>
                </a:spcAft>
                <a:buClr>
                  <a:srgbClr val="FEDA00"/>
                </a:buClr>
                <a:buSzPct val="130000"/>
                <a:buFont typeface="Arial" panose="020B0604020202020204" pitchFamily="34" charset="0"/>
                <a:buChar char="•"/>
                <a:defRPr/>
              </a:pPr>
              <a:r>
                <a:rPr lang="en-US" sz="1200" b="1" dirty="0">
                  <a:solidFill>
                    <a:srgbClr val="363636"/>
                  </a:solidFill>
                  <a:latin typeface="Century Gothic" panose="020B0502020202020204" pitchFamily="34" charset="0"/>
                  <a:ea typeface="Sweet Sans" charset="0"/>
                  <a:cs typeface="Sweet Sans" charset="0"/>
                </a:rPr>
                <a:t>Disney Spring station </a:t>
              </a:r>
              <a:r>
                <a:rPr lang="en-US" sz="1200" dirty="0">
                  <a:solidFill>
                    <a:srgbClr val="363636"/>
                  </a:solidFill>
                  <a:latin typeface="Century Gothic" panose="020B0502020202020204" pitchFamily="34" charset="0"/>
                  <a:ea typeface="Sweet Sans" charset="0"/>
                  <a:cs typeface="Sweet Sans" charset="0"/>
                </a:rPr>
                <a:t>recently announced and </a:t>
              </a:r>
            </a:p>
            <a:p>
              <a:pPr algn="l" defTabSz="1036290" fontAlgn="auto">
                <a:lnSpc>
                  <a:spcPct val="125000"/>
                </a:lnSpc>
                <a:spcBef>
                  <a:spcPts val="0"/>
                </a:spcBef>
                <a:spcAft>
                  <a:spcPts val="0"/>
                </a:spcAft>
                <a:buClr>
                  <a:srgbClr val="FEDA00"/>
                </a:buClr>
                <a:buSzPct val="130000"/>
                <a:defRPr/>
              </a:pPr>
              <a:r>
                <a:rPr lang="en-US" sz="1200" dirty="0">
                  <a:solidFill>
                    <a:srgbClr val="363636"/>
                  </a:solidFill>
                  <a:latin typeface="Century Gothic" panose="020B0502020202020204" pitchFamily="34" charset="0"/>
                  <a:ea typeface="Sweet Sans" charset="0"/>
                  <a:cs typeface="Sweet Sans" charset="0"/>
                </a:rPr>
                <a:t>     in development</a:t>
              </a:r>
            </a:p>
            <a:p>
              <a:pPr marL="332837" algn="l" defTabSz="1036290" fontAlgn="auto">
                <a:spcBef>
                  <a:spcPts val="0"/>
                </a:spcBef>
                <a:spcAft>
                  <a:spcPts val="0"/>
                </a:spcAft>
                <a:buClr>
                  <a:srgbClr val="FEDA00"/>
                </a:buClr>
                <a:buSzPct val="130000"/>
                <a:defRPr/>
              </a:pPr>
              <a:r>
                <a:rPr lang="en-US" sz="1200" dirty="0">
                  <a:solidFill>
                    <a:srgbClr val="363636"/>
                  </a:solidFill>
                  <a:latin typeface="Century Gothic" panose="020B0502020202020204" pitchFamily="34" charset="0"/>
                  <a:ea typeface="Sweet Sans" charset="0"/>
                  <a:cs typeface="Sweet Sans" charset="0"/>
                </a:rPr>
                <a:t>  </a:t>
              </a:r>
            </a:p>
            <a:p>
              <a:pPr marL="176213" indent="-176213" algn="l" defTabSz="1036290" fontAlgn="auto">
                <a:lnSpc>
                  <a:spcPct val="125000"/>
                </a:lnSpc>
                <a:spcBef>
                  <a:spcPts val="0"/>
                </a:spcBef>
                <a:spcAft>
                  <a:spcPts val="0"/>
                </a:spcAft>
                <a:buClr>
                  <a:srgbClr val="FEDA00"/>
                </a:buClr>
                <a:buSzPct val="130000"/>
                <a:buFont typeface="Arial" panose="020B0604020202020204" pitchFamily="34" charset="0"/>
                <a:buChar char="•"/>
                <a:defRPr/>
              </a:pPr>
              <a:r>
                <a:rPr lang="en-US" sz="1200" dirty="0">
                  <a:solidFill>
                    <a:srgbClr val="363636"/>
                  </a:solidFill>
                  <a:latin typeface="Century Gothic" panose="020B0502020202020204" pitchFamily="34" charset="0"/>
                  <a:ea typeface="Sweet Sans" charset="0"/>
                  <a:cs typeface="Sweet Sans" charset="0"/>
                </a:rPr>
                <a:t>Planned extension to </a:t>
              </a:r>
              <a:r>
                <a:rPr lang="en-US" sz="1200" b="1" dirty="0">
                  <a:solidFill>
                    <a:srgbClr val="363636"/>
                  </a:solidFill>
                  <a:latin typeface="Century Gothic" panose="020B0502020202020204" pitchFamily="34" charset="0"/>
                  <a:ea typeface="Sweet Sans" charset="0"/>
                  <a:cs typeface="Sweet Sans" charset="0"/>
                </a:rPr>
                <a:t>Tampa </a:t>
              </a:r>
              <a:r>
                <a:rPr lang="en-US" sz="1200" dirty="0">
                  <a:solidFill>
                    <a:srgbClr val="363636"/>
                  </a:solidFill>
                  <a:latin typeface="Century Gothic" panose="020B0502020202020204" pitchFamily="34" charset="0"/>
                  <a:ea typeface="Sweet Sans" charset="0"/>
                  <a:cs typeface="Sweet Sans" charset="0"/>
                </a:rPr>
                <a:t>(2029)</a:t>
              </a:r>
            </a:p>
          </p:txBody>
        </p:sp>
      </p:grpSp>
      <p:sp>
        <p:nvSpPr>
          <p:cNvPr id="19" name="Google Shape;126;p19">
            <a:extLst>
              <a:ext uri="{FF2B5EF4-FFF2-40B4-BE49-F238E27FC236}">
                <a16:creationId xmlns:a16="http://schemas.microsoft.com/office/drawing/2014/main" id="{DB99AA1C-80FC-444E-A679-8CA21398679E}"/>
              </a:ext>
            </a:extLst>
          </p:cNvPr>
          <p:cNvSpPr txBox="1"/>
          <p:nvPr/>
        </p:nvSpPr>
        <p:spPr>
          <a:xfrm>
            <a:off x="1775709" y="875040"/>
            <a:ext cx="10710956" cy="4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Connecting two of the largest and most congested markets in the nation</a:t>
            </a:r>
            <a:endParaRPr sz="1200" b="1" dirty="0">
              <a:solidFill>
                <a:srgbClr val="363636"/>
              </a:solidFill>
            </a:endParaRPr>
          </a:p>
        </p:txBody>
      </p:sp>
      <p:pic>
        <p:nvPicPr>
          <p:cNvPr id="30" name="Picture 29" descr="A person waiting at a train station&#10;&#10;Description automatically generated">
            <a:extLst>
              <a:ext uri="{FF2B5EF4-FFF2-40B4-BE49-F238E27FC236}">
                <a16:creationId xmlns:a16="http://schemas.microsoft.com/office/drawing/2014/main" id="{17DA1E78-D50F-F840-9D25-99A3C77F9E7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3977" y="3754870"/>
            <a:ext cx="12245977" cy="3020683"/>
          </a:xfrm>
          <a:prstGeom prst="rect">
            <a:avLst/>
          </a:prstGeom>
        </p:spPr>
      </p:pic>
      <p:pic>
        <p:nvPicPr>
          <p:cNvPr id="17" name="Picture 16" descr="A close up of a logo&#10;&#10;Description automatically generated">
            <a:extLst>
              <a:ext uri="{FF2B5EF4-FFF2-40B4-BE49-F238E27FC236}">
                <a16:creationId xmlns:a16="http://schemas.microsoft.com/office/drawing/2014/main" id="{E4585E60-4C45-8440-9299-3CADE31DFB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10" y="5712896"/>
            <a:ext cx="12252798" cy="1145104"/>
          </a:xfrm>
          <a:prstGeom prst="rect">
            <a:avLst/>
          </a:prstGeom>
        </p:spPr>
      </p:pic>
      <p:sp>
        <p:nvSpPr>
          <p:cNvPr id="24" name="TextBox 23">
            <a:extLst>
              <a:ext uri="{FF2B5EF4-FFF2-40B4-BE49-F238E27FC236}">
                <a16:creationId xmlns:a16="http://schemas.microsoft.com/office/drawing/2014/main" id="{FC45167F-7C78-8D45-8D77-9F41893FF467}"/>
              </a:ext>
            </a:extLst>
          </p:cNvPr>
          <p:cNvSpPr txBox="1"/>
          <p:nvPr/>
        </p:nvSpPr>
        <p:spPr>
          <a:xfrm>
            <a:off x="11734802" y="6541675"/>
            <a:ext cx="528638" cy="261610"/>
          </a:xfrm>
          <a:prstGeom prst="rect">
            <a:avLst/>
          </a:prstGeom>
          <a:noFill/>
        </p:spPr>
        <p:txBody>
          <a:bodyPr wrap="square" rtlCol="0">
            <a:spAutoFit/>
          </a:bodyPr>
          <a:lstStyle/>
          <a:p>
            <a:pPr algn="ctr"/>
            <a:fld id="{579DE20F-02D8-2F47-AE7C-8EBAD3F1BF1D}" type="slidenum">
              <a:rPr lang="en-US" sz="1100" b="0" smtClean="0"/>
              <a:t>5</a:t>
            </a:fld>
            <a:endParaRPr lang="en-US" sz="1200" b="0" dirty="0"/>
          </a:p>
        </p:txBody>
      </p:sp>
      <p:grpSp>
        <p:nvGrpSpPr>
          <p:cNvPr id="26" name="Group 25">
            <a:extLst>
              <a:ext uri="{FF2B5EF4-FFF2-40B4-BE49-F238E27FC236}">
                <a16:creationId xmlns:a16="http://schemas.microsoft.com/office/drawing/2014/main" id="{E8A8C293-29B4-6441-9DAF-F4D2647485AD}"/>
              </a:ext>
            </a:extLst>
          </p:cNvPr>
          <p:cNvGrpSpPr/>
          <p:nvPr/>
        </p:nvGrpSpPr>
        <p:grpSpPr>
          <a:xfrm>
            <a:off x="3186113" y="3122333"/>
            <a:ext cx="8606831" cy="1010445"/>
            <a:chOff x="3186113" y="2883961"/>
            <a:chExt cx="8606831" cy="1010445"/>
          </a:xfrm>
        </p:grpSpPr>
        <p:sp>
          <p:nvSpPr>
            <p:cNvPr id="8" name="object 47">
              <a:extLst>
                <a:ext uri="{FF2B5EF4-FFF2-40B4-BE49-F238E27FC236}">
                  <a16:creationId xmlns:a16="http://schemas.microsoft.com/office/drawing/2014/main" id="{D9DD294A-EF70-CD4C-B8AE-F85A9909CEC4}"/>
                </a:ext>
              </a:extLst>
            </p:cNvPr>
            <p:cNvSpPr/>
            <p:nvPr/>
          </p:nvSpPr>
          <p:spPr>
            <a:xfrm>
              <a:off x="3186113" y="2883961"/>
              <a:ext cx="8606831" cy="1010445"/>
            </a:xfrm>
            <a:custGeom>
              <a:avLst/>
              <a:gdLst/>
              <a:ahLst/>
              <a:cxnLst/>
              <a:rect l="l" t="t" r="r" b="b"/>
              <a:pathLst>
                <a:path w="8564880" h="812800">
                  <a:moveTo>
                    <a:pt x="0" y="812800"/>
                  </a:moveTo>
                  <a:lnTo>
                    <a:pt x="8564448" y="812800"/>
                  </a:lnTo>
                  <a:lnTo>
                    <a:pt x="8564448" y="0"/>
                  </a:lnTo>
                  <a:lnTo>
                    <a:pt x="0" y="0"/>
                  </a:lnTo>
                  <a:lnTo>
                    <a:pt x="0" y="812800"/>
                  </a:lnTo>
                  <a:close/>
                </a:path>
              </a:pathLst>
            </a:custGeom>
            <a:solidFill>
              <a:schemeClr val="bg1"/>
            </a:solidFill>
            <a:ln w="19050">
              <a:solidFill>
                <a:schemeClr val="accent1"/>
              </a:solidFill>
            </a:ln>
          </p:spPr>
          <p:txBody>
            <a:bodyPr wrap="square" lIns="0" tIns="0" rIns="0" bIns="0" rtlCol="0"/>
            <a:lstStyle/>
            <a:p>
              <a:pPr algn="l" defTabSz="1036290" fontAlgn="auto">
                <a:spcBef>
                  <a:spcPts val="0"/>
                </a:spcBef>
                <a:spcAft>
                  <a:spcPts val="0"/>
                </a:spcAft>
                <a:defRPr/>
              </a:pPr>
              <a:endParaRPr sz="2040" dirty="0">
                <a:solidFill>
                  <a:srgbClr val="5D6771"/>
                </a:solidFill>
                <a:latin typeface="Verdana"/>
                <a:cs typeface="+mn-cs"/>
              </a:endParaRPr>
            </a:p>
          </p:txBody>
        </p:sp>
        <p:sp>
          <p:nvSpPr>
            <p:cNvPr id="9" name="object 50">
              <a:extLst>
                <a:ext uri="{FF2B5EF4-FFF2-40B4-BE49-F238E27FC236}">
                  <a16:creationId xmlns:a16="http://schemas.microsoft.com/office/drawing/2014/main" id="{071722F0-E5D0-7C4A-85A7-C8B65F6EC3D2}"/>
                </a:ext>
              </a:extLst>
            </p:cNvPr>
            <p:cNvSpPr txBox="1"/>
            <p:nvPr/>
          </p:nvSpPr>
          <p:spPr>
            <a:xfrm>
              <a:off x="3571542" y="3096993"/>
              <a:ext cx="1067570" cy="598604"/>
            </a:xfrm>
            <a:prstGeom prst="rect">
              <a:avLst/>
            </a:prstGeom>
          </p:spPr>
          <p:txBody>
            <a:bodyPr vert="horz" wrap="square" lIns="0" tIns="14393" rIns="0" bIns="0" rtlCol="0">
              <a:spAutoFit/>
            </a:bodyPr>
            <a:lstStyle/>
            <a:p>
              <a:pPr defTabSz="1036290" fontAlgn="auto">
                <a:lnSpc>
                  <a:spcPts val="3105"/>
                </a:lnSpc>
                <a:spcBef>
                  <a:spcPts val="113"/>
                </a:spcBef>
                <a:spcAft>
                  <a:spcPts val="0"/>
                </a:spcAft>
                <a:defRPr/>
              </a:pPr>
              <a:r>
                <a:rPr lang="en-US" sz="2267" b="1" dirty="0">
                  <a:solidFill>
                    <a:schemeClr val="accent4"/>
                  </a:solidFill>
                  <a:latin typeface="Century Gothic Pro"/>
                  <a:cs typeface="Century Gothic Pro"/>
                </a:rPr>
                <a:t>$2.7B</a:t>
              </a:r>
              <a:endParaRPr sz="2267" dirty="0">
                <a:solidFill>
                  <a:schemeClr val="accent4"/>
                </a:solidFill>
                <a:latin typeface="Century Gothic Pro"/>
                <a:cs typeface="Century Gothic Pro"/>
              </a:endParaRPr>
            </a:p>
            <a:p>
              <a:pPr marR="5757" defTabSz="1036290" fontAlgn="auto">
                <a:lnSpc>
                  <a:spcPts val="1473"/>
                </a:lnSpc>
                <a:spcBef>
                  <a:spcPts val="0"/>
                </a:spcBef>
                <a:spcAft>
                  <a:spcPts val="0"/>
                </a:spcAft>
                <a:defRPr/>
              </a:pPr>
              <a:r>
                <a:rPr lang="en-US" sz="1247" dirty="0">
                  <a:solidFill>
                    <a:srgbClr val="363636"/>
                  </a:solidFill>
                  <a:latin typeface="Century Gothic Pro"/>
                  <a:cs typeface="Century Gothic Pro"/>
                </a:rPr>
                <a:t>investment</a:t>
              </a:r>
              <a:endParaRPr sz="1247" dirty="0">
                <a:solidFill>
                  <a:srgbClr val="363636"/>
                </a:solidFill>
                <a:latin typeface="Century Gothic Pro"/>
                <a:cs typeface="Century Gothic Pro"/>
              </a:endParaRPr>
            </a:p>
          </p:txBody>
        </p:sp>
        <p:sp>
          <p:nvSpPr>
            <p:cNvPr id="10" name="object 52">
              <a:extLst>
                <a:ext uri="{FF2B5EF4-FFF2-40B4-BE49-F238E27FC236}">
                  <a16:creationId xmlns:a16="http://schemas.microsoft.com/office/drawing/2014/main" id="{AC8BA7DC-1DC3-3A42-9BFD-11BFAC660839}"/>
                </a:ext>
              </a:extLst>
            </p:cNvPr>
            <p:cNvSpPr txBox="1"/>
            <p:nvPr/>
          </p:nvSpPr>
          <p:spPr>
            <a:xfrm>
              <a:off x="10027577" y="3075430"/>
              <a:ext cx="1432982" cy="568147"/>
            </a:xfrm>
            <a:prstGeom prst="rect">
              <a:avLst/>
            </a:prstGeom>
          </p:spPr>
          <p:txBody>
            <a:bodyPr vert="horz" wrap="square" lIns="0" tIns="14393" rIns="0" bIns="0" rtlCol="0">
              <a:spAutoFit/>
            </a:bodyPr>
            <a:lstStyle/>
            <a:p>
              <a:pPr algn="ctr" defTabSz="1036290" fontAlgn="auto">
                <a:spcBef>
                  <a:spcPts val="113"/>
                </a:spcBef>
                <a:spcAft>
                  <a:spcPts val="0"/>
                </a:spcAft>
                <a:defRPr/>
              </a:pPr>
              <a:r>
                <a:rPr lang="en-US" sz="2267" b="1" dirty="0">
                  <a:solidFill>
                    <a:schemeClr val="accent4"/>
                  </a:solidFill>
                  <a:latin typeface="Century Gothic Pro"/>
                  <a:cs typeface="Century Gothic Pro"/>
                </a:rPr>
                <a:t>1000+ </a:t>
              </a:r>
            </a:p>
            <a:p>
              <a:pPr algn="ctr" defTabSz="1036290" fontAlgn="auto">
                <a:spcBef>
                  <a:spcPts val="113"/>
                </a:spcBef>
                <a:spcAft>
                  <a:spcPts val="0"/>
                </a:spcAft>
                <a:defRPr/>
              </a:pPr>
              <a:r>
                <a:rPr lang="en-US" sz="1247" dirty="0">
                  <a:solidFill>
                    <a:srgbClr val="363636"/>
                  </a:solidFill>
                  <a:latin typeface="Century Gothic Pro"/>
                  <a:cs typeface="Century Gothic Pro"/>
                </a:rPr>
                <a:t>workers on the job</a:t>
              </a:r>
              <a:endParaRPr sz="1247" dirty="0">
                <a:solidFill>
                  <a:srgbClr val="363636"/>
                </a:solidFill>
                <a:latin typeface="Century Gothic Pro"/>
                <a:cs typeface="Century Gothic Pro"/>
              </a:endParaRPr>
            </a:p>
          </p:txBody>
        </p:sp>
        <p:sp>
          <p:nvSpPr>
            <p:cNvPr id="14" name="object 50">
              <a:extLst>
                <a:ext uri="{FF2B5EF4-FFF2-40B4-BE49-F238E27FC236}">
                  <a16:creationId xmlns:a16="http://schemas.microsoft.com/office/drawing/2014/main" id="{8BC3C382-7086-6743-A2E3-5487DC40F644}"/>
                </a:ext>
              </a:extLst>
            </p:cNvPr>
            <p:cNvSpPr txBox="1"/>
            <p:nvPr/>
          </p:nvSpPr>
          <p:spPr>
            <a:xfrm>
              <a:off x="5346046" y="3080546"/>
              <a:ext cx="1067570" cy="598604"/>
            </a:xfrm>
            <a:prstGeom prst="rect">
              <a:avLst/>
            </a:prstGeom>
          </p:spPr>
          <p:txBody>
            <a:bodyPr vert="horz" wrap="square" lIns="0" tIns="14393" rIns="0" bIns="0" rtlCol="0">
              <a:spAutoFit/>
            </a:bodyPr>
            <a:lstStyle/>
            <a:p>
              <a:pPr defTabSz="1036290" fontAlgn="auto">
                <a:lnSpc>
                  <a:spcPts val="3105"/>
                </a:lnSpc>
                <a:spcBef>
                  <a:spcPts val="113"/>
                </a:spcBef>
                <a:spcAft>
                  <a:spcPts val="0"/>
                </a:spcAft>
                <a:defRPr/>
              </a:pPr>
              <a:r>
                <a:rPr lang="en-US" sz="2267" b="1" dirty="0">
                  <a:solidFill>
                    <a:schemeClr val="accent4"/>
                  </a:solidFill>
                  <a:latin typeface="Century Gothic Pro"/>
                  <a:cs typeface="Century Gothic Pro"/>
                </a:rPr>
                <a:t> 45%</a:t>
              </a:r>
              <a:endParaRPr sz="2267" dirty="0">
                <a:solidFill>
                  <a:schemeClr val="accent4"/>
                </a:solidFill>
                <a:latin typeface="Century Gothic Pro"/>
                <a:cs typeface="Century Gothic Pro"/>
              </a:endParaRPr>
            </a:p>
            <a:p>
              <a:pPr marR="5757" defTabSz="1036290" fontAlgn="auto">
                <a:lnSpc>
                  <a:spcPts val="1473"/>
                </a:lnSpc>
                <a:spcBef>
                  <a:spcPts val="0"/>
                </a:spcBef>
                <a:spcAft>
                  <a:spcPts val="0"/>
                </a:spcAft>
                <a:defRPr/>
              </a:pPr>
              <a:r>
                <a:rPr lang="en-US" sz="1247" dirty="0">
                  <a:solidFill>
                    <a:srgbClr val="363636"/>
                  </a:solidFill>
                  <a:latin typeface="Century Gothic Pro"/>
                  <a:cs typeface="Century Gothic Pro"/>
                </a:rPr>
                <a:t>complete</a:t>
              </a:r>
              <a:endParaRPr sz="1247" dirty="0">
                <a:solidFill>
                  <a:srgbClr val="363636"/>
                </a:solidFill>
                <a:latin typeface="Century Gothic Pro"/>
                <a:cs typeface="Century Gothic Pro"/>
              </a:endParaRPr>
            </a:p>
          </p:txBody>
        </p:sp>
        <p:sp>
          <p:nvSpPr>
            <p:cNvPr id="18" name="object 52">
              <a:extLst>
                <a:ext uri="{FF2B5EF4-FFF2-40B4-BE49-F238E27FC236}">
                  <a16:creationId xmlns:a16="http://schemas.microsoft.com/office/drawing/2014/main" id="{E5594301-5C98-3141-B57A-E48014A9D6B2}"/>
                </a:ext>
              </a:extLst>
            </p:cNvPr>
            <p:cNvSpPr txBox="1"/>
            <p:nvPr/>
          </p:nvSpPr>
          <p:spPr>
            <a:xfrm>
              <a:off x="7031697" y="3070298"/>
              <a:ext cx="2200275" cy="568147"/>
            </a:xfrm>
            <a:prstGeom prst="rect">
              <a:avLst/>
            </a:prstGeom>
          </p:spPr>
          <p:txBody>
            <a:bodyPr vert="horz" wrap="square" lIns="0" tIns="14393" rIns="0" bIns="0" rtlCol="0">
              <a:spAutoFit/>
            </a:bodyPr>
            <a:lstStyle/>
            <a:p>
              <a:pPr algn="ctr" defTabSz="1036290" fontAlgn="auto">
                <a:spcBef>
                  <a:spcPts val="113"/>
                </a:spcBef>
                <a:spcAft>
                  <a:spcPts val="0"/>
                </a:spcAft>
                <a:defRPr/>
              </a:pPr>
              <a:r>
                <a:rPr lang="en-US" sz="2267" b="1" dirty="0">
                  <a:solidFill>
                    <a:schemeClr val="accent4"/>
                  </a:solidFill>
                  <a:latin typeface="Century Gothic Pro"/>
                  <a:cs typeface="Century Gothic Pro"/>
                </a:rPr>
                <a:t>1.6mm</a:t>
              </a:r>
            </a:p>
            <a:p>
              <a:pPr algn="ctr" defTabSz="1036290" fontAlgn="auto">
                <a:spcBef>
                  <a:spcPts val="113"/>
                </a:spcBef>
                <a:spcAft>
                  <a:spcPts val="0"/>
                </a:spcAft>
                <a:defRPr/>
              </a:pPr>
              <a:r>
                <a:rPr lang="en-US" sz="1247" dirty="0">
                  <a:solidFill>
                    <a:srgbClr val="363636"/>
                  </a:solidFill>
                  <a:latin typeface="Century Gothic Pro"/>
                  <a:cs typeface="Century Gothic Pro"/>
                </a:rPr>
                <a:t>man-hours worked to date</a:t>
              </a:r>
            </a:p>
          </p:txBody>
        </p:sp>
      </p:grpSp>
      <p:pic>
        <p:nvPicPr>
          <p:cNvPr id="23" name="Picture 22" descr="Map&#10;&#10;Description automatically generated">
            <a:extLst>
              <a:ext uri="{FF2B5EF4-FFF2-40B4-BE49-F238E27FC236}">
                <a16:creationId xmlns:a16="http://schemas.microsoft.com/office/drawing/2014/main" id="{2329D60C-6D90-0646-BDA1-3DEBBC5AA7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825" t="20063" r="46571" b="3629"/>
          <a:stretch/>
        </p:blipFill>
        <p:spPr>
          <a:xfrm>
            <a:off x="0" y="588744"/>
            <a:ext cx="2995763" cy="6214541"/>
          </a:xfrm>
          <a:prstGeom prst="rect">
            <a:avLst/>
          </a:prstGeom>
        </p:spPr>
      </p:pic>
      <p:pic>
        <p:nvPicPr>
          <p:cNvPr id="16" name="Picture 15" descr="A close up of a logo&#10;&#10;Description automatically generated">
            <a:extLst>
              <a:ext uri="{FF2B5EF4-FFF2-40B4-BE49-F238E27FC236}">
                <a16:creationId xmlns:a16="http://schemas.microsoft.com/office/drawing/2014/main" id="{80CBD12E-A5A6-2740-9C3D-F2CF925F53C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510" y="-34426"/>
            <a:ext cx="8423631" cy="1760033"/>
          </a:xfrm>
          <a:prstGeom prst="rect">
            <a:avLst/>
          </a:prstGeom>
        </p:spPr>
      </p:pic>
    </p:spTree>
    <p:extLst>
      <p:ext uri="{BB962C8B-B14F-4D97-AF65-F5344CB8AC3E}">
        <p14:creationId xmlns:p14="http://schemas.microsoft.com/office/powerpoint/2010/main" val="98269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81D5-4E76-2348-BBC1-5E977A551B19}"/>
              </a:ext>
            </a:extLst>
          </p:cNvPr>
          <p:cNvSpPr>
            <a:spLocks noGrp="1"/>
          </p:cNvSpPr>
          <p:nvPr>
            <p:ph type="title"/>
          </p:nvPr>
        </p:nvSpPr>
        <p:spPr/>
        <p:txBody>
          <a:bodyPr/>
          <a:lstStyle/>
          <a:p>
            <a:r>
              <a:rPr lang="en-US" i="1" dirty="0"/>
              <a:t>Southern California System</a:t>
            </a:r>
          </a:p>
        </p:txBody>
      </p:sp>
      <p:pic>
        <p:nvPicPr>
          <p:cNvPr id="3" name="Google Shape;526;p40">
            <a:extLst>
              <a:ext uri="{FF2B5EF4-FFF2-40B4-BE49-F238E27FC236}">
                <a16:creationId xmlns:a16="http://schemas.microsoft.com/office/drawing/2014/main" id="{92688698-42C9-B14F-A048-EDC22D1EC402}"/>
              </a:ext>
            </a:extLst>
          </p:cNvPr>
          <p:cNvPicPr preferRelativeResize="0"/>
          <p:nvPr/>
        </p:nvPicPr>
        <p:blipFill rotWithShape="1">
          <a:blip r:embed="rId2" cstate="hqprint">
            <a:alphaModFix/>
            <a:extLst>
              <a:ext uri="{28A0092B-C50C-407E-A947-70E740481C1C}">
                <a14:useLocalDpi xmlns:a14="http://schemas.microsoft.com/office/drawing/2010/main"/>
              </a:ext>
            </a:extLst>
          </a:blip>
          <a:srcRect t="30033" r="-462" b="-3643"/>
          <a:stretch/>
        </p:blipFill>
        <p:spPr>
          <a:xfrm>
            <a:off x="6071913" y="594177"/>
            <a:ext cx="6120087" cy="4436480"/>
          </a:xfrm>
          <a:prstGeom prst="rect">
            <a:avLst/>
          </a:prstGeom>
          <a:noFill/>
          <a:ln>
            <a:noFill/>
          </a:ln>
        </p:spPr>
      </p:pic>
      <p:sp>
        <p:nvSpPr>
          <p:cNvPr id="4" name="Google Shape;527;p40">
            <a:extLst>
              <a:ext uri="{FF2B5EF4-FFF2-40B4-BE49-F238E27FC236}">
                <a16:creationId xmlns:a16="http://schemas.microsoft.com/office/drawing/2014/main" id="{4F1F84BE-AC31-DF4E-87E6-193A92ABDD94}"/>
              </a:ext>
            </a:extLst>
          </p:cNvPr>
          <p:cNvSpPr txBox="1"/>
          <p:nvPr/>
        </p:nvSpPr>
        <p:spPr>
          <a:xfrm>
            <a:off x="557703" y="1933553"/>
            <a:ext cx="6377669" cy="1799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200" b="1" dirty="0">
                <a:solidFill>
                  <a:srgbClr val="43B4E4"/>
                </a:solidFill>
                <a:latin typeface="Century Gothic"/>
                <a:ea typeface="Century Gothic"/>
                <a:cs typeface="Century Gothic"/>
                <a:sym typeface="Century Gothic"/>
              </a:rPr>
              <a:t>Brightline</a:t>
            </a:r>
            <a:r>
              <a:rPr lang="en-US" sz="1200" b="1" dirty="0">
                <a:solidFill>
                  <a:schemeClr val="accent4"/>
                </a:solidFill>
                <a:latin typeface="Century Gothic"/>
                <a:ea typeface="Century Gothic"/>
                <a:cs typeface="Century Gothic"/>
                <a:sym typeface="Century Gothic"/>
              </a:rPr>
              <a:t> West</a:t>
            </a:r>
            <a:r>
              <a:rPr lang="en-US" sz="1200" dirty="0">
                <a:latin typeface="Century Gothic"/>
                <a:ea typeface="Century Gothic"/>
                <a:cs typeface="Century Gothic"/>
                <a:sym typeface="Century Gothic"/>
              </a:rPr>
              <a:t>, a Brightline affiliated company, is a high-speed passenger rail system that will redefine and elevate what it means to travel by train in America. Connecting Los Angeles and Las Vegas through multiple intercity projects,  Brightline West is designed to take cars off the road and offer millions of travelers a green way to travel between one of the country’s largest cities and the entertainment capital of the world.  </a:t>
            </a:r>
            <a:endParaRPr sz="1200" dirty="0">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US" sz="1200" dirty="0"/>
              <a:t> </a:t>
            </a:r>
            <a:endParaRPr sz="1200" dirty="0"/>
          </a:p>
          <a:p>
            <a:pPr marL="0" lvl="0" indent="0" algn="l" rtl="0">
              <a:lnSpc>
                <a:spcPct val="150000"/>
              </a:lnSpc>
              <a:spcBef>
                <a:spcPts val="0"/>
              </a:spcBef>
              <a:spcAft>
                <a:spcPts val="0"/>
              </a:spcAft>
              <a:buNone/>
            </a:pPr>
            <a:endParaRPr sz="1200" dirty="0">
              <a:solidFill>
                <a:srgbClr val="363636"/>
              </a:solidFill>
              <a:latin typeface="Century Gothic"/>
              <a:ea typeface="Century Gothic"/>
              <a:cs typeface="Century Gothic"/>
              <a:sym typeface="Century Gothic"/>
            </a:endParaRPr>
          </a:p>
        </p:txBody>
      </p:sp>
      <p:sp>
        <p:nvSpPr>
          <p:cNvPr id="13" name="Google Shape;539;p40">
            <a:extLst>
              <a:ext uri="{FF2B5EF4-FFF2-40B4-BE49-F238E27FC236}">
                <a16:creationId xmlns:a16="http://schemas.microsoft.com/office/drawing/2014/main" id="{2F4151A0-712D-3C49-82C9-3855F5DCB463}"/>
              </a:ext>
            </a:extLst>
          </p:cNvPr>
          <p:cNvSpPr txBox="1"/>
          <p:nvPr/>
        </p:nvSpPr>
        <p:spPr>
          <a:xfrm>
            <a:off x="10215654" y="4377776"/>
            <a:ext cx="864988" cy="23783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900" b="1" u="sng">
                <a:latin typeface="Century Gothic"/>
                <a:ea typeface="Century Gothic"/>
                <a:cs typeface="Century Gothic"/>
                <a:sym typeface="Century Gothic"/>
              </a:rPr>
              <a:t>2024</a:t>
            </a:r>
            <a:endParaRPr sz="300" u="sng">
              <a:latin typeface="Century Gothic"/>
              <a:ea typeface="Century Gothic"/>
              <a:cs typeface="Century Gothic"/>
              <a:sym typeface="Century Gothic"/>
            </a:endParaRPr>
          </a:p>
        </p:txBody>
      </p:sp>
      <p:sp>
        <p:nvSpPr>
          <p:cNvPr id="24" name="Google Shape;550;p40">
            <a:extLst>
              <a:ext uri="{FF2B5EF4-FFF2-40B4-BE49-F238E27FC236}">
                <a16:creationId xmlns:a16="http://schemas.microsoft.com/office/drawing/2014/main" id="{DEA38FBE-4218-6649-8320-6FD01B1155A9}"/>
              </a:ext>
            </a:extLst>
          </p:cNvPr>
          <p:cNvSpPr txBox="1"/>
          <p:nvPr/>
        </p:nvSpPr>
        <p:spPr>
          <a:xfrm>
            <a:off x="557703" y="1130434"/>
            <a:ext cx="5948667" cy="92296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dirty="0">
                <a:solidFill>
                  <a:srgbClr val="363636"/>
                </a:solidFill>
                <a:latin typeface="Century Gothic"/>
                <a:ea typeface="Century Gothic"/>
                <a:cs typeface="Century Gothic"/>
                <a:sym typeface="Century Gothic"/>
              </a:rPr>
              <a:t>Getting to the City of Lights will get a whole lot brighter with Brightline West</a:t>
            </a:r>
            <a:endParaRPr sz="1200" b="1" dirty="0">
              <a:solidFill>
                <a:srgbClr val="363636"/>
              </a:solidFill>
            </a:endParaRPr>
          </a:p>
        </p:txBody>
      </p:sp>
      <p:pic>
        <p:nvPicPr>
          <p:cNvPr id="27" name="Picture 26" descr="A close up of a logo&#10;&#10;Description automatically generated">
            <a:extLst>
              <a:ext uri="{FF2B5EF4-FFF2-40B4-BE49-F238E27FC236}">
                <a16:creationId xmlns:a16="http://schemas.microsoft.com/office/drawing/2014/main" id="{F2A475FD-E3B4-474B-A2E6-C8F7C57771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3759"/>
          <a:stretch/>
        </p:blipFill>
        <p:spPr>
          <a:xfrm>
            <a:off x="0" y="0"/>
            <a:ext cx="12206288" cy="1799600"/>
          </a:xfrm>
          <a:prstGeom prst="rect">
            <a:avLst/>
          </a:prstGeom>
        </p:spPr>
      </p:pic>
      <p:sp>
        <p:nvSpPr>
          <p:cNvPr id="28" name="Rectangle 27">
            <a:extLst>
              <a:ext uri="{FF2B5EF4-FFF2-40B4-BE49-F238E27FC236}">
                <a16:creationId xmlns:a16="http://schemas.microsoft.com/office/drawing/2014/main" id="{78DD9437-7560-5648-9D89-ADB1778754F1}"/>
              </a:ext>
            </a:extLst>
          </p:cNvPr>
          <p:cNvSpPr/>
          <p:nvPr/>
        </p:nvSpPr>
        <p:spPr>
          <a:xfrm>
            <a:off x="8094393" y="387958"/>
            <a:ext cx="3717779" cy="3707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itle 6">
            <a:extLst>
              <a:ext uri="{FF2B5EF4-FFF2-40B4-BE49-F238E27FC236}">
                <a16:creationId xmlns:a16="http://schemas.microsoft.com/office/drawing/2014/main" id="{CBAA5D89-2D57-534D-8F09-3BD28A669F51}"/>
              </a:ext>
            </a:extLst>
          </p:cNvPr>
          <p:cNvSpPr txBox="1">
            <a:spLocks/>
          </p:cNvSpPr>
          <p:nvPr/>
        </p:nvSpPr>
        <p:spPr>
          <a:xfrm>
            <a:off x="8080105" y="437186"/>
            <a:ext cx="3626339" cy="272276"/>
          </a:xfrm>
          <a:prstGeom prst="rect">
            <a:avLst/>
          </a:prstGeom>
        </p:spPr>
        <p:txBody>
          <a:bodyPr/>
          <a:lstStyle>
            <a:lvl1pPr algn="ctr" defTabSz="685783" rtl="0" eaLnBrk="1" latinLnBrk="0" hangingPunct="1">
              <a:lnSpc>
                <a:spcPct val="90000"/>
              </a:lnSpc>
              <a:spcBef>
                <a:spcPct val="0"/>
              </a:spcBef>
              <a:buNone/>
              <a:defRPr sz="1200" b="1" kern="1200">
                <a:solidFill>
                  <a:srgbClr val="363636"/>
                </a:solidFill>
                <a:latin typeface="Century Gothic" panose="020B0502020202020204" pitchFamily="34" charset="0"/>
                <a:ea typeface="+mj-ea"/>
                <a:cs typeface="+mj-cs"/>
              </a:defRPr>
            </a:lvl1pPr>
          </a:lstStyle>
          <a:p>
            <a:r>
              <a:rPr lang="en-US" i="1" dirty="0"/>
              <a:t>Southern California System</a:t>
            </a:r>
          </a:p>
        </p:txBody>
      </p:sp>
      <p:pic>
        <p:nvPicPr>
          <p:cNvPr id="30" name="Google Shape;558;p41">
            <a:extLst>
              <a:ext uri="{FF2B5EF4-FFF2-40B4-BE49-F238E27FC236}">
                <a16:creationId xmlns:a16="http://schemas.microsoft.com/office/drawing/2014/main" id="{2E444F4C-E213-A543-B8B8-BCC1479A2667}"/>
              </a:ext>
            </a:extLst>
          </p:cNvPr>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615607"/>
            <a:ext cx="12192000" cy="2242393"/>
          </a:xfrm>
          <a:prstGeom prst="rect">
            <a:avLst/>
          </a:prstGeom>
          <a:noFill/>
          <a:ln>
            <a:noFill/>
          </a:ln>
        </p:spPr>
      </p:pic>
      <p:pic>
        <p:nvPicPr>
          <p:cNvPr id="32" name="Picture 31" descr="A close up of a logo&#10;&#10;Description automatically generated">
            <a:extLst>
              <a:ext uri="{FF2B5EF4-FFF2-40B4-BE49-F238E27FC236}">
                <a16:creationId xmlns:a16="http://schemas.microsoft.com/office/drawing/2014/main" id="{0833000B-0C62-8846-A7E9-C6DF5BAB7EC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510" y="5712896"/>
            <a:ext cx="12252798" cy="1145104"/>
          </a:xfrm>
          <a:prstGeom prst="rect">
            <a:avLst/>
          </a:prstGeom>
        </p:spPr>
      </p:pic>
      <p:sp>
        <p:nvSpPr>
          <p:cNvPr id="33" name="TextBox 32">
            <a:extLst>
              <a:ext uri="{FF2B5EF4-FFF2-40B4-BE49-F238E27FC236}">
                <a16:creationId xmlns:a16="http://schemas.microsoft.com/office/drawing/2014/main" id="{4C10FEA1-0D31-0847-838D-031275E4CA8F}"/>
              </a:ext>
            </a:extLst>
          </p:cNvPr>
          <p:cNvSpPr txBox="1"/>
          <p:nvPr/>
        </p:nvSpPr>
        <p:spPr>
          <a:xfrm>
            <a:off x="11734802" y="6541675"/>
            <a:ext cx="528638" cy="261610"/>
          </a:xfrm>
          <a:prstGeom prst="rect">
            <a:avLst/>
          </a:prstGeom>
          <a:noFill/>
        </p:spPr>
        <p:txBody>
          <a:bodyPr wrap="square" rtlCol="0">
            <a:spAutoFit/>
          </a:bodyPr>
          <a:lstStyle/>
          <a:p>
            <a:pPr algn="ctr"/>
            <a:fld id="{579DE20F-02D8-2F47-AE7C-8EBAD3F1BF1D}" type="slidenum">
              <a:rPr lang="en-US" sz="1100" b="0" smtClean="0"/>
              <a:t>6</a:t>
            </a:fld>
            <a:endParaRPr lang="en-US" sz="1200" b="0" dirty="0"/>
          </a:p>
        </p:txBody>
      </p:sp>
      <p:pic>
        <p:nvPicPr>
          <p:cNvPr id="36" name="Picture 35">
            <a:extLst>
              <a:ext uri="{FF2B5EF4-FFF2-40B4-BE49-F238E27FC236}">
                <a16:creationId xmlns:a16="http://schemas.microsoft.com/office/drawing/2014/main" id="{CD741CDC-C3EF-6341-A637-CCAD13E2892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8092" b="-10251"/>
          <a:stretch/>
        </p:blipFill>
        <p:spPr>
          <a:xfrm>
            <a:off x="1111358" y="4174803"/>
            <a:ext cx="9594574" cy="1012845"/>
          </a:xfrm>
          <a:prstGeom prst="rect">
            <a:avLst/>
          </a:prstGeom>
          <a:solidFill>
            <a:schemeClr val="bg1"/>
          </a:solidFill>
          <a:ln w="34925">
            <a:solidFill>
              <a:schemeClr val="accent1"/>
            </a:solidFill>
          </a:ln>
        </p:spPr>
      </p:pic>
    </p:spTree>
    <p:extLst>
      <p:ext uri="{BB962C8B-B14F-4D97-AF65-F5344CB8AC3E}">
        <p14:creationId xmlns:p14="http://schemas.microsoft.com/office/powerpoint/2010/main" val="366248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807C9-8AE6-054C-B9AF-65AFF37457EB}"/>
              </a:ext>
            </a:extLst>
          </p:cNvPr>
          <p:cNvSpPr>
            <a:spLocks noGrp="1"/>
          </p:cNvSpPr>
          <p:nvPr>
            <p:ph type="title"/>
          </p:nvPr>
        </p:nvSpPr>
        <p:spPr/>
        <p:txBody>
          <a:bodyPr/>
          <a:lstStyle/>
          <a:p>
            <a:r>
              <a:rPr lang="en-US" i="1" dirty="0"/>
              <a:t>Our Stations</a:t>
            </a:r>
          </a:p>
        </p:txBody>
      </p:sp>
      <p:sp>
        <p:nvSpPr>
          <p:cNvPr id="4" name="TextBox 3">
            <a:extLst>
              <a:ext uri="{FF2B5EF4-FFF2-40B4-BE49-F238E27FC236}">
                <a16:creationId xmlns:a16="http://schemas.microsoft.com/office/drawing/2014/main" id="{7E6DCB80-D9F7-6946-B61A-4D4D663A8297}"/>
              </a:ext>
            </a:extLst>
          </p:cNvPr>
          <p:cNvSpPr txBox="1"/>
          <p:nvPr/>
        </p:nvSpPr>
        <p:spPr>
          <a:xfrm>
            <a:off x="1216152" y="850451"/>
            <a:ext cx="9774936" cy="611193"/>
          </a:xfrm>
          <a:prstGeom prst="rect">
            <a:avLst/>
          </a:prstGeom>
          <a:noFill/>
        </p:spPr>
        <p:txBody>
          <a:bodyPr wrap="square" rtlCol="0">
            <a:spAutoFit/>
          </a:bodyPr>
          <a:lstStyle/>
          <a:p>
            <a:pPr algn="ctr">
              <a:lnSpc>
                <a:spcPct val="150000"/>
              </a:lnSpc>
            </a:pPr>
            <a:r>
              <a:rPr lang="en-US" sz="1200" dirty="0">
                <a:solidFill>
                  <a:schemeClr val="bg2">
                    <a:lumMod val="25000"/>
                  </a:schemeClr>
                </a:solidFill>
                <a:latin typeface="Century Gothic" panose="020B0502020202020204" pitchFamily="34" charset="0"/>
              </a:rPr>
              <a:t>Centrally located in the heart of downtown Miami, and the city centers of Fort Lauderdale and West Palm Beach.  </a:t>
            </a:r>
          </a:p>
          <a:p>
            <a:pPr algn="ctr">
              <a:lnSpc>
                <a:spcPct val="150000"/>
              </a:lnSpc>
            </a:pPr>
            <a:r>
              <a:rPr lang="en-US" sz="1200" dirty="0">
                <a:solidFill>
                  <a:schemeClr val="bg2">
                    <a:lumMod val="25000"/>
                  </a:schemeClr>
                </a:solidFill>
                <a:latin typeface="Century Gothic" panose="020B0502020202020204" pitchFamily="34" charset="0"/>
              </a:rPr>
              <a:t>With new stations currently underway at the Orlando International Airport, Disney Springs, Aventura &amp; Boca Raton.</a:t>
            </a:r>
            <a:endParaRPr lang="en-US" sz="1200" dirty="0">
              <a:latin typeface="Century Gothic" panose="020B0502020202020204" pitchFamily="34" charset="0"/>
            </a:endParaRPr>
          </a:p>
        </p:txBody>
      </p:sp>
      <p:pic>
        <p:nvPicPr>
          <p:cNvPr id="7" name="Picture 6" descr="A picture containing text, sky, outdoor&#10;&#10;Description automatically generated">
            <a:extLst>
              <a:ext uri="{FF2B5EF4-FFF2-40B4-BE49-F238E27FC236}">
                <a16:creationId xmlns:a16="http://schemas.microsoft.com/office/drawing/2014/main" id="{C470598D-8758-E542-811E-575EF1C504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0410" y="1769698"/>
            <a:ext cx="10586419" cy="2203704"/>
          </a:xfrm>
          <a:prstGeom prst="rect">
            <a:avLst/>
          </a:prstGeom>
        </p:spPr>
      </p:pic>
      <p:pic>
        <p:nvPicPr>
          <p:cNvPr id="9" name="Picture 8" descr="A picture containing sky&#10;&#10;Description automatically generated">
            <a:extLst>
              <a:ext uri="{FF2B5EF4-FFF2-40B4-BE49-F238E27FC236}">
                <a16:creationId xmlns:a16="http://schemas.microsoft.com/office/drawing/2014/main" id="{1E59A13E-9300-9F43-9D4B-8C9ECB95B57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391" y="4110561"/>
            <a:ext cx="10567367" cy="2203703"/>
          </a:xfrm>
          <a:prstGeom prst="rect">
            <a:avLst/>
          </a:prstGeom>
        </p:spPr>
      </p:pic>
      <p:sp>
        <p:nvSpPr>
          <p:cNvPr id="10" name="Google Shape;572;p42">
            <a:extLst>
              <a:ext uri="{FF2B5EF4-FFF2-40B4-BE49-F238E27FC236}">
                <a16:creationId xmlns:a16="http://schemas.microsoft.com/office/drawing/2014/main" id="{DE022FED-051D-894F-A1DC-B7C236FB7823}"/>
              </a:ext>
            </a:extLst>
          </p:cNvPr>
          <p:cNvSpPr txBox="1"/>
          <p:nvPr/>
        </p:nvSpPr>
        <p:spPr>
          <a:xfrm>
            <a:off x="4487778" y="1769698"/>
            <a:ext cx="3292592" cy="28954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rgbClr val="363636"/>
                </a:solidFill>
                <a:latin typeface="Century Gothic"/>
                <a:ea typeface="Century Gothic"/>
                <a:cs typeface="Century Gothic"/>
                <a:sym typeface="Century Gothic"/>
              </a:rPr>
              <a:t>FLASGHIP STATIONS</a:t>
            </a:r>
            <a:endParaRPr sz="1400" b="1" dirty="0">
              <a:solidFill>
                <a:srgbClr val="363636"/>
              </a:solidFill>
              <a:latin typeface="Century Gothic"/>
              <a:ea typeface="Century Gothic"/>
              <a:cs typeface="Century Gothic"/>
              <a:sym typeface="Century Gothic"/>
            </a:endParaRPr>
          </a:p>
        </p:txBody>
      </p:sp>
      <p:sp>
        <p:nvSpPr>
          <p:cNvPr id="11" name="Google Shape;572;p42">
            <a:extLst>
              <a:ext uri="{FF2B5EF4-FFF2-40B4-BE49-F238E27FC236}">
                <a16:creationId xmlns:a16="http://schemas.microsoft.com/office/drawing/2014/main" id="{4F5D2A61-CFF2-A34C-81FA-741D33B44295}"/>
              </a:ext>
            </a:extLst>
          </p:cNvPr>
          <p:cNvSpPr txBox="1"/>
          <p:nvPr/>
        </p:nvSpPr>
        <p:spPr>
          <a:xfrm>
            <a:off x="4487778" y="4059069"/>
            <a:ext cx="3292592" cy="28954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rgbClr val="363636"/>
                </a:solidFill>
                <a:latin typeface="Century Gothic"/>
                <a:ea typeface="Century Gothic"/>
                <a:cs typeface="Century Gothic"/>
                <a:sym typeface="Century Gothic"/>
              </a:rPr>
              <a:t>IN-LINE STATIONS</a:t>
            </a:r>
            <a:endParaRPr sz="1400" b="1" dirty="0">
              <a:solidFill>
                <a:srgbClr val="363636"/>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298A4BBD-E646-394C-8243-CE8C8E0BB418}"/>
              </a:ext>
            </a:extLst>
          </p:cNvPr>
          <p:cNvSpPr txBox="1"/>
          <p:nvPr/>
        </p:nvSpPr>
        <p:spPr>
          <a:xfrm>
            <a:off x="4576170" y="3547872"/>
            <a:ext cx="1519830" cy="246221"/>
          </a:xfrm>
          <a:prstGeom prst="rect">
            <a:avLst/>
          </a:prstGeom>
          <a:solidFill>
            <a:schemeClr val="bg1">
              <a:alpha val="70000"/>
            </a:schemeClr>
          </a:solidFill>
        </p:spPr>
        <p:txBody>
          <a:bodyPr wrap="square" rtlCol="0">
            <a:spAutoFit/>
          </a:bodyPr>
          <a:lstStyle/>
          <a:p>
            <a:pPr algn="ctr"/>
            <a:r>
              <a:rPr lang="en-US" sz="1000" i="1" dirty="0"/>
              <a:t>MIAMICENTRAL</a:t>
            </a:r>
          </a:p>
        </p:txBody>
      </p:sp>
      <p:sp>
        <p:nvSpPr>
          <p:cNvPr id="13" name="TextBox 12">
            <a:extLst>
              <a:ext uri="{FF2B5EF4-FFF2-40B4-BE49-F238E27FC236}">
                <a16:creationId xmlns:a16="http://schemas.microsoft.com/office/drawing/2014/main" id="{4ADB7AAD-F5BB-1D4B-A451-7AA8769648C5}"/>
              </a:ext>
            </a:extLst>
          </p:cNvPr>
          <p:cNvSpPr txBox="1"/>
          <p:nvPr/>
        </p:nvSpPr>
        <p:spPr>
          <a:xfrm>
            <a:off x="8769096" y="3547872"/>
            <a:ext cx="2566416" cy="246221"/>
          </a:xfrm>
          <a:prstGeom prst="rect">
            <a:avLst/>
          </a:prstGeom>
          <a:solidFill>
            <a:schemeClr val="bg1">
              <a:alpha val="70000"/>
            </a:schemeClr>
          </a:solidFill>
        </p:spPr>
        <p:txBody>
          <a:bodyPr wrap="square" rtlCol="0">
            <a:spAutoFit/>
          </a:bodyPr>
          <a:lstStyle/>
          <a:p>
            <a:pPr algn="ctr"/>
            <a:r>
              <a:rPr lang="en-US" sz="1000" i="1" dirty="0"/>
              <a:t>ORLANDO INTERNATIONAL AIRPORT</a:t>
            </a:r>
          </a:p>
        </p:txBody>
      </p:sp>
      <p:sp>
        <p:nvSpPr>
          <p:cNvPr id="14" name="TextBox 13">
            <a:extLst>
              <a:ext uri="{FF2B5EF4-FFF2-40B4-BE49-F238E27FC236}">
                <a16:creationId xmlns:a16="http://schemas.microsoft.com/office/drawing/2014/main" id="{EE024C49-2300-C440-9E6A-7B83917C7C04}"/>
              </a:ext>
            </a:extLst>
          </p:cNvPr>
          <p:cNvSpPr txBox="1"/>
          <p:nvPr/>
        </p:nvSpPr>
        <p:spPr>
          <a:xfrm>
            <a:off x="2157984" y="5888736"/>
            <a:ext cx="1231392" cy="246221"/>
          </a:xfrm>
          <a:prstGeom prst="rect">
            <a:avLst/>
          </a:prstGeom>
          <a:solidFill>
            <a:schemeClr val="bg1">
              <a:alpha val="70000"/>
            </a:schemeClr>
          </a:solidFill>
        </p:spPr>
        <p:txBody>
          <a:bodyPr wrap="square" rtlCol="0">
            <a:spAutoFit/>
          </a:bodyPr>
          <a:lstStyle/>
          <a:p>
            <a:pPr algn="ctr"/>
            <a:r>
              <a:rPr lang="en-US" sz="1000" i="1" dirty="0"/>
              <a:t>AVENTURA</a:t>
            </a:r>
          </a:p>
        </p:txBody>
      </p:sp>
      <p:sp>
        <p:nvSpPr>
          <p:cNvPr id="15" name="TextBox 14">
            <a:extLst>
              <a:ext uri="{FF2B5EF4-FFF2-40B4-BE49-F238E27FC236}">
                <a16:creationId xmlns:a16="http://schemas.microsoft.com/office/drawing/2014/main" id="{22C09101-50DA-9C4D-BFEB-21A40C039FD9}"/>
              </a:ext>
            </a:extLst>
          </p:cNvPr>
          <p:cNvSpPr txBox="1"/>
          <p:nvPr/>
        </p:nvSpPr>
        <p:spPr>
          <a:xfrm>
            <a:off x="4548738" y="5907024"/>
            <a:ext cx="1519830" cy="246221"/>
          </a:xfrm>
          <a:prstGeom prst="rect">
            <a:avLst/>
          </a:prstGeom>
          <a:solidFill>
            <a:schemeClr val="bg1">
              <a:alpha val="70000"/>
            </a:schemeClr>
          </a:solidFill>
        </p:spPr>
        <p:txBody>
          <a:bodyPr wrap="square" rtlCol="0">
            <a:spAutoFit/>
          </a:bodyPr>
          <a:lstStyle/>
          <a:p>
            <a:pPr algn="ctr"/>
            <a:r>
              <a:rPr lang="en-US" sz="1000" i="1" dirty="0"/>
              <a:t>FORT LAUDERDALE</a:t>
            </a:r>
          </a:p>
        </p:txBody>
      </p:sp>
      <p:sp>
        <p:nvSpPr>
          <p:cNvPr id="16" name="TextBox 15">
            <a:extLst>
              <a:ext uri="{FF2B5EF4-FFF2-40B4-BE49-F238E27FC236}">
                <a16:creationId xmlns:a16="http://schemas.microsoft.com/office/drawing/2014/main" id="{944B4DE7-40CA-2E4E-8F74-C3CCD1EB49B2}"/>
              </a:ext>
            </a:extLst>
          </p:cNvPr>
          <p:cNvSpPr txBox="1"/>
          <p:nvPr/>
        </p:nvSpPr>
        <p:spPr>
          <a:xfrm>
            <a:off x="7452360" y="5888736"/>
            <a:ext cx="1231392" cy="246221"/>
          </a:xfrm>
          <a:prstGeom prst="rect">
            <a:avLst/>
          </a:prstGeom>
          <a:solidFill>
            <a:schemeClr val="bg1">
              <a:alpha val="70000"/>
            </a:schemeClr>
          </a:solidFill>
        </p:spPr>
        <p:txBody>
          <a:bodyPr wrap="square" rtlCol="0">
            <a:spAutoFit/>
          </a:bodyPr>
          <a:lstStyle/>
          <a:p>
            <a:pPr algn="ctr"/>
            <a:r>
              <a:rPr lang="en-US" sz="1000" i="1" dirty="0"/>
              <a:t>BOCA RATON</a:t>
            </a:r>
          </a:p>
        </p:txBody>
      </p:sp>
      <p:sp>
        <p:nvSpPr>
          <p:cNvPr id="17" name="TextBox 16">
            <a:extLst>
              <a:ext uri="{FF2B5EF4-FFF2-40B4-BE49-F238E27FC236}">
                <a16:creationId xmlns:a16="http://schemas.microsoft.com/office/drawing/2014/main" id="{491BAFEB-8A16-2840-8631-DDF19BF1BC87}"/>
              </a:ext>
            </a:extLst>
          </p:cNvPr>
          <p:cNvSpPr txBox="1"/>
          <p:nvPr/>
        </p:nvSpPr>
        <p:spPr>
          <a:xfrm>
            <a:off x="9930384" y="5888736"/>
            <a:ext cx="1423416" cy="246221"/>
          </a:xfrm>
          <a:prstGeom prst="rect">
            <a:avLst/>
          </a:prstGeom>
          <a:solidFill>
            <a:schemeClr val="bg1">
              <a:alpha val="70000"/>
            </a:schemeClr>
          </a:solidFill>
        </p:spPr>
        <p:txBody>
          <a:bodyPr wrap="square" rtlCol="0">
            <a:spAutoFit/>
          </a:bodyPr>
          <a:lstStyle/>
          <a:p>
            <a:pPr algn="ctr"/>
            <a:r>
              <a:rPr lang="en-US" sz="1000" i="1" dirty="0"/>
              <a:t>WEST PALM BEACH</a:t>
            </a:r>
          </a:p>
        </p:txBody>
      </p:sp>
    </p:spTree>
    <p:extLst>
      <p:ext uri="{BB962C8B-B14F-4D97-AF65-F5344CB8AC3E}">
        <p14:creationId xmlns:p14="http://schemas.microsoft.com/office/powerpoint/2010/main" val="1817215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70DA-4E52-194A-A619-FFD26B9DB78E}"/>
              </a:ext>
            </a:extLst>
          </p:cNvPr>
          <p:cNvSpPr>
            <a:spLocks noGrp="1"/>
          </p:cNvSpPr>
          <p:nvPr>
            <p:ph type="title"/>
          </p:nvPr>
        </p:nvSpPr>
        <p:spPr/>
        <p:txBody>
          <a:bodyPr/>
          <a:lstStyle/>
          <a:p>
            <a:endParaRPr lang="en-US"/>
          </a:p>
        </p:txBody>
      </p:sp>
      <p:pic>
        <p:nvPicPr>
          <p:cNvPr id="4" name="Picture 3" descr="Screen Shot 2017-01-27 at 2.50.08 PM.png">
            <a:extLst>
              <a:ext uri="{FF2B5EF4-FFF2-40B4-BE49-F238E27FC236}">
                <a16:creationId xmlns:a16="http://schemas.microsoft.com/office/drawing/2014/main" id="{493D4B66-AB4D-4F45-B627-64E9E3E916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189096" y="-53"/>
            <a:ext cx="6002904" cy="2911959"/>
          </a:xfrm>
          <a:prstGeom prst="rect">
            <a:avLst/>
          </a:prstGeom>
        </p:spPr>
      </p:pic>
      <p:pic>
        <p:nvPicPr>
          <p:cNvPr id="5" name="Picture 4">
            <a:extLst>
              <a:ext uri="{FF2B5EF4-FFF2-40B4-BE49-F238E27FC236}">
                <a16:creationId xmlns:a16="http://schemas.microsoft.com/office/drawing/2014/main" id="{81FCE6B0-BCFC-5D4C-A904-60B4A64E7A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7" t="-4461"/>
          <a:stretch/>
        </p:blipFill>
        <p:spPr>
          <a:xfrm>
            <a:off x="-1" y="5003872"/>
            <a:ext cx="12192001" cy="1817750"/>
          </a:xfrm>
          <a:prstGeom prst="rect">
            <a:avLst/>
          </a:prstGeom>
        </p:spPr>
      </p:pic>
      <p:sp>
        <p:nvSpPr>
          <p:cNvPr id="6" name="TextBox 5">
            <a:extLst>
              <a:ext uri="{FF2B5EF4-FFF2-40B4-BE49-F238E27FC236}">
                <a16:creationId xmlns:a16="http://schemas.microsoft.com/office/drawing/2014/main" id="{2706D04F-55DB-FC4F-974E-B4655206C8B9}"/>
              </a:ext>
            </a:extLst>
          </p:cNvPr>
          <p:cNvSpPr txBox="1"/>
          <p:nvPr/>
        </p:nvSpPr>
        <p:spPr>
          <a:xfrm>
            <a:off x="5733383" y="2313235"/>
            <a:ext cx="174454" cy="526195"/>
          </a:xfrm>
          <a:prstGeom prst="rect">
            <a:avLst/>
          </a:prstGeom>
          <a:noFill/>
        </p:spPr>
        <p:txBody>
          <a:bodyPr wrap="square" rtlCol="0">
            <a:spAutoFit/>
          </a:bodyPr>
          <a:lstStyle/>
          <a:p>
            <a:endParaRPr lang="en-US" dirty="0">
              <a:solidFill>
                <a:prstClr val="black"/>
              </a:solidFill>
            </a:endParaRPr>
          </a:p>
        </p:txBody>
      </p:sp>
      <p:sp>
        <p:nvSpPr>
          <p:cNvPr id="10" name="Rectangle 9">
            <a:extLst>
              <a:ext uri="{FF2B5EF4-FFF2-40B4-BE49-F238E27FC236}">
                <a16:creationId xmlns:a16="http://schemas.microsoft.com/office/drawing/2014/main" id="{AF09C3D8-2B50-4342-963A-17F8165D7589}"/>
              </a:ext>
            </a:extLst>
          </p:cNvPr>
          <p:cNvSpPr/>
          <p:nvPr/>
        </p:nvSpPr>
        <p:spPr>
          <a:xfrm>
            <a:off x="4540272" y="3078755"/>
            <a:ext cx="3111454" cy="246221"/>
          </a:xfrm>
          <a:prstGeom prst="rect">
            <a:avLst/>
          </a:prstGeom>
        </p:spPr>
        <p:txBody>
          <a:bodyPr wrap="square">
            <a:spAutoFit/>
          </a:bodyPr>
          <a:lstStyle/>
          <a:p>
            <a:pPr algn="ctr"/>
            <a:r>
              <a:rPr lang="en-US" sz="1000" b="1" i="1" dirty="0">
                <a:solidFill>
                  <a:srgbClr val="000000"/>
                </a:solidFill>
                <a:cs typeface="Verdana"/>
              </a:rPr>
              <a:t>NW 1st Ave, between NW 3rd St &amp; NW 8th St</a:t>
            </a:r>
          </a:p>
        </p:txBody>
      </p:sp>
      <p:pic>
        <p:nvPicPr>
          <p:cNvPr id="11" name="Picture 10" descr="CK-Icons.png">
            <a:extLst>
              <a:ext uri="{FF2B5EF4-FFF2-40B4-BE49-F238E27FC236}">
                <a16:creationId xmlns:a16="http://schemas.microsoft.com/office/drawing/2014/main" id="{C6CCA135-B92D-254E-851B-3FBAB6A376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6874" y="4202180"/>
            <a:ext cx="539418" cy="550777"/>
          </a:xfrm>
          <a:prstGeom prst="rect">
            <a:avLst/>
          </a:prstGeom>
        </p:spPr>
      </p:pic>
      <p:pic>
        <p:nvPicPr>
          <p:cNvPr id="12" name="Picture 11" descr="CK-Icons.png">
            <a:extLst>
              <a:ext uri="{FF2B5EF4-FFF2-40B4-BE49-F238E27FC236}">
                <a16:creationId xmlns:a16="http://schemas.microsoft.com/office/drawing/2014/main" id="{3489E6B7-918F-2B4F-9876-12B795F325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09549" y="4202302"/>
            <a:ext cx="539418" cy="550777"/>
          </a:xfrm>
          <a:prstGeom prst="rect">
            <a:avLst/>
          </a:prstGeom>
        </p:spPr>
      </p:pic>
      <p:pic>
        <p:nvPicPr>
          <p:cNvPr id="13" name="Picture 12" descr="CK-Icons.png">
            <a:extLst>
              <a:ext uri="{FF2B5EF4-FFF2-40B4-BE49-F238E27FC236}">
                <a16:creationId xmlns:a16="http://schemas.microsoft.com/office/drawing/2014/main" id="{523F68A5-01F9-0746-AFA7-135DF65222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226"/>
          <a:stretch/>
        </p:blipFill>
        <p:spPr>
          <a:xfrm>
            <a:off x="3639107" y="4202180"/>
            <a:ext cx="539418" cy="550777"/>
          </a:xfrm>
          <a:prstGeom prst="rect">
            <a:avLst/>
          </a:prstGeom>
        </p:spPr>
      </p:pic>
      <p:pic>
        <p:nvPicPr>
          <p:cNvPr id="14" name="Picture 13" descr="CK-Icons.png">
            <a:extLst>
              <a:ext uri="{FF2B5EF4-FFF2-40B4-BE49-F238E27FC236}">
                <a16:creationId xmlns:a16="http://schemas.microsoft.com/office/drawing/2014/main" id="{F0C6A29C-D800-104F-8DF4-B05C2529610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957"/>
          <a:stretch/>
        </p:blipFill>
        <p:spPr>
          <a:xfrm>
            <a:off x="8874565" y="4202179"/>
            <a:ext cx="539418" cy="550777"/>
          </a:xfrm>
          <a:prstGeom prst="rect">
            <a:avLst/>
          </a:prstGeom>
        </p:spPr>
      </p:pic>
      <p:sp>
        <p:nvSpPr>
          <p:cNvPr id="15" name="TextBox 14">
            <a:extLst>
              <a:ext uri="{FF2B5EF4-FFF2-40B4-BE49-F238E27FC236}">
                <a16:creationId xmlns:a16="http://schemas.microsoft.com/office/drawing/2014/main" id="{5CF8A3A4-FA21-6F47-921D-B671D618721A}"/>
              </a:ext>
            </a:extLst>
          </p:cNvPr>
          <p:cNvSpPr txBox="1"/>
          <p:nvPr/>
        </p:nvSpPr>
        <p:spPr>
          <a:xfrm>
            <a:off x="4157182" y="4391287"/>
            <a:ext cx="1995217" cy="247760"/>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n-lt"/>
              </a:rPr>
              <a:t>Brickell | Little Havana</a:t>
            </a:r>
          </a:p>
        </p:txBody>
      </p:sp>
      <p:sp>
        <p:nvSpPr>
          <p:cNvPr id="16" name="TextBox 15">
            <a:extLst>
              <a:ext uri="{FF2B5EF4-FFF2-40B4-BE49-F238E27FC236}">
                <a16:creationId xmlns:a16="http://schemas.microsoft.com/office/drawing/2014/main" id="{5F990414-071A-E14E-9FD2-B0DC1EF420F6}"/>
              </a:ext>
            </a:extLst>
          </p:cNvPr>
          <p:cNvSpPr txBox="1"/>
          <p:nvPr/>
        </p:nvSpPr>
        <p:spPr>
          <a:xfrm>
            <a:off x="1557740" y="4367195"/>
            <a:ext cx="1758218" cy="767133"/>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n-lt"/>
              </a:rPr>
              <a:t>American Airlines Arena</a:t>
            </a:r>
          </a:p>
          <a:p>
            <a:pPr>
              <a:lnSpc>
                <a:spcPct val="125000"/>
              </a:lnSpc>
            </a:pPr>
            <a:r>
              <a:rPr lang="en-US" sz="900" dirty="0">
                <a:solidFill>
                  <a:srgbClr val="363636"/>
                </a:solidFill>
                <a:latin typeface="+mn-lt"/>
              </a:rPr>
              <a:t>Adrienne </a:t>
            </a:r>
            <a:r>
              <a:rPr lang="en-US" sz="900" dirty="0" err="1">
                <a:solidFill>
                  <a:srgbClr val="363636"/>
                </a:solidFill>
                <a:latin typeface="+mn-lt"/>
              </a:rPr>
              <a:t>Arsht</a:t>
            </a:r>
            <a:r>
              <a:rPr lang="en-US" sz="900" dirty="0">
                <a:solidFill>
                  <a:srgbClr val="363636"/>
                </a:solidFill>
                <a:latin typeface="+mn-lt"/>
              </a:rPr>
              <a:t> Center</a:t>
            </a:r>
            <a:br>
              <a:rPr lang="en-US" sz="900" dirty="0">
                <a:solidFill>
                  <a:srgbClr val="363636"/>
                </a:solidFill>
                <a:latin typeface="+mn-lt"/>
              </a:rPr>
            </a:br>
            <a:r>
              <a:rPr lang="en-US" sz="900" dirty="0" err="1">
                <a:solidFill>
                  <a:srgbClr val="363636"/>
                </a:solidFill>
                <a:latin typeface="+mn-lt"/>
              </a:rPr>
              <a:t>PortMiami</a:t>
            </a:r>
            <a:r>
              <a:rPr lang="en-US" sz="900" dirty="0">
                <a:solidFill>
                  <a:srgbClr val="363636"/>
                </a:solidFill>
                <a:latin typeface="+mn-lt"/>
              </a:rPr>
              <a:t> | Bayfront Park</a:t>
            </a:r>
            <a:br>
              <a:rPr lang="en-US" sz="900" dirty="0">
                <a:solidFill>
                  <a:srgbClr val="363636"/>
                </a:solidFill>
                <a:latin typeface="+mn-lt"/>
              </a:rPr>
            </a:br>
            <a:r>
              <a:rPr lang="en-US" sz="900" dirty="0">
                <a:solidFill>
                  <a:srgbClr val="363636"/>
                </a:solidFill>
                <a:latin typeface="+mn-lt"/>
              </a:rPr>
              <a:t> Miami Dade College</a:t>
            </a:r>
          </a:p>
        </p:txBody>
      </p:sp>
      <p:sp>
        <p:nvSpPr>
          <p:cNvPr id="17" name="TextBox 16">
            <a:extLst>
              <a:ext uri="{FF2B5EF4-FFF2-40B4-BE49-F238E27FC236}">
                <a16:creationId xmlns:a16="http://schemas.microsoft.com/office/drawing/2014/main" id="{6CBC23A7-25A4-B24F-B5C2-9902120B6E40}"/>
              </a:ext>
            </a:extLst>
          </p:cNvPr>
          <p:cNvSpPr txBox="1"/>
          <p:nvPr/>
        </p:nvSpPr>
        <p:spPr>
          <a:xfrm>
            <a:off x="6629980" y="4375623"/>
            <a:ext cx="1984704" cy="594009"/>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n-lt"/>
              </a:rPr>
              <a:t>South Beach | Jungle Island </a:t>
            </a:r>
          </a:p>
          <a:p>
            <a:pPr>
              <a:lnSpc>
                <a:spcPct val="125000"/>
              </a:lnSpc>
            </a:pPr>
            <a:r>
              <a:rPr lang="en-US" sz="900" dirty="0">
                <a:solidFill>
                  <a:srgbClr val="363636"/>
                </a:solidFill>
                <a:latin typeface="+mn-lt"/>
              </a:rPr>
              <a:t>Coral Gables | Wynwood </a:t>
            </a:r>
          </a:p>
          <a:p>
            <a:pPr>
              <a:lnSpc>
                <a:spcPct val="125000"/>
              </a:lnSpc>
            </a:pPr>
            <a:r>
              <a:rPr lang="en-US" sz="900" dirty="0">
                <a:solidFill>
                  <a:srgbClr val="363636"/>
                </a:solidFill>
                <a:latin typeface="+mn-lt"/>
              </a:rPr>
              <a:t>Marlins Park and more</a:t>
            </a:r>
          </a:p>
        </p:txBody>
      </p:sp>
      <p:sp>
        <p:nvSpPr>
          <p:cNvPr id="18" name="Rectangle 17">
            <a:extLst>
              <a:ext uri="{FF2B5EF4-FFF2-40B4-BE49-F238E27FC236}">
                <a16:creationId xmlns:a16="http://schemas.microsoft.com/office/drawing/2014/main" id="{861E1F39-9709-F64C-9FE1-00D55CCC07A8}"/>
              </a:ext>
            </a:extLst>
          </p:cNvPr>
          <p:cNvSpPr/>
          <p:nvPr/>
        </p:nvSpPr>
        <p:spPr>
          <a:xfrm>
            <a:off x="9474774" y="4386427"/>
            <a:ext cx="2717226" cy="420884"/>
          </a:xfrm>
          <a:prstGeom prst="rect">
            <a:avLst/>
          </a:prstGeom>
          <a:noFill/>
        </p:spPr>
        <p:txBody>
          <a:bodyPr wrap="square" rtlCol="0">
            <a:spAutoFit/>
          </a:bodyPr>
          <a:lstStyle/>
          <a:p>
            <a:pPr>
              <a:lnSpc>
                <a:spcPct val="125000"/>
              </a:lnSpc>
            </a:pPr>
            <a:r>
              <a:rPr lang="en-US" sz="900" dirty="0" err="1">
                <a:solidFill>
                  <a:srgbClr val="363636"/>
                </a:solidFill>
                <a:cs typeface="Verdana"/>
              </a:rPr>
              <a:t>Metromover</a:t>
            </a:r>
            <a:r>
              <a:rPr lang="en-US" sz="900" dirty="0">
                <a:solidFill>
                  <a:srgbClr val="363636"/>
                </a:solidFill>
                <a:cs typeface="Verdana"/>
              </a:rPr>
              <a:t> | Metrorail</a:t>
            </a:r>
          </a:p>
          <a:p>
            <a:pPr>
              <a:lnSpc>
                <a:spcPct val="125000"/>
              </a:lnSpc>
            </a:pPr>
            <a:r>
              <a:rPr lang="en-US" sz="900" dirty="0">
                <a:solidFill>
                  <a:srgbClr val="363636"/>
                </a:solidFill>
                <a:cs typeface="Verdana"/>
              </a:rPr>
              <a:t>Metrobus  | Tri-Rail</a:t>
            </a:r>
          </a:p>
        </p:txBody>
      </p:sp>
      <p:sp>
        <p:nvSpPr>
          <p:cNvPr id="19" name="TextBox 18">
            <a:extLst>
              <a:ext uri="{FF2B5EF4-FFF2-40B4-BE49-F238E27FC236}">
                <a16:creationId xmlns:a16="http://schemas.microsoft.com/office/drawing/2014/main" id="{48D3A35B-5FB2-8347-8669-4955D50A76C1}"/>
              </a:ext>
            </a:extLst>
          </p:cNvPr>
          <p:cNvSpPr txBox="1"/>
          <p:nvPr/>
        </p:nvSpPr>
        <p:spPr>
          <a:xfrm>
            <a:off x="1556494" y="4171452"/>
            <a:ext cx="941740" cy="251820"/>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WALK</a:t>
            </a:r>
          </a:p>
        </p:txBody>
      </p:sp>
      <p:sp>
        <p:nvSpPr>
          <p:cNvPr id="20" name="TextBox 19">
            <a:extLst>
              <a:ext uri="{FF2B5EF4-FFF2-40B4-BE49-F238E27FC236}">
                <a16:creationId xmlns:a16="http://schemas.microsoft.com/office/drawing/2014/main" id="{43182C9E-B51F-7340-A164-682DDB939206}"/>
              </a:ext>
            </a:extLst>
          </p:cNvPr>
          <p:cNvSpPr txBox="1"/>
          <p:nvPr/>
        </p:nvSpPr>
        <p:spPr>
          <a:xfrm>
            <a:off x="4159624" y="4179214"/>
            <a:ext cx="664208" cy="276999"/>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BIKE</a:t>
            </a:r>
          </a:p>
        </p:txBody>
      </p:sp>
      <p:sp>
        <p:nvSpPr>
          <p:cNvPr id="21" name="TextBox 20">
            <a:extLst>
              <a:ext uri="{FF2B5EF4-FFF2-40B4-BE49-F238E27FC236}">
                <a16:creationId xmlns:a16="http://schemas.microsoft.com/office/drawing/2014/main" id="{26423661-D878-C24B-A922-52AB9F3AD387}"/>
              </a:ext>
            </a:extLst>
          </p:cNvPr>
          <p:cNvSpPr txBox="1"/>
          <p:nvPr/>
        </p:nvSpPr>
        <p:spPr>
          <a:xfrm>
            <a:off x="6548967" y="4158862"/>
            <a:ext cx="1120423" cy="276999"/>
          </a:xfrm>
          <a:prstGeom prst="rect">
            <a:avLst/>
          </a:prstGeom>
          <a:noFill/>
        </p:spPr>
        <p:txBody>
          <a:bodyPr wrap="square" rtlCol="0">
            <a:spAutoFit/>
          </a:bodyPr>
          <a:lstStyle/>
          <a:p>
            <a:pPr algn="ctr"/>
            <a:r>
              <a:rPr lang="en-US" sz="1200" b="1" dirty="0">
                <a:solidFill>
                  <a:srgbClr val="000000"/>
                </a:solidFill>
                <a:latin typeface="+mj-lt"/>
                <a:ea typeface="Verdana" charset="0"/>
                <a:cs typeface="Verdana" charset="0"/>
              </a:rPr>
              <a:t>RIDESHARE</a:t>
            </a:r>
          </a:p>
        </p:txBody>
      </p:sp>
      <p:sp>
        <p:nvSpPr>
          <p:cNvPr id="22" name="TextBox 21">
            <a:extLst>
              <a:ext uri="{FF2B5EF4-FFF2-40B4-BE49-F238E27FC236}">
                <a16:creationId xmlns:a16="http://schemas.microsoft.com/office/drawing/2014/main" id="{C0D79C96-F952-5847-9986-F9A52351A30C}"/>
              </a:ext>
            </a:extLst>
          </p:cNvPr>
          <p:cNvSpPr txBox="1"/>
          <p:nvPr/>
        </p:nvSpPr>
        <p:spPr>
          <a:xfrm>
            <a:off x="9466421" y="4172009"/>
            <a:ext cx="2013077" cy="276999"/>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PUBLIC TRANSIT</a:t>
            </a:r>
          </a:p>
        </p:txBody>
      </p:sp>
      <p:sp>
        <p:nvSpPr>
          <p:cNvPr id="23" name="Rectangle 22">
            <a:extLst>
              <a:ext uri="{FF2B5EF4-FFF2-40B4-BE49-F238E27FC236}">
                <a16:creationId xmlns:a16="http://schemas.microsoft.com/office/drawing/2014/main" id="{B0A2B66A-3721-2947-B70A-D3CF502161E8}"/>
              </a:ext>
            </a:extLst>
          </p:cNvPr>
          <p:cNvSpPr/>
          <p:nvPr/>
        </p:nvSpPr>
        <p:spPr>
          <a:xfrm>
            <a:off x="1485371" y="3443801"/>
            <a:ext cx="9761656" cy="512063"/>
          </a:xfrm>
          <a:prstGeom prst="rect">
            <a:avLst/>
          </a:prstGeom>
        </p:spPr>
        <p:txBody>
          <a:bodyPr wrap="square">
            <a:spAutoFit/>
          </a:bodyPr>
          <a:lstStyle/>
          <a:p>
            <a:pPr algn="ctr">
              <a:lnSpc>
                <a:spcPct val="120000"/>
              </a:lnSpc>
            </a:pPr>
            <a:r>
              <a:rPr lang="en-US" sz="1200" dirty="0">
                <a:solidFill>
                  <a:srgbClr val="363636"/>
                </a:solidFill>
                <a:latin typeface="Century Gothic" panose="020B0502020202020204" pitchFamily="34" charset="0"/>
                <a:ea typeface="Verdana" charset="0"/>
                <a:cs typeface="Verdana" charset="0"/>
              </a:rPr>
              <a:t>From the immersive arts and culture to the incredible sports, events and nightlife, Miami never disappoints. Enjoy world-renowned dining and shopping, the Art Deco District of Miami Beach and relax on fabulous beaches and marinas</a:t>
            </a:r>
          </a:p>
        </p:txBody>
      </p:sp>
      <p:sp>
        <p:nvSpPr>
          <p:cNvPr id="24" name="Rectangle 23">
            <a:hlinkClick r:id="rId8" action="ppaction://hlinksldjump"/>
            <a:extLst>
              <a:ext uri="{FF2B5EF4-FFF2-40B4-BE49-F238E27FC236}">
                <a16:creationId xmlns:a16="http://schemas.microsoft.com/office/drawing/2014/main" id="{2453D2EA-1470-5948-9B06-022845DC0291}"/>
              </a:ext>
            </a:extLst>
          </p:cNvPr>
          <p:cNvSpPr/>
          <p:nvPr/>
        </p:nvSpPr>
        <p:spPr>
          <a:xfrm>
            <a:off x="51280" y="-29290"/>
            <a:ext cx="1753189"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descr="A picture containing outdoor, building&#10;&#10;Description automatically generated">
            <a:extLst>
              <a:ext uri="{FF2B5EF4-FFF2-40B4-BE49-F238E27FC236}">
                <a16:creationId xmlns:a16="http://schemas.microsoft.com/office/drawing/2014/main" id="{A8850139-6D83-7E4C-B95B-2D2C52F6277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857" b="4813"/>
          <a:stretch/>
        </p:blipFill>
        <p:spPr>
          <a:xfrm>
            <a:off x="-2" y="0"/>
            <a:ext cx="6096002" cy="2924220"/>
          </a:xfrm>
          <a:prstGeom prst="rect">
            <a:avLst/>
          </a:prstGeom>
        </p:spPr>
      </p:pic>
      <p:cxnSp>
        <p:nvCxnSpPr>
          <p:cNvPr id="31" name="Straight Connector 30">
            <a:extLst>
              <a:ext uri="{FF2B5EF4-FFF2-40B4-BE49-F238E27FC236}">
                <a16:creationId xmlns:a16="http://schemas.microsoft.com/office/drawing/2014/main" id="{51857C4D-31DB-AD4F-AED0-327E7BABDD01}"/>
              </a:ext>
            </a:extLst>
          </p:cNvPr>
          <p:cNvCxnSpPr/>
          <p:nvPr/>
        </p:nvCxnSpPr>
        <p:spPr>
          <a:xfrm>
            <a:off x="0" y="2911907"/>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Google Shape;572;p42">
            <a:extLst>
              <a:ext uri="{FF2B5EF4-FFF2-40B4-BE49-F238E27FC236}">
                <a16:creationId xmlns:a16="http://schemas.microsoft.com/office/drawing/2014/main" id="{B3E4BB6C-7A65-E140-B3F6-825FCF8C4A48}"/>
              </a:ext>
            </a:extLst>
          </p:cNvPr>
          <p:cNvSpPr txBox="1"/>
          <p:nvPr/>
        </p:nvSpPr>
        <p:spPr>
          <a:xfrm>
            <a:off x="4540272" y="2753728"/>
            <a:ext cx="3111454"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MiamiCentral </a:t>
            </a:r>
            <a:endParaRPr sz="1500" b="1" i="1" dirty="0">
              <a:solidFill>
                <a:srgbClr val="363636"/>
              </a:solidFill>
              <a:latin typeface="Century Gothic"/>
              <a:ea typeface="Century Gothic"/>
              <a:cs typeface="Century Gothic"/>
              <a:sym typeface="Century Gothic"/>
            </a:endParaRPr>
          </a:p>
        </p:txBody>
      </p:sp>
      <p:pic>
        <p:nvPicPr>
          <p:cNvPr id="25" name="Picture 24" descr="A close up of a logo&#10;&#10;Description automatically generated">
            <a:extLst>
              <a:ext uri="{FF2B5EF4-FFF2-40B4-BE49-F238E27FC236}">
                <a16:creationId xmlns:a16="http://schemas.microsoft.com/office/drawing/2014/main" id="{E3EA2194-65AF-064C-BE81-32B2BC5E802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510" y="5712896"/>
            <a:ext cx="12252798" cy="1145104"/>
          </a:xfrm>
          <a:prstGeom prst="rect">
            <a:avLst/>
          </a:prstGeom>
        </p:spPr>
      </p:pic>
      <p:sp>
        <p:nvSpPr>
          <p:cNvPr id="27" name="TextBox 26">
            <a:extLst>
              <a:ext uri="{FF2B5EF4-FFF2-40B4-BE49-F238E27FC236}">
                <a16:creationId xmlns:a16="http://schemas.microsoft.com/office/drawing/2014/main" id="{70F6488D-FD5A-A64A-8BBC-1A0C11FA7399}"/>
              </a:ext>
            </a:extLst>
          </p:cNvPr>
          <p:cNvSpPr txBox="1"/>
          <p:nvPr/>
        </p:nvSpPr>
        <p:spPr>
          <a:xfrm>
            <a:off x="11734802" y="6541675"/>
            <a:ext cx="528638" cy="261610"/>
          </a:xfrm>
          <a:prstGeom prst="rect">
            <a:avLst/>
          </a:prstGeom>
          <a:noFill/>
        </p:spPr>
        <p:txBody>
          <a:bodyPr wrap="square" rtlCol="0">
            <a:spAutoFit/>
          </a:bodyPr>
          <a:lstStyle/>
          <a:p>
            <a:pPr algn="ctr"/>
            <a:fld id="{579DE20F-02D8-2F47-AE7C-8EBAD3F1BF1D}" type="slidenum">
              <a:rPr lang="en-US" sz="1100" b="0" smtClean="0"/>
              <a:t>8</a:t>
            </a:fld>
            <a:endParaRPr lang="en-US" sz="1200" b="0" dirty="0"/>
          </a:p>
        </p:txBody>
      </p:sp>
    </p:spTree>
    <p:extLst>
      <p:ext uri="{BB962C8B-B14F-4D97-AF65-F5344CB8AC3E}">
        <p14:creationId xmlns:p14="http://schemas.microsoft.com/office/powerpoint/2010/main" val="348164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Fort Lauderdale.jpg">
            <a:extLst>
              <a:ext uri="{FF2B5EF4-FFF2-40B4-BE49-F238E27FC236}">
                <a16:creationId xmlns:a16="http://schemas.microsoft.com/office/drawing/2014/main" id="{BEAA787C-85A5-4144-919D-5F2A6B648A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4" y="0"/>
            <a:ext cx="6016153" cy="2910030"/>
          </a:xfrm>
          <a:prstGeom prst="rect">
            <a:avLst/>
          </a:prstGeom>
        </p:spPr>
      </p:pic>
      <p:pic>
        <p:nvPicPr>
          <p:cNvPr id="36" name="Picture 35" descr="Screen Shot 2017-01-27 at 1.52.01 PM.png">
            <a:extLst>
              <a:ext uri="{FF2B5EF4-FFF2-40B4-BE49-F238E27FC236}">
                <a16:creationId xmlns:a16="http://schemas.microsoft.com/office/drawing/2014/main" id="{224F4EAB-4FF6-AC43-BA42-5056D6E277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22"/>
          <a:stretch/>
        </p:blipFill>
        <p:spPr>
          <a:xfrm>
            <a:off x="6067433" y="0"/>
            <a:ext cx="6131169" cy="2910030"/>
          </a:xfrm>
          <a:prstGeom prst="rect">
            <a:avLst/>
          </a:prstGeom>
        </p:spPr>
      </p:pic>
      <p:sp>
        <p:nvSpPr>
          <p:cNvPr id="6" name="TextBox 5">
            <a:extLst>
              <a:ext uri="{FF2B5EF4-FFF2-40B4-BE49-F238E27FC236}">
                <a16:creationId xmlns:a16="http://schemas.microsoft.com/office/drawing/2014/main" id="{2706D04F-55DB-FC4F-974E-B4655206C8B9}"/>
              </a:ext>
            </a:extLst>
          </p:cNvPr>
          <p:cNvSpPr txBox="1"/>
          <p:nvPr/>
        </p:nvSpPr>
        <p:spPr>
          <a:xfrm>
            <a:off x="5733383" y="2313235"/>
            <a:ext cx="174454" cy="526195"/>
          </a:xfrm>
          <a:prstGeom prst="rect">
            <a:avLst/>
          </a:prstGeom>
          <a:noFill/>
        </p:spPr>
        <p:txBody>
          <a:bodyPr wrap="square" rtlCol="0">
            <a:spAutoFit/>
          </a:bodyPr>
          <a:lstStyle/>
          <a:p>
            <a:endParaRPr lang="en-US" dirty="0">
              <a:solidFill>
                <a:prstClr val="black"/>
              </a:solidFill>
            </a:endParaRPr>
          </a:p>
        </p:txBody>
      </p:sp>
      <p:sp>
        <p:nvSpPr>
          <p:cNvPr id="10" name="Rectangle 9">
            <a:extLst>
              <a:ext uri="{FF2B5EF4-FFF2-40B4-BE49-F238E27FC236}">
                <a16:creationId xmlns:a16="http://schemas.microsoft.com/office/drawing/2014/main" id="{AF09C3D8-2B50-4342-963A-17F8165D7589}"/>
              </a:ext>
            </a:extLst>
          </p:cNvPr>
          <p:cNvSpPr/>
          <p:nvPr/>
        </p:nvSpPr>
        <p:spPr>
          <a:xfrm>
            <a:off x="4465982" y="3078755"/>
            <a:ext cx="3265256" cy="246221"/>
          </a:xfrm>
          <a:prstGeom prst="rect">
            <a:avLst/>
          </a:prstGeom>
        </p:spPr>
        <p:txBody>
          <a:bodyPr wrap="square">
            <a:spAutoFit/>
          </a:bodyPr>
          <a:lstStyle/>
          <a:p>
            <a:pPr algn="ctr"/>
            <a:r>
              <a:rPr lang="en-US" sz="1000" b="1" i="1" dirty="0">
                <a:solidFill>
                  <a:srgbClr val="000000"/>
                </a:solidFill>
                <a:cs typeface="Verdana"/>
              </a:rPr>
              <a:t>NW 2nd Ave, between W Broward Blvd &amp; NW 4th St</a:t>
            </a:r>
          </a:p>
        </p:txBody>
      </p:sp>
      <p:pic>
        <p:nvPicPr>
          <p:cNvPr id="11" name="Picture 10" descr="CK-Icons.png">
            <a:extLst>
              <a:ext uri="{FF2B5EF4-FFF2-40B4-BE49-F238E27FC236}">
                <a16:creationId xmlns:a16="http://schemas.microsoft.com/office/drawing/2014/main" id="{C6CCA135-B92D-254E-851B-3FBAB6A376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06874" y="4202180"/>
            <a:ext cx="539418" cy="550777"/>
          </a:xfrm>
          <a:prstGeom prst="rect">
            <a:avLst/>
          </a:prstGeom>
        </p:spPr>
      </p:pic>
      <p:pic>
        <p:nvPicPr>
          <p:cNvPr id="12" name="Picture 11" descr="CK-Icons.png">
            <a:extLst>
              <a:ext uri="{FF2B5EF4-FFF2-40B4-BE49-F238E27FC236}">
                <a16:creationId xmlns:a16="http://schemas.microsoft.com/office/drawing/2014/main" id="{3489E6B7-918F-2B4F-9876-12B795F3254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09549" y="4202302"/>
            <a:ext cx="539418" cy="550777"/>
          </a:xfrm>
          <a:prstGeom prst="rect">
            <a:avLst/>
          </a:prstGeom>
        </p:spPr>
      </p:pic>
      <p:pic>
        <p:nvPicPr>
          <p:cNvPr id="13" name="Picture 12" descr="CK-Icons.png">
            <a:extLst>
              <a:ext uri="{FF2B5EF4-FFF2-40B4-BE49-F238E27FC236}">
                <a16:creationId xmlns:a16="http://schemas.microsoft.com/office/drawing/2014/main" id="{523F68A5-01F9-0746-AFA7-135DF65222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226"/>
          <a:stretch/>
        </p:blipFill>
        <p:spPr>
          <a:xfrm>
            <a:off x="3639107" y="4202180"/>
            <a:ext cx="539418" cy="550777"/>
          </a:xfrm>
          <a:prstGeom prst="rect">
            <a:avLst/>
          </a:prstGeom>
        </p:spPr>
      </p:pic>
      <p:pic>
        <p:nvPicPr>
          <p:cNvPr id="14" name="Picture 13" descr="CK-Icons.png">
            <a:extLst>
              <a:ext uri="{FF2B5EF4-FFF2-40B4-BE49-F238E27FC236}">
                <a16:creationId xmlns:a16="http://schemas.microsoft.com/office/drawing/2014/main" id="{F0C6A29C-D800-104F-8DF4-B05C2529610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957"/>
          <a:stretch/>
        </p:blipFill>
        <p:spPr>
          <a:xfrm>
            <a:off x="8874565" y="4202179"/>
            <a:ext cx="539418" cy="550777"/>
          </a:xfrm>
          <a:prstGeom prst="rect">
            <a:avLst/>
          </a:prstGeom>
        </p:spPr>
      </p:pic>
      <p:sp>
        <p:nvSpPr>
          <p:cNvPr id="15" name="TextBox 14">
            <a:extLst>
              <a:ext uri="{FF2B5EF4-FFF2-40B4-BE49-F238E27FC236}">
                <a16:creationId xmlns:a16="http://schemas.microsoft.com/office/drawing/2014/main" id="{5CF8A3A4-FA21-6F47-921D-B671D618721A}"/>
              </a:ext>
            </a:extLst>
          </p:cNvPr>
          <p:cNvSpPr txBox="1"/>
          <p:nvPr/>
        </p:nvSpPr>
        <p:spPr>
          <a:xfrm>
            <a:off x="4157182" y="4391287"/>
            <a:ext cx="1995217" cy="420884"/>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j-lt"/>
              </a:rPr>
              <a:t>Las Olas Boulevard  </a:t>
            </a:r>
          </a:p>
          <a:p>
            <a:pPr>
              <a:lnSpc>
                <a:spcPct val="125000"/>
              </a:lnSpc>
            </a:pPr>
            <a:r>
              <a:rPr lang="en-US" sz="900" dirty="0">
                <a:solidFill>
                  <a:srgbClr val="363636"/>
                </a:solidFill>
                <a:latin typeface="+mj-lt"/>
              </a:rPr>
              <a:t>Tarpon Bend Park</a:t>
            </a:r>
          </a:p>
        </p:txBody>
      </p:sp>
      <p:sp>
        <p:nvSpPr>
          <p:cNvPr id="16" name="TextBox 15">
            <a:extLst>
              <a:ext uri="{FF2B5EF4-FFF2-40B4-BE49-F238E27FC236}">
                <a16:creationId xmlns:a16="http://schemas.microsoft.com/office/drawing/2014/main" id="{5F990414-071A-E14E-9FD2-B0DC1EF420F6}"/>
              </a:ext>
            </a:extLst>
          </p:cNvPr>
          <p:cNvSpPr txBox="1"/>
          <p:nvPr/>
        </p:nvSpPr>
        <p:spPr>
          <a:xfrm>
            <a:off x="1557740" y="4353943"/>
            <a:ext cx="1758218" cy="940257"/>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j-lt"/>
              </a:rPr>
              <a:t>City Hall | Historic District  Museum of Science  Riverwalk | A&amp;E District Broward Center for the Performing Arts | FAT Village</a:t>
            </a:r>
          </a:p>
        </p:txBody>
      </p:sp>
      <p:sp>
        <p:nvSpPr>
          <p:cNvPr id="17" name="TextBox 16">
            <a:extLst>
              <a:ext uri="{FF2B5EF4-FFF2-40B4-BE49-F238E27FC236}">
                <a16:creationId xmlns:a16="http://schemas.microsoft.com/office/drawing/2014/main" id="{6CBC23A7-25A4-B24F-B5C2-9902120B6E40}"/>
              </a:ext>
            </a:extLst>
          </p:cNvPr>
          <p:cNvSpPr txBox="1"/>
          <p:nvPr/>
        </p:nvSpPr>
        <p:spPr>
          <a:xfrm>
            <a:off x="6629980" y="4375623"/>
            <a:ext cx="1984704" cy="594009"/>
          </a:xfrm>
          <a:prstGeom prst="rect">
            <a:avLst/>
          </a:prstGeom>
          <a:noFill/>
        </p:spPr>
        <p:txBody>
          <a:bodyPr wrap="square" rtlCol="0">
            <a:spAutoFit/>
          </a:bodyPr>
          <a:lstStyle>
            <a:defPPr>
              <a:defRPr lang="en-US"/>
            </a:defPPr>
            <a:lvl1pPr>
              <a:defRPr sz="1050">
                <a:solidFill>
                  <a:srgbClr val="5D6771"/>
                </a:solidFill>
                <a:latin typeface="Verdana"/>
                <a:cs typeface="Verdana"/>
              </a:defRPr>
            </a:lvl1pPr>
          </a:lstStyle>
          <a:p>
            <a:pPr>
              <a:lnSpc>
                <a:spcPct val="125000"/>
              </a:lnSpc>
            </a:pPr>
            <a:r>
              <a:rPr lang="en-US" sz="900" dirty="0">
                <a:solidFill>
                  <a:srgbClr val="363636"/>
                </a:solidFill>
                <a:latin typeface="+mj-lt"/>
              </a:rPr>
              <a:t>Downtown Business District </a:t>
            </a:r>
          </a:p>
          <a:p>
            <a:pPr>
              <a:lnSpc>
                <a:spcPct val="125000"/>
              </a:lnSpc>
            </a:pPr>
            <a:r>
              <a:rPr lang="en-US" sz="900" dirty="0">
                <a:solidFill>
                  <a:srgbClr val="363636"/>
                </a:solidFill>
                <a:latin typeface="+mj-lt"/>
              </a:rPr>
              <a:t>Port Everglades </a:t>
            </a:r>
            <a:br>
              <a:rPr lang="en-US" sz="900" dirty="0">
                <a:solidFill>
                  <a:srgbClr val="363636"/>
                </a:solidFill>
                <a:latin typeface="+mj-lt"/>
              </a:rPr>
            </a:br>
            <a:r>
              <a:rPr lang="en-US" sz="900" dirty="0">
                <a:solidFill>
                  <a:srgbClr val="363636"/>
                </a:solidFill>
                <a:latin typeface="+mj-lt"/>
              </a:rPr>
              <a:t>Beaches | Airport</a:t>
            </a:r>
          </a:p>
        </p:txBody>
      </p:sp>
      <p:sp>
        <p:nvSpPr>
          <p:cNvPr id="18" name="Rectangle 17">
            <a:extLst>
              <a:ext uri="{FF2B5EF4-FFF2-40B4-BE49-F238E27FC236}">
                <a16:creationId xmlns:a16="http://schemas.microsoft.com/office/drawing/2014/main" id="{861E1F39-9709-F64C-9FE1-00D55CCC07A8}"/>
              </a:ext>
            </a:extLst>
          </p:cNvPr>
          <p:cNvSpPr/>
          <p:nvPr/>
        </p:nvSpPr>
        <p:spPr>
          <a:xfrm>
            <a:off x="9474774" y="4386427"/>
            <a:ext cx="2717226" cy="594009"/>
          </a:xfrm>
          <a:prstGeom prst="rect">
            <a:avLst/>
          </a:prstGeom>
          <a:noFill/>
        </p:spPr>
        <p:txBody>
          <a:bodyPr wrap="square" rtlCol="0">
            <a:spAutoFit/>
          </a:bodyPr>
          <a:lstStyle/>
          <a:p>
            <a:pPr>
              <a:lnSpc>
                <a:spcPct val="125000"/>
              </a:lnSpc>
            </a:pPr>
            <a:r>
              <a:rPr lang="en-US" sz="900" dirty="0">
                <a:solidFill>
                  <a:srgbClr val="363636"/>
                </a:solidFill>
                <a:latin typeface="+mj-lt"/>
                <a:cs typeface="Verdana"/>
              </a:rPr>
              <a:t>Broward Country Transit</a:t>
            </a:r>
            <a:r>
              <a:rPr lang="en-US" sz="900" dirty="0">
                <a:solidFill>
                  <a:srgbClr val="363636"/>
                </a:solidFill>
                <a:latin typeface="+mj-lt"/>
              </a:rPr>
              <a:t> </a:t>
            </a:r>
            <a:r>
              <a:rPr lang="en-US" sz="900" dirty="0">
                <a:solidFill>
                  <a:srgbClr val="363636"/>
                </a:solidFill>
                <a:latin typeface="+mj-lt"/>
                <a:cs typeface="Verdana"/>
              </a:rPr>
              <a:t> </a:t>
            </a:r>
          </a:p>
          <a:p>
            <a:pPr>
              <a:lnSpc>
                <a:spcPct val="125000"/>
              </a:lnSpc>
            </a:pPr>
            <a:r>
              <a:rPr lang="en-US" sz="900" dirty="0">
                <a:solidFill>
                  <a:srgbClr val="363636"/>
                </a:solidFill>
                <a:latin typeface="+mj-lt"/>
                <a:cs typeface="Verdana"/>
              </a:rPr>
              <a:t>Sun Trolley</a:t>
            </a:r>
          </a:p>
          <a:p>
            <a:pPr>
              <a:lnSpc>
                <a:spcPct val="125000"/>
              </a:lnSpc>
            </a:pPr>
            <a:endParaRPr lang="en-US" sz="900" dirty="0">
              <a:solidFill>
                <a:srgbClr val="363636"/>
              </a:solidFill>
              <a:latin typeface="+mj-lt"/>
              <a:cs typeface="Verdana"/>
            </a:endParaRPr>
          </a:p>
        </p:txBody>
      </p:sp>
      <p:sp>
        <p:nvSpPr>
          <p:cNvPr id="19" name="TextBox 18">
            <a:extLst>
              <a:ext uri="{FF2B5EF4-FFF2-40B4-BE49-F238E27FC236}">
                <a16:creationId xmlns:a16="http://schemas.microsoft.com/office/drawing/2014/main" id="{48D3A35B-5FB2-8347-8669-4955D50A76C1}"/>
              </a:ext>
            </a:extLst>
          </p:cNvPr>
          <p:cNvSpPr txBox="1"/>
          <p:nvPr/>
        </p:nvSpPr>
        <p:spPr>
          <a:xfrm>
            <a:off x="1556494" y="4171452"/>
            <a:ext cx="941740" cy="251820"/>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WALK</a:t>
            </a:r>
          </a:p>
        </p:txBody>
      </p:sp>
      <p:sp>
        <p:nvSpPr>
          <p:cNvPr id="20" name="TextBox 19">
            <a:extLst>
              <a:ext uri="{FF2B5EF4-FFF2-40B4-BE49-F238E27FC236}">
                <a16:creationId xmlns:a16="http://schemas.microsoft.com/office/drawing/2014/main" id="{43182C9E-B51F-7340-A164-682DDB939206}"/>
              </a:ext>
            </a:extLst>
          </p:cNvPr>
          <p:cNvSpPr txBox="1"/>
          <p:nvPr/>
        </p:nvSpPr>
        <p:spPr>
          <a:xfrm>
            <a:off x="4159624" y="4179214"/>
            <a:ext cx="664208" cy="276999"/>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BIKE</a:t>
            </a:r>
          </a:p>
        </p:txBody>
      </p:sp>
      <p:sp>
        <p:nvSpPr>
          <p:cNvPr id="21" name="TextBox 20">
            <a:extLst>
              <a:ext uri="{FF2B5EF4-FFF2-40B4-BE49-F238E27FC236}">
                <a16:creationId xmlns:a16="http://schemas.microsoft.com/office/drawing/2014/main" id="{26423661-D878-C24B-A922-52AB9F3AD387}"/>
              </a:ext>
            </a:extLst>
          </p:cNvPr>
          <p:cNvSpPr txBox="1"/>
          <p:nvPr/>
        </p:nvSpPr>
        <p:spPr>
          <a:xfrm>
            <a:off x="6548967" y="4158862"/>
            <a:ext cx="1120423" cy="276999"/>
          </a:xfrm>
          <a:prstGeom prst="rect">
            <a:avLst/>
          </a:prstGeom>
          <a:noFill/>
        </p:spPr>
        <p:txBody>
          <a:bodyPr wrap="square" rtlCol="0">
            <a:spAutoFit/>
          </a:bodyPr>
          <a:lstStyle/>
          <a:p>
            <a:pPr algn="ctr"/>
            <a:r>
              <a:rPr lang="en-US" sz="1200" b="1" dirty="0">
                <a:solidFill>
                  <a:srgbClr val="000000"/>
                </a:solidFill>
                <a:latin typeface="+mj-lt"/>
                <a:ea typeface="Verdana" charset="0"/>
                <a:cs typeface="Verdana" charset="0"/>
              </a:rPr>
              <a:t>RIDESHARE</a:t>
            </a:r>
          </a:p>
        </p:txBody>
      </p:sp>
      <p:sp>
        <p:nvSpPr>
          <p:cNvPr id="22" name="TextBox 21">
            <a:extLst>
              <a:ext uri="{FF2B5EF4-FFF2-40B4-BE49-F238E27FC236}">
                <a16:creationId xmlns:a16="http://schemas.microsoft.com/office/drawing/2014/main" id="{C0D79C96-F952-5847-9986-F9A52351A30C}"/>
              </a:ext>
            </a:extLst>
          </p:cNvPr>
          <p:cNvSpPr txBox="1"/>
          <p:nvPr/>
        </p:nvSpPr>
        <p:spPr>
          <a:xfrm>
            <a:off x="9466421" y="4172009"/>
            <a:ext cx="2013077" cy="276999"/>
          </a:xfrm>
          <a:prstGeom prst="rect">
            <a:avLst/>
          </a:prstGeom>
          <a:noFill/>
        </p:spPr>
        <p:txBody>
          <a:bodyPr wrap="square" rtlCol="0">
            <a:spAutoFit/>
          </a:bodyPr>
          <a:lstStyle/>
          <a:p>
            <a:r>
              <a:rPr lang="en-US" sz="1200" b="1" dirty="0">
                <a:solidFill>
                  <a:srgbClr val="000000"/>
                </a:solidFill>
                <a:latin typeface="+mj-lt"/>
                <a:ea typeface="Verdana" charset="0"/>
                <a:cs typeface="Verdana" charset="0"/>
              </a:rPr>
              <a:t>PUBLIC TRANSIT</a:t>
            </a:r>
          </a:p>
        </p:txBody>
      </p:sp>
      <p:sp>
        <p:nvSpPr>
          <p:cNvPr id="23" name="Rectangle 22">
            <a:extLst>
              <a:ext uri="{FF2B5EF4-FFF2-40B4-BE49-F238E27FC236}">
                <a16:creationId xmlns:a16="http://schemas.microsoft.com/office/drawing/2014/main" id="{B0A2B66A-3721-2947-B70A-D3CF502161E8}"/>
              </a:ext>
            </a:extLst>
          </p:cNvPr>
          <p:cNvSpPr/>
          <p:nvPr/>
        </p:nvSpPr>
        <p:spPr>
          <a:xfrm>
            <a:off x="1485371" y="3443801"/>
            <a:ext cx="9761656" cy="512063"/>
          </a:xfrm>
          <a:prstGeom prst="rect">
            <a:avLst/>
          </a:prstGeom>
        </p:spPr>
        <p:txBody>
          <a:bodyPr wrap="square">
            <a:spAutoFit/>
          </a:bodyPr>
          <a:lstStyle/>
          <a:p>
            <a:pPr algn="ctr">
              <a:lnSpc>
                <a:spcPct val="120000"/>
              </a:lnSpc>
            </a:pPr>
            <a:r>
              <a:rPr lang="en-US" sz="1200" dirty="0">
                <a:solidFill>
                  <a:srgbClr val="363636"/>
                </a:solidFill>
                <a:latin typeface="Century Gothic" panose="020B0502020202020204" pitchFamily="34" charset="0"/>
                <a:ea typeface="Verdana" charset="0"/>
                <a:cs typeface="Verdana" charset="0"/>
              </a:rPr>
              <a:t>Located in the heart of downtown, more than 100 shopping and dining options are closer than ever. A short walk and you’re at the Broward Center for the Performing Arts, museums and miles of beautiful beaches.</a:t>
            </a:r>
          </a:p>
        </p:txBody>
      </p:sp>
      <p:sp>
        <p:nvSpPr>
          <p:cNvPr id="24" name="Rectangle 23">
            <a:hlinkClick r:id="rId8" action="ppaction://hlinksldjump"/>
            <a:extLst>
              <a:ext uri="{FF2B5EF4-FFF2-40B4-BE49-F238E27FC236}">
                <a16:creationId xmlns:a16="http://schemas.microsoft.com/office/drawing/2014/main" id="{2453D2EA-1470-5948-9B06-022845DC0291}"/>
              </a:ext>
            </a:extLst>
          </p:cNvPr>
          <p:cNvSpPr/>
          <p:nvPr/>
        </p:nvSpPr>
        <p:spPr>
          <a:xfrm>
            <a:off x="51280" y="-29290"/>
            <a:ext cx="1753189"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1" name="Straight Connector 30">
            <a:extLst>
              <a:ext uri="{FF2B5EF4-FFF2-40B4-BE49-F238E27FC236}">
                <a16:creationId xmlns:a16="http://schemas.microsoft.com/office/drawing/2014/main" id="{51857C4D-31DB-AD4F-AED0-327E7BABDD01}"/>
              </a:ext>
            </a:extLst>
          </p:cNvPr>
          <p:cNvCxnSpPr/>
          <p:nvPr/>
        </p:nvCxnSpPr>
        <p:spPr>
          <a:xfrm>
            <a:off x="0" y="2911907"/>
            <a:ext cx="121920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Google Shape;572;p42">
            <a:extLst>
              <a:ext uri="{FF2B5EF4-FFF2-40B4-BE49-F238E27FC236}">
                <a16:creationId xmlns:a16="http://schemas.microsoft.com/office/drawing/2014/main" id="{B3E4BB6C-7A65-E140-B3F6-825FCF8C4A48}"/>
              </a:ext>
            </a:extLst>
          </p:cNvPr>
          <p:cNvSpPr txBox="1"/>
          <p:nvPr/>
        </p:nvSpPr>
        <p:spPr>
          <a:xfrm>
            <a:off x="4540272" y="2753728"/>
            <a:ext cx="3111454" cy="316357"/>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b="1" i="1" dirty="0">
                <a:solidFill>
                  <a:srgbClr val="363636"/>
                </a:solidFill>
                <a:latin typeface="Century Gothic"/>
                <a:ea typeface="Century Gothic"/>
                <a:cs typeface="Century Gothic"/>
                <a:sym typeface="Century Gothic"/>
              </a:rPr>
              <a:t>Fort Lauderdale</a:t>
            </a:r>
            <a:endParaRPr sz="1500" b="1" i="1" dirty="0">
              <a:solidFill>
                <a:srgbClr val="363636"/>
              </a:solidFill>
              <a:latin typeface="Century Gothic"/>
              <a:ea typeface="Century Gothic"/>
              <a:cs typeface="Century Gothic"/>
              <a:sym typeface="Century Gothic"/>
            </a:endParaRPr>
          </a:p>
        </p:txBody>
      </p:sp>
      <p:pic>
        <p:nvPicPr>
          <p:cNvPr id="37" name="Picture 36">
            <a:extLst>
              <a:ext uri="{FF2B5EF4-FFF2-40B4-BE49-F238E27FC236}">
                <a16:creationId xmlns:a16="http://schemas.microsoft.com/office/drawing/2014/main" id="{9FD515EE-E64F-AE40-AED8-4152161AB43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28" t="-13880"/>
          <a:stretch/>
        </p:blipFill>
        <p:spPr>
          <a:xfrm>
            <a:off x="-28011" y="4948699"/>
            <a:ext cx="12226613" cy="1909300"/>
          </a:xfrm>
          <a:prstGeom prst="rect">
            <a:avLst/>
          </a:prstGeom>
        </p:spPr>
      </p:pic>
      <p:pic>
        <p:nvPicPr>
          <p:cNvPr id="38" name="Picture 37" descr="A close up of a logo&#10;&#10;Description automatically generated">
            <a:extLst>
              <a:ext uri="{FF2B5EF4-FFF2-40B4-BE49-F238E27FC236}">
                <a16:creationId xmlns:a16="http://schemas.microsoft.com/office/drawing/2014/main" id="{50795775-5B32-C341-8CAD-C605CB54D34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510" y="5712896"/>
            <a:ext cx="12252798" cy="1145104"/>
          </a:xfrm>
          <a:prstGeom prst="rect">
            <a:avLst/>
          </a:prstGeom>
        </p:spPr>
      </p:pic>
      <p:sp>
        <p:nvSpPr>
          <p:cNvPr id="39" name="TextBox 38">
            <a:extLst>
              <a:ext uri="{FF2B5EF4-FFF2-40B4-BE49-F238E27FC236}">
                <a16:creationId xmlns:a16="http://schemas.microsoft.com/office/drawing/2014/main" id="{74C1C9EF-DB6D-174F-9832-9039601FEB13}"/>
              </a:ext>
            </a:extLst>
          </p:cNvPr>
          <p:cNvSpPr txBox="1"/>
          <p:nvPr/>
        </p:nvSpPr>
        <p:spPr>
          <a:xfrm>
            <a:off x="11734802" y="6541675"/>
            <a:ext cx="528638" cy="261610"/>
          </a:xfrm>
          <a:prstGeom prst="rect">
            <a:avLst/>
          </a:prstGeom>
          <a:noFill/>
        </p:spPr>
        <p:txBody>
          <a:bodyPr wrap="square" rtlCol="0">
            <a:spAutoFit/>
          </a:bodyPr>
          <a:lstStyle/>
          <a:p>
            <a:pPr algn="ctr"/>
            <a:fld id="{579DE20F-02D8-2F47-AE7C-8EBAD3F1BF1D}" type="slidenum">
              <a:rPr lang="en-US" sz="1100" b="0" smtClean="0"/>
              <a:t>9</a:t>
            </a:fld>
            <a:endParaRPr lang="en-US" sz="1200" b="0" dirty="0"/>
          </a:p>
        </p:txBody>
      </p:sp>
    </p:spTree>
    <p:extLst>
      <p:ext uri="{BB962C8B-B14F-4D97-AF65-F5344CB8AC3E}">
        <p14:creationId xmlns:p14="http://schemas.microsoft.com/office/powerpoint/2010/main" val="1510228167"/>
      </p:ext>
    </p:extLst>
  </p:cSld>
  <p:clrMapOvr>
    <a:masterClrMapping/>
  </p:clrMapOvr>
</p:sld>
</file>

<file path=ppt/theme/theme1.xml><?xml version="1.0" encoding="utf-8"?>
<a:theme xmlns:a="http://schemas.openxmlformats.org/drawingml/2006/main" name="3_Blank Flood Background ">
  <a:themeElements>
    <a:clrScheme name="Brightline">
      <a:dk1>
        <a:srgbClr val="363636"/>
      </a:dk1>
      <a:lt1>
        <a:srgbClr val="FFFFFF"/>
      </a:lt1>
      <a:dk2>
        <a:srgbClr val="363636"/>
      </a:dk2>
      <a:lt2>
        <a:srgbClr val="FFFFFF"/>
      </a:lt2>
      <a:accent1>
        <a:srgbClr val="FEDA00"/>
      </a:accent1>
      <a:accent2>
        <a:srgbClr val="D13239"/>
      </a:accent2>
      <a:accent3>
        <a:srgbClr val="CB2B99"/>
      </a:accent3>
      <a:accent4>
        <a:srgbClr val="43B4E4"/>
      </a:accent4>
      <a:accent5>
        <a:srgbClr val="6CC04A"/>
      </a:accent5>
      <a:accent6>
        <a:srgbClr val="FF9E16"/>
      </a:accent6>
      <a:hlink>
        <a:srgbClr val="43B4E4"/>
      </a:hlink>
      <a:folHlink>
        <a:srgbClr val="CB2B9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2515</TotalTime>
  <Words>2119</Words>
  <Application>Microsoft Macintosh PowerPoint</Application>
  <PresentationFormat>Widescreen</PresentationFormat>
  <Paragraphs>410</Paragraphs>
  <Slides>30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Century Gothic</vt:lpstr>
      <vt:lpstr>Century Gothic Pro</vt:lpstr>
      <vt:lpstr>CenturyGothicPro-BoldItalic</vt:lpstr>
      <vt:lpstr>Symbol</vt:lpstr>
      <vt:lpstr>Verdana</vt:lpstr>
      <vt:lpstr>3_Blank Flood Background </vt:lpstr>
      <vt:lpstr>PowerPoint Presentation</vt:lpstr>
      <vt:lpstr>PowerPoint Presentation</vt:lpstr>
      <vt:lpstr>Our Company</vt:lpstr>
      <vt:lpstr>Our Purpose and Promise</vt:lpstr>
      <vt:lpstr>Florida System</vt:lpstr>
      <vt:lpstr>Southern California System</vt:lpstr>
      <vt:lpstr>Our Stations</vt:lpstr>
      <vt:lpstr>PowerPoint Presentation</vt:lpstr>
      <vt:lpstr>PowerPoint Presentation</vt:lpstr>
      <vt:lpstr>PowerPoint Presentation</vt:lpstr>
      <vt:lpstr>Future Stations in South Florida</vt:lpstr>
      <vt:lpstr>Future Stations in Central Florida</vt:lpstr>
      <vt:lpstr>About MiamiCentral</vt:lpstr>
      <vt:lpstr>PowerPoint Presentation</vt:lpstr>
      <vt:lpstr>Modern American Manufacturing</vt:lpstr>
      <vt:lpstr>Train Layouts</vt:lpstr>
      <vt:lpstr>PowerPoint Presentation</vt:lpstr>
      <vt:lpstr>Classes of Service</vt:lpstr>
      <vt:lpstr>Data Insights</vt:lpstr>
      <vt:lpstr>Data Insights</vt:lpstr>
      <vt:lpstr>Florida’s Car Culture</vt:lpstr>
      <vt:lpstr>Florida Impact</vt:lpstr>
      <vt:lpstr>The Benefits</vt:lpstr>
      <vt:lpstr>The Brightline Guest</vt:lpstr>
      <vt:lpstr>Lead Customer Satisfaction</vt:lpstr>
      <vt:lpstr>Hub to Hub </vt:lpstr>
      <vt:lpstr>Florida Case Study</vt:lpstr>
      <vt:lpstr>Post-COVID-19 World</vt:lpstr>
      <vt:lpstr>Connections Matter: Commuter Rail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Hernandez, Teri</dc:creator>
  <cp:lastModifiedBy>Lefevre, Michael</cp:lastModifiedBy>
  <cp:revision>147</cp:revision>
  <dcterms:created xsi:type="dcterms:W3CDTF">2020-05-20T20:15:53Z</dcterms:created>
  <dcterms:modified xsi:type="dcterms:W3CDTF">2021-03-05T20:57:55Z</dcterms:modified>
</cp:coreProperties>
</file>