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986" r:id="rId3"/>
    <p:sldId id="1003" r:id="rId4"/>
    <p:sldId id="1005" r:id="rId5"/>
    <p:sldId id="1006" r:id="rId6"/>
    <p:sldId id="1011" r:id="rId7"/>
    <p:sldId id="1012" r:id="rId8"/>
    <p:sldId id="1007" r:id="rId9"/>
    <p:sldId id="1008" r:id="rId10"/>
    <p:sldId id="1009" r:id="rId11"/>
    <p:sldId id="1010" r:id="rId12"/>
    <p:sldId id="259" r:id="rId13"/>
    <p:sldId id="260" r:id="rId14"/>
    <p:sldId id="261" r:id="rId15"/>
    <p:sldId id="262" r:id="rId16"/>
    <p:sldId id="263" r:id="rId17"/>
    <p:sldId id="272" r:id="rId18"/>
    <p:sldId id="273" r:id="rId19"/>
    <p:sldId id="274" r:id="rId20"/>
    <p:sldId id="275" r:id="rId21"/>
    <p:sldId id="281" r:id="rId22"/>
    <p:sldId id="276" r:id="rId23"/>
    <p:sldId id="277" r:id="rId24"/>
    <p:sldId id="278" r:id="rId25"/>
    <p:sldId id="280" r:id="rId26"/>
    <p:sldId id="290" r:id="rId27"/>
    <p:sldId id="982" r:id="rId28"/>
    <p:sldId id="9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37" autoAdjust="0"/>
  </p:normalViewPr>
  <p:slideViewPr>
    <p:cSldViewPr snapToGrid="0">
      <p:cViewPr varScale="1">
        <p:scale>
          <a:sx n="80" d="100"/>
          <a:sy n="80" d="100"/>
        </p:scale>
        <p:origin x="9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A008-6158-4492-B0EB-FA633F052E11}" type="datetimeFigureOut">
              <a:rPr lang="en-US" smtClean="0"/>
              <a:t>3/25/2021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544CA-5D11-4B7F-858A-D34815A41F0C}" type="slidenum">
              <a:rPr lang="en-US" smtClean="0"/>
              <a:t>‹#›</a:t>
            </a:fld>
            <a:endParaRPr lang="en-US"/>
          </a:p>
        </p:txBody>
      </p:sp>
    </p:spTree>
    <p:extLst>
      <p:ext uri="{BB962C8B-B14F-4D97-AF65-F5344CB8AC3E}">
        <p14:creationId xmlns:p14="http://schemas.microsoft.com/office/powerpoint/2010/main" val="2567538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8A941F-8B5B-4B6F-AC5F-16483D13C487}" type="slidenum">
              <a:rPr lang="en-US" smtClean="0"/>
              <a:t>1</a:t>
            </a:fld>
            <a:endParaRPr lang="en-US"/>
          </a:p>
        </p:txBody>
      </p:sp>
    </p:spTree>
    <p:extLst>
      <p:ext uri="{BB962C8B-B14F-4D97-AF65-F5344CB8AC3E}">
        <p14:creationId xmlns:p14="http://schemas.microsoft.com/office/powerpoint/2010/main" val="95316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9AF69-10AB-B74F-AA4E-29DC72C53D84}" type="slidenum">
              <a:rPr lang="en-US" smtClean="0"/>
              <a:t>26</a:t>
            </a:fld>
            <a:endParaRPr lang="en-US" dirty="0"/>
          </a:p>
        </p:txBody>
      </p:sp>
    </p:spTree>
    <p:extLst>
      <p:ext uri="{BB962C8B-B14F-4D97-AF65-F5344CB8AC3E}">
        <p14:creationId xmlns:p14="http://schemas.microsoft.com/office/powerpoint/2010/main" val="6871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1605B-4120-4936-81FE-EA7DD136C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338F22-ECDC-45A7-9362-94B59C86C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A17D8D-D150-4A71-AD51-04C75D6195B9}"/>
              </a:ext>
            </a:extLst>
          </p:cNvPr>
          <p:cNvSpPr>
            <a:spLocks noGrp="1"/>
          </p:cNvSpPr>
          <p:nvPr>
            <p:ph type="dt" sz="half" idx="10"/>
          </p:nvPr>
        </p:nvSpPr>
        <p:spPr/>
        <p:txBody>
          <a:bodyPr/>
          <a:lstStyle/>
          <a:p>
            <a:fld id="{C78B526C-54AF-4C12-B85C-D56B7B5CDDA3}" type="datetimeFigureOut">
              <a:rPr lang="en-US" smtClean="0"/>
              <a:t>3/25/2021</a:t>
            </a:fld>
            <a:endParaRPr lang="en-US"/>
          </a:p>
        </p:txBody>
      </p:sp>
      <p:sp>
        <p:nvSpPr>
          <p:cNvPr id="5" name="Footer Placeholder 4">
            <a:extLst>
              <a:ext uri="{FF2B5EF4-FFF2-40B4-BE49-F238E27FC236}">
                <a16:creationId xmlns:a16="http://schemas.microsoft.com/office/drawing/2014/main" id="{652AED43-624A-4980-9957-60B3B9E9F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F6812-8763-4906-9A7D-B8DED9CDF922}"/>
              </a:ext>
            </a:extLst>
          </p:cNvPr>
          <p:cNvSpPr>
            <a:spLocks noGrp="1"/>
          </p:cNvSpPr>
          <p:nvPr>
            <p:ph type="sldNum" sz="quarter" idx="12"/>
          </p:nvPr>
        </p:nvSpPr>
        <p:spPr/>
        <p:txBody>
          <a:bodyPr/>
          <a:lstStyle/>
          <a:p>
            <a:fld id="{471D6671-E00A-4484-BDD7-EEC5331F21C0}" type="slidenum">
              <a:rPr lang="en-US" smtClean="0"/>
              <a:t>‹#›</a:t>
            </a:fld>
            <a:endParaRPr lang="en-US"/>
          </a:p>
        </p:txBody>
      </p:sp>
    </p:spTree>
    <p:extLst>
      <p:ext uri="{BB962C8B-B14F-4D97-AF65-F5344CB8AC3E}">
        <p14:creationId xmlns:p14="http://schemas.microsoft.com/office/powerpoint/2010/main" val="236345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93E3-3D4F-4BCA-B875-8A23A020D0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AC1578-BC57-4059-97EE-E99FF27186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5BB99-9CD8-4B74-B1C3-5F25FCD7710B}"/>
              </a:ext>
            </a:extLst>
          </p:cNvPr>
          <p:cNvSpPr>
            <a:spLocks noGrp="1"/>
          </p:cNvSpPr>
          <p:nvPr>
            <p:ph type="dt" sz="half" idx="10"/>
          </p:nvPr>
        </p:nvSpPr>
        <p:spPr/>
        <p:txBody>
          <a:bodyPr/>
          <a:lstStyle/>
          <a:p>
            <a:fld id="{C78B526C-54AF-4C12-B85C-D56B7B5CDDA3}" type="datetimeFigureOut">
              <a:rPr lang="en-US" smtClean="0"/>
              <a:t>3/25/2021</a:t>
            </a:fld>
            <a:endParaRPr lang="en-US"/>
          </a:p>
        </p:txBody>
      </p:sp>
      <p:sp>
        <p:nvSpPr>
          <p:cNvPr id="5" name="Footer Placeholder 4">
            <a:extLst>
              <a:ext uri="{FF2B5EF4-FFF2-40B4-BE49-F238E27FC236}">
                <a16:creationId xmlns:a16="http://schemas.microsoft.com/office/drawing/2014/main" id="{681390B1-818E-4D8A-A17F-F992D8069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92EF28-8655-4B4C-B827-AD8B1E287D9F}"/>
              </a:ext>
            </a:extLst>
          </p:cNvPr>
          <p:cNvSpPr>
            <a:spLocks noGrp="1"/>
          </p:cNvSpPr>
          <p:nvPr>
            <p:ph type="sldNum" sz="quarter" idx="12"/>
          </p:nvPr>
        </p:nvSpPr>
        <p:spPr/>
        <p:txBody>
          <a:bodyPr/>
          <a:lstStyle/>
          <a:p>
            <a:fld id="{471D6671-E00A-4484-BDD7-EEC5331F21C0}" type="slidenum">
              <a:rPr lang="en-US" smtClean="0"/>
              <a:t>‹#›</a:t>
            </a:fld>
            <a:endParaRPr lang="en-US"/>
          </a:p>
        </p:txBody>
      </p:sp>
    </p:spTree>
    <p:extLst>
      <p:ext uri="{BB962C8B-B14F-4D97-AF65-F5344CB8AC3E}">
        <p14:creationId xmlns:p14="http://schemas.microsoft.com/office/powerpoint/2010/main" val="217604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8705E-8C64-422F-A837-D2B1D440CB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84D02F-23A3-4FA5-B4E9-A38AABC7B6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F59C0-480D-4793-8FF1-2D2E8837F17D}"/>
              </a:ext>
            </a:extLst>
          </p:cNvPr>
          <p:cNvSpPr>
            <a:spLocks noGrp="1"/>
          </p:cNvSpPr>
          <p:nvPr>
            <p:ph type="dt" sz="half" idx="10"/>
          </p:nvPr>
        </p:nvSpPr>
        <p:spPr/>
        <p:txBody>
          <a:bodyPr/>
          <a:lstStyle/>
          <a:p>
            <a:fld id="{C78B526C-54AF-4C12-B85C-D56B7B5CDDA3}" type="datetimeFigureOut">
              <a:rPr lang="en-US" smtClean="0"/>
              <a:t>3/25/2021</a:t>
            </a:fld>
            <a:endParaRPr lang="en-US"/>
          </a:p>
        </p:txBody>
      </p:sp>
      <p:sp>
        <p:nvSpPr>
          <p:cNvPr id="5" name="Footer Placeholder 4">
            <a:extLst>
              <a:ext uri="{FF2B5EF4-FFF2-40B4-BE49-F238E27FC236}">
                <a16:creationId xmlns:a16="http://schemas.microsoft.com/office/drawing/2014/main" id="{D5BB487D-4F29-4E94-BE32-6DD83234B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611AA-82A4-4594-AF06-A9196E4720EE}"/>
              </a:ext>
            </a:extLst>
          </p:cNvPr>
          <p:cNvSpPr>
            <a:spLocks noGrp="1"/>
          </p:cNvSpPr>
          <p:nvPr>
            <p:ph type="sldNum" sz="quarter" idx="12"/>
          </p:nvPr>
        </p:nvSpPr>
        <p:spPr/>
        <p:txBody>
          <a:bodyPr/>
          <a:lstStyle/>
          <a:p>
            <a:fld id="{471D6671-E00A-4484-BDD7-EEC5331F21C0}" type="slidenum">
              <a:rPr lang="en-US" smtClean="0"/>
              <a:t>‹#›</a:t>
            </a:fld>
            <a:endParaRPr lang="en-US"/>
          </a:p>
        </p:txBody>
      </p:sp>
    </p:spTree>
    <p:extLst>
      <p:ext uri="{BB962C8B-B14F-4D97-AF65-F5344CB8AC3E}">
        <p14:creationId xmlns:p14="http://schemas.microsoft.com/office/powerpoint/2010/main" val="157587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53BF1-7321-41CA-8835-9E239C73CC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A85A7-8652-461A-A855-AA3722CB05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6555C-0EFA-4923-A849-6AFD80FD07C6}"/>
              </a:ext>
            </a:extLst>
          </p:cNvPr>
          <p:cNvSpPr>
            <a:spLocks noGrp="1"/>
          </p:cNvSpPr>
          <p:nvPr>
            <p:ph type="dt" sz="half" idx="10"/>
          </p:nvPr>
        </p:nvSpPr>
        <p:spPr/>
        <p:txBody>
          <a:bodyPr/>
          <a:lstStyle/>
          <a:p>
            <a:fld id="{C78B526C-54AF-4C12-B85C-D56B7B5CDDA3}" type="datetimeFigureOut">
              <a:rPr lang="en-US" smtClean="0"/>
              <a:t>3/25/2021</a:t>
            </a:fld>
            <a:endParaRPr lang="en-US"/>
          </a:p>
        </p:txBody>
      </p:sp>
      <p:sp>
        <p:nvSpPr>
          <p:cNvPr id="5" name="Footer Placeholder 4">
            <a:extLst>
              <a:ext uri="{FF2B5EF4-FFF2-40B4-BE49-F238E27FC236}">
                <a16:creationId xmlns:a16="http://schemas.microsoft.com/office/drawing/2014/main" id="{3228B36D-E684-44B6-BD45-00E77E4E8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26778-D100-473C-AA7D-E5CE8672FAA0}"/>
              </a:ext>
            </a:extLst>
          </p:cNvPr>
          <p:cNvSpPr>
            <a:spLocks noGrp="1"/>
          </p:cNvSpPr>
          <p:nvPr>
            <p:ph type="sldNum" sz="quarter" idx="12"/>
          </p:nvPr>
        </p:nvSpPr>
        <p:spPr/>
        <p:txBody>
          <a:bodyPr/>
          <a:lstStyle/>
          <a:p>
            <a:fld id="{471D6671-E00A-4484-BDD7-EEC5331F21C0}" type="slidenum">
              <a:rPr lang="en-US" smtClean="0"/>
              <a:t>‹#›</a:t>
            </a:fld>
            <a:endParaRPr lang="en-US"/>
          </a:p>
        </p:txBody>
      </p:sp>
    </p:spTree>
    <p:extLst>
      <p:ext uri="{BB962C8B-B14F-4D97-AF65-F5344CB8AC3E}">
        <p14:creationId xmlns:p14="http://schemas.microsoft.com/office/powerpoint/2010/main" val="348726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9E786-E1F5-4253-80A8-235223EDAD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994636-D0EA-4BF9-96F0-508631564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9DAD10-A48D-495B-B946-65524436B45B}"/>
              </a:ext>
            </a:extLst>
          </p:cNvPr>
          <p:cNvSpPr>
            <a:spLocks noGrp="1"/>
          </p:cNvSpPr>
          <p:nvPr>
            <p:ph type="dt" sz="half" idx="10"/>
          </p:nvPr>
        </p:nvSpPr>
        <p:spPr/>
        <p:txBody>
          <a:bodyPr/>
          <a:lstStyle/>
          <a:p>
            <a:fld id="{C78B526C-54AF-4C12-B85C-D56B7B5CDDA3}" type="datetimeFigureOut">
              <a:rPr lang="en-US" smtClean="0"/>
              <a:t>3/25/2021</a:t>
            </a:fld>
            <a:endParaRPr lang="en-US"/>
          </a:p>
        </p:txBody>
      </p:sp>
      <p:sp>
        <p:nvSpPr>
          <p:cNvPr id="5" name="Footer Placeholder 4">
            <a:extLst>
              <a:ext uri="{FF2B5EF4-FFF2-40B4-BE49-F238E27FC236}">
                <a16:creationId xmlns:a16="http://schemas.microsoft.com/office/drawing/2014/main" id="{81D3D312-9B09-4238-B3DA-E72B7E28F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B82B8-E0C1-4327-B569-54E128117373}"/>
              </a:ext>
            </a:extLst>
          </p:cNvPr>
          <p:cNvSpPr>
            <a:spLocks noGrp="1"/>
          </p:cNvSpPr>
          <p:nvPr>
            <p:ph type="sldNum" sz="quarter" idx="12"/>
          </p:nvPr>
        </p:nvSpPr>
        <p:spPr/>
        <p:txBody>
          <a:bodyPr/>
          <a:lstStyle/>
          <a:p>
            <a:fld id="{471D6671-E00A-4484-BDD7-EEC5331F21C0}" type="slidenum">
              <a:rPr lang="en-US" smtClean="0"/>
              <a:t>‹#›</a:t>
            </a:fld>
            <a:endParaRPr lang="en-US"/>
          </a:p>
        </p:txBody>
      </p:sp>
    </p:spTree>
    <p:extLst>
      <p:ext uri="{BB962C8B-B14F-4D97-AF65-F5344CB8AC3E}">
        <p14:creationId xmlns:p14="http://schemas.microsoft.com/office/powerpoint/2010/main" val="67546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999C-C981-44D9-B9F8-FCCE73141A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280940-AC4D-4F09-BFB8-FA7701D23D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69CC6-3078-46C4-A1C0-D2B0A7EA16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C6D15F-3160-4D9D-A1F7-298DC37667DB}"/>
              </a:ext>
            </a:extLst>
          </p:cNvPr>
          <p:cNvSpPr>
            <a:spLocks noGrp="1"/>
          </p:cNvSpPr>
          <p:nvPr>
            <p:ph type="dt" sz="half" idx="10"/>
          </p:nvPr>
        </p:nvSpPr>
        <p:spPr/>
        <p:txBody>
          <a:bodyPr/>
          <a:lstStyle/>
          <a:p>
            <a:fld id="{C78B526C-54AF-4C12-B85C-D56B7B5CDDA3}" type="datetimeFigureOut">
              <a:rPr lang="en-US" smtClean="0"/>
              <a:t>3/25/2021</a:t>
            </a:fld>
            <a:endParaRPr lang="en-US"/>
          </a:p>
        </p:txBody>
      </p:sp>
      <p:sp>
        <p:nvSpPr>
          <p:cNvPr id="6" name="Footer Placeholder 5">
            <a:extLst>
              <a:ext uri="{FF2B5EF4-FFF2-40B4-BE49-F238E27FC236}">
                <a16:creationId xmlns:a16="http://schemas.microsoft.com/office/drawing/2014/main" id="{746BBA84-0A7B-4385-BD9A-45A37DE81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ADE08-55D0-46E9-8BBC-AAE3CD5F2E55}"/>
              </a:ext>
            </a:extLst>
          </p:cNvPr>
          <p:cNvSpPr>
            <a:spLocks noGrp="1"/>
          </p:cNvSpPr>
          <p:nvPr>
            <p:ph type="sldNum" sz="quarter" idx="12"/>
          </p:nvPr>
        </p:nvSpPr>
        <p:spPr/>
        <p:txBody>
          <a:bodyPr/>
          <a:lstStyle/>
          <a:p>
            <a:fld id="{471D6671-E00A-4484-BDD7-EEC5331F21C0}" type="slidenum">
              <a:rPr lang="en-US" smtClean="0"/>
              <a:t>‹#›</a:t>
            </a:fld>
            <a:endParaRPr lang="en-US"/>
          </a:p>
        </p:txBody>
      </p:sp>
    </p:spTree>
    <p:extLst>
      <p:ext uri="{BB962C8B-B14F-4D97-AF65-F5344CB8AC3E}">
        <p14:creationId xmlns:p14="http://schemas.microsoft.com/office/powerpoint/2010/main" val="35933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D33B-6108-46AF-B8F4-2D8A393F47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C5AB12-58D5-451F-AAAA-39BA68468E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BA3341-D722-444E-8BC6-3C7A15CA0C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766B9E-80C2-4D03-A94E-064843D3C8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19FAF8-93F3-490B-8333-143DB835FA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C249F7-85CB-4581-9CD6-F7081A5F8529}"/>
              </a:ext>
            </a:extLst>
          </p:cNvPr>
          <p:cNvSpPr>
            <a:spLocks noGrp="1"/>
          </p:cNvSpPr>
          <p:nvPr>
            <p:ph type="dt" sz="half" idx="10"/>
          </p:nvPr>
        </p:nvSpPr>
        <p:spPr/>
        <p:txBody>
          <a:bodyPr/>
          <a:lstStyle/>
          <a:p>
            <a:fld id="{C78B526C-54AF-4C12-B85C-D56B7B5CDDA3}" type="datetimeFigureOut">
              <a:rPr lang="en-US" smtClean="0"/>
              <a:t>3/25/2021</a:t>
            </a:fld>
            <a:endParaRPr lang="en-US"/>
          </a:p>
        </p:txBody>
      </p:sp>
      <p:sp>
        <p:nvSpPr>
          <p:cNvPr id="8" name="Footer Placeholder 7">
            <a:extLst>
              <a:ext uri="{FF2B5EF4-FFF2-40B4-BE49-F238E27FC236}">
                <a16:creationId xmlns:a16="http://schemas.microsoft.com/office/drawing/2014/main" id="{EB2705A8-9C78-4830-B473-C7242C9083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493A45-2AC7-404B-9EE6-E9900D11115A}"/>
              </a:ext>
            </a:extLst>
          </p:cNvPr>
          <p:cNvSpPr>
            <a:spLocks noGrp="1"/>
          </p:cNvSpPr>
          <p:nvPr>
            <p:ph type="sldNum" sz="quarter" idx="12"/>
          </p:nvPr>
        </p:nvSpPr>
        <p:spPr/>
        <p:txBody>
          <a:bodyPr/>
          <a:lstStyle/>
          <a:p>
            <a:fld id="{471D6671-E00A-4484-BDD7-EEC5331F21C0}" type="slidenum">
              <a:rPr lang="en-US" smtClean="0"/>
              <a:t>‹#›</a:t>
            </a:fld>
            <a:endParaRPr lang="en-US"/>
          </a:p>
        </p:txBody>
      </p:sp>
    </p:spTree>
    <p:extLst>
      <p:ext uri="{BB962C8B-B14F-4D97-AF65-F5344CB8AC3E}">
        <p14:creationId xmlns:p14="http://schemas.microsoft.com/office/powerpoint/2010/main" val="2221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9B19-1C1C-45EA-BA80-8414DCFDAF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4D351A-99BF-4A86-991D-52410E3149D5}"/>
              </a:ext>
            </a:extLst>
          </p:cNvPr>
          <p:cNvSpPr>
            <a:spLocks noGrp="1"/>
          </p:cNvSpPr>
          <p:nvPr>
            <p:ph type="dt" sz="half" idx="10"/>
          </p:nvPr>
        </p:nvSpPr>
        <p:spPr/>
        <p:txBody>
          <a:bodyPr/>
          <a:lstStyle/>
          <a:p>
            <a:fld id="{C78B526C-54AF-4C12-B85C-D56B7B5CDDA3}" type="datetimeFigureOut">
              <a:rPr lang="en-US" smtClean="0"/>
              <a:t>3/25/2021</a:t>
            </a:fld>
            <a:endParaRPr lang="en-US"/>
          </a:p>
        </p:txBody>
      </p:sp>
      <p:sp>
        <p:nvSpPr>
          <p:cNvPr id="4" name="Footer Placeholder 3">
            <a:extLst>
              <a:ext uri="{FF2B5EF4-FFF2-40B4-BE49-F238E27FC236}">
                <a16:creationId xmlns:a16="http://schemas.microsoft.com/office/drawing/2014/main" id="{AA329126-6D5C-435C-8951-71C374CE2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16DF86-44B5-4B47-8DA1-E1CFE408A3BA}"/>
              </a:ext>
            </a:extLst>
          </p:cNvPr>
          <p:cNvSpPr>
            <a:spLocks noGrp="1"/>
          </p:cNvSpPr>
          <p:nvPr>
            <p:ph type="sldNum" sz="quarter" idx="12"/>
          </p:nvPr>
        </p:nvSpPr>
        <p:spPr/>
        <p:txBody>
          <a:bodyPr/>
          <a:lstStyle/>
          <a:p>
            <a:fld id="{471D6671-E00A-4484-BDD7-EEC5331F21C0}" type="slidenum">
              <a:rPr lang="en-US" smtClean="0"/>
              <a:t>‹#›</a:t>
            </a:fld>
            <a:endParaRPr lang="en-US"/>
          </a:p>
        </p:txBody>
      </p:sp>
    </p:spTree>
    <p:extLst>
      <p:ext uri="{BB962C8B-B14F-4D97-AF65-F5344CB8AC3E}">
        <p14:creationId xmlns:p14="http://schemas.microsoft.com/office/powerpoint/2010/main" val="875168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855743-222D-4E8B-9427-D82DC535EA39}"/>
              </a:ext>
            </a:extLst>
          </p:cNvPr>
          <p:cNvSpPr>
            <a:spLocks noGrp="1"/>
          </p:cNvSpPr>
          <p:nvPr>
            <p:ph type="dt" sz="half" idx="10"/>
          </p:nvPr>
        </p:nvSpPr>
        <p:spPr/>
        <p:txBody>
          <a:bodyPr/>
          <a:lstStyle/>
          <a:p>
            <a:fld id="{C78B526C-54AF-4C12-B85C-D56B7B5CDDA3}" type="datetimeFigureOut">
              <a:rPr lang="en-US" smtClean="0"/>
              <a:t>3/25/2021</a:t>
            </a:fld>
            <a:endParaRPr lang="en-US"/>
          </a:p>
        </p:txBody>
      </p:sp>
      <p:sp>
        <p:nvSpPr>
          <p:cNvPr id="3" name="Footer Placeholder 2">
            <a:extLst>
              <a:ext uri="{FF2B5EF4-FFF2-40B4-BE49-F238E27FC236}">
                <a16:creationId xmlns:a16="http://schemas.microsoft.com/office/drawing/2014/main" id="{6E715741-62AC-4710-87A0-5B363F7C6E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F14B19-D451-4A29-B5E2-8D340C3B0875}"/>
              </a:ext>
            </a:extLst>
          </p:cNvPr>
          <p:cNvSpPr>
            <a:spLocks noGrp="1"/>
          </p:cNvSpPr>
          <p:nvPr>
            <p:ph type="sldNum" sz="quarter" idx="12"/>
          </p:nvPr>
        </p:nvSpPr>
        <p:spPr/>
        <p:txBody>
          <a:bodyPr/>
          <a:lstStyle/>
          <a:p>
            <a:fld id="{471D6671-E00A-4484-BDD7-EEC5331F21C0}" type="slidenum">
              <a:rPr lang="en-US" smtClean="0"/>
              <a:t>‹#›</a:t>
            </a:fld>
            <a:endParaRPr lang="en-US"/>
          </a:p>
        </p:txBody>
      </p:sp>
    </p:spTree>
    <p:extLst>
      <p:ext uri="{BB962C8B-B14F-4D97-AF65-F5344CB8AC3E}">
        <p14:creationId xmlns:p14="http://schemas.microsoft.com/office/powerpoint/2010/main" val="665086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C5B1D-39CA-40F6-950F-A0F6CDA67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2B29F0-ECDC-4FFC-8731-F534CF7FCE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1A2F48-E625-4F76-8807-50E4825AB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945C42-25BA-40FE-8111-7671D8492C97}"/>
              </a:ext>
            </a:extLst>
          </p:cNvPr>
          <p:cNvSpPr>
            <a:spLocks noGrp="1"/>
          </p:cNvSpPr>
          <p:nvPr>
            <p:ph type="dt" sz="half" idx="10"/>
          </p:nvPr>
        </p:nvSpPr>
        <p:spPr/>
        <p:txBody>
          <a:bodyPr/>
          <a:lstStyle/>
          <a:p>
            <a:fld id="{C78B526C-54AF-4C12-B85C-D56B7B5CDDA3}" type="datetimeFigureOut">
              <a:rPr lang="en-US" smtClean="0"/>
              <a:t>3/25/2021</a:t>
            </a:fld>
            <a:endParaRPr lang="en-US"/>
          </a:p>
        </p:txBody>
      </p:sp>
      <p:sp>
        <p:nvSpPr>
          <p:cNvPr id="6" name="Footer Placeholder 5">
            <a:extLst>
              <a:ext uri="{FF2B5EF4-FFF2-40B4-BE49-F238E27FC236}">
                <a16:creationId xmlns:a16="http://schemas.microsoft.com/office/drawing/2014/main" id="{71C49AEC-B4EF-4017-B711-A7D1350A1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4092E0-649F-4CAC-9F05-CBE75C7789E3}"/>
              </a:ext>
            </a:extLst>
          </p:cNvPr>
          <p:cNvSpPr>
            <a:spLocks noGrp="1"/>
          </p:cNvSpPr>
          <p:nvPr>
            <p:ph type="sldNum" sz="quarter" idx="12"/>
          </p:nvPr>
        </p:nvSpPr>
        <p:spPr/>
        <p:txBody>
          <a:bodyPr/>
          <a:lstStyle/>
          <a:p>
            <a:fld id="{471D6671-E00A-4484-BDD7-EEC5331F21C0}" type="slidenum">
              <a:rPr lang="en-US" smtClean="0"/>
              <a:t>‹#›</a:t>
            </a:fld>
            <a:endParaRPr lang="en-US"/>
          </a:p>
        </p:txBody>
      </p:sp>
    </p:spTree>
    <p:extLst>
      <p:ext uri="{BB962C8B-B14F-4D97-AF65-F5344CB8AC3E}">
        <p14:creationId xmlns:p14="http://schemas.microsoft.com/office/powerpoint/2010/main" val="291354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6BD9-BAE6-416F-978E-CC6C2937DD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56AC1E-5C77-4143-8BEA-3BE133521E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216BE6-53BC-40D2-B25D-48A780864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2E4D17-36A3-4874-9632-96C928539D18}"/>
              </a:ext>
            </a:extLst>
          </p:cNvPr>
          <p:cNvSpPr>
            <a:spLocks noGrp="1"/>
          </p:cNvSpPr>
          <p:nvPr>
            <p:ph type="dt" sz="half" idx="10"/>
          </p:nvPr>
        </p:nvSpPr>
        <p:spPr/>
        <p:txBody>
          <a:bodyPr/>
          <a:lstStyle/>
          <a:p>
            <a:fld id="{C78B526C-54AF-4C12-B85C-D56B7B5CDDA3}" type="datetimeFigureOut">
              <a:rPr lang="en-US" smtClean="0"/>
              <a:t>3/25/2021</a:t>
            </a:fld>
            <a:endParaRPr lang="en-US"/>
          </a:p>
        </p:txBody>
      </p:sp>
      <p:sp>
        <p:nvSpPr>
          <p:cNvPr id="6" name="Footer Placeholder 5">
            <a:extLst>
              <a:ext uri="{FF2B5EF4-FFF2-40B4-BE49-F238E27FC236}">
                <a16:creationId xmlns:a16="http://schemas.microsoft.com/office/drawing/2014/main" id="{8DD79A3A-258E-4FE6-90C5-0558D8884F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8FEFAD-2E83-4653-8EA0-FD66EC06A50F}"/>
              </a:ext>
            </a:extLst>
          </p:cNvPr>
          <p:cNvSpPr>
            <a:spLocks noGrp="1"/>
          </p:cNvSpPr>
          <p:nvPr>
            <p:ph type="sldNum" sz="quarter" idx="12"/>
          </p:nvPr>
        </p:nvSpPr>
        <p:spPr/>
        <p:txBody>
          <a:bodyPr/>
          <a:lstStyle/>
          <a:p>
            <a:fld id="{471D6671-E00A-4484-BDD7-EEC5331F21C0}" type="slidenum">
              <a:rPr lang="en-US" smtClean="0"/>
              <a:t>‹#›</a:t>
            </a:fld>
            <a:endParaRPr lang="en-US"/>
          </a:p>
        </p:txBody>
      </p:sp>
    </p:spTree>
    <p:extLst>
      <p:ext uri="{BB962C8B-B14F-4D97-AF65-F5344CB8AC3E}">
        <p14:creationId xmlns:p14="http://schemas.microsoft.com/office/powerpoint/2010/main" val="257414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92C22-9812-4849-9A94-B5AA88888B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FF4914-DEAE-4AB6-BD43-75ACDECA66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D6E48-50AE-4BEC-B3DA-D99AAA275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B526C-54AF-4C12-B85C-D56B7B5CDDA3}" type="datetimeFigureOut">
              <a:rPr lang="en-US" smtClean="0"/>
              <a:t>3/25/2021</a:t>
            </a:fld>
            <a:endParaRPr lang="en-US"/>
          </a:p>
        </p:txBody>
      </p:sp>
      <p:sp>
        <p:nvSpPr>
          <p:cNvPr id="5" name="Footer Placeholder 4">
            <a:extLst>
              <a:ext uri="{FF2B5EF4-FFF2-40B4-BE49-F238E27FC236}">
                <a16:creationId xmlns:a16="http://schemas.microsoft.com/office/drawing/2014/main" id="{FCB7204F-BC57-441A-B2EB-EC6BDF89DD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1C7F91-B9AC-40F3-B9E7-50BD204292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D6671-E00A-4484-BDD7-EEC5331F21C0}" type="slidenum">
              <a:rPr lang="en-US" smtClean="0"/>
              <a:t>‹#›</a:t>
            </a:fld>
            <a:endParaRPr lang="en-US"/>
          </a:p>
        </p:txBody>
      </p:sp>
    </p:spTree>
    <p:extLst>
      <p:ext uri="{BB962C8B-B14F-4D97-AF65-F5344CB8AC3E}">
        <p14:creationId xmlns:p14="http://schemas.microsoft.com/office/powerpoint/2010/main" val="76491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mailto:rcapon3@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2209800" y="2130480"/>
            <a:ext cx="7769880" cy="14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spc="-1" dirty="0">
                <a:solidFill>
                  <a:srgbClr val="000000"/>
                </a:solidFill>
                <a:uFill>
                  <a:solidFill>
                    <a:srgbClr val="FFFFFF"/>
                  </a:solidFill>
                </a:uFill>
                <a:latin typeface="Calibri"/>
                <a:ea typeface="DejaVu Sans"/>
              </a:rPr>
              <a:t>The (Near-Term) Future</a:t>
            </a:r>
          </a:p>
          <a:p>
            <a:pPr algn="ctr">
              <a:lnSpc>
                <a:spcPct val="100000"/>
              </a:lnSpc>
            </a:pPr>
            <a:r>
              <a:rPr lang="en-US" sz="4400" spc="-1" dirty="0">
                <a:solidFill>
                  <a:srgbClr val="000000"/>
                </a:solidFill>
                <a:uFill>
                  <a:solidFill>
                    <a:srgbClr val="FFFFFF"/>
                  </a:solidFill>
                </a:uFill>
                <a:latin typeface="Calibri"/>
                <a:ea typeface="DejaVu Sans"/>
              </a:rPr>
              <a:t>of U.S. Intercity Passenger Rail </a:t>
            </a:r>
            <a:endParaRPr dirty="0"/>
          </a:p>
        </p:txBody>
      </p:sp>
      <p:sp>
        <p:nvSpPr>
          <p:cNvPr id="181" name="CustomShape 2"/>
          <p:cNvSpPr/>
          <p:nvPr/>
        </p:nvSpPr>
        <p:spPr>
          <a:xfrm>
            <a:off x="2895600" y="3931920"/>
            <a:ext cx="6398280" cy="174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400" b="1" spc="-1" dirty="0">
                <a:uFill>
                  <a:solidFill>
                    <a:srgbClr val="FFFFFF"/>
                  </a:solidFill>
                </a:uFill>
                <a:latin typeface="Calibri"/>
                <a:ea typeface="DejaVu Sans"/>
              </a:rPr>
              <a:t>Ross Capon -- Independent Consultant</a:t>
            </a:r>
          </a:p>
          <a:p>
            <a:pPr algn="ctr">
              <a:lnSpc>
                <a:spcPct val="100000"/>
              </a:lnSpc>
            </a:pPr>
            <a:r>
              <a:rPr lang="en-US" sz="2400" b="1" spc="-1" dirty="0">
                <a:uFill>
                  <a:solidFill>
                    <a:srgbClr val="FFFFFF"/>
                  </a:solidFill>
                </a:uFill>
                <a:latin typeface="Calibri"/>
                <a:ea typeface="DejaVu Sans"/>
              </a:rPr>
              <a:t>President Emeritus, Rail Passengers Association</a:t>
            </a:r>
            <a:endParaRPr sz="2400" b="1" dirty="0"/>
          </a:p>
          <a:p>
            <a:pPr algn="ctr">
              <a:lnSpc>
                <a:spcPct val="100000"/>
              </a:lnSpc>
            </a:pPr>
            <a:r>
              <a:rPr lang="en-US" sz="2400" b="1" spc="-1" dirty="0">
                <a:uFill>
                  <a:solidFill>
                    <a:srgbClr val="FFFFFF"/>
                  </a:solidFill>
                </a:uFill>
                <a:latin typeface="Calibri"/>
                <a:ea typeface="DejaVu Sans"/>
              </a:rPr>
              <a:t>Washington Representative, American Association of Private Railroad Car Owners</a:t>
            </a:r>
            <a:endParaRPr sz="2400" b="1" dirty="0"/>
          </a:p>
          <a:p>
            <a:pPr algn="ctr">
              <a:lnSpc>
                <a:spcPct val="100000"/>
              </a:lnSpc>
            </a:pPr>
            <a:r>
              <a:rPr lang="en-US" sz="2400" b="1" spc="-1" dirty="0">
                <a:uFill>
                  <a:solidFill>
                    <a:srgbClr val="FFFFFF"/>
                  </a:solidFill>
                </a:uFill>
                <a:latin typeface="Calibri"/>
                <a:ea typeface="DejaVu Sans"/>
              </a:rPr>
              <a:t>Presentation to </a:t>
            </a:r>
            <a:r>
              <a:rPr lang="en-US" sz="2400" b="1" spc="-1" dirty="0" err="1">
                <a:uFill>
                  <a:solidFill>
                    <a:srgbClr val="FFFFFF"/>
                  </a:solidFill>
                </a:uFill>
                <a:latin typeface="Calibri"/>
                <a:ea typeface="DejaVu Sans"/>
              </a:rPr>
              <a:t>TrainRiders</a:t>
            </a:r>
            <a:r>
              <a:rPr lang="en-US" sz="2400" b="1" spc="-1" dirty="0">
                <a:uFill>
                  <a:solidFill>
                    <a:srgbClr val="FFFFFF"/>
                  </a:solidFill>
                </a:uFill>
                <a:latin typeface="Calibri"/>
                <a:ea typeface="DejaVu Sans"/>
              </a:rPr>
              <a:t> Northeast’s </a:t>
            </a:r>
          </a:p>
          <a:p>
            <a:pPr algn="ctr">
              <a:lnSpc>
                <a:spcPct val="100000"/>
              </a:lnSpc>
            </a:pPr>
            <a:r>
              <a:rPr lang="en-US" sz="2400" b="1" spc="-1" dirty="0">
                <a:uFill>
                  <a:solidFill>
                    <a:srgbClr val="FFFFFF"/>
                  </a:solidFill>
                </a:uFill>
                <a:latin typeface="Calibri"/>
                <a:ea typeface="DejaVu Sans"/>
              </a:rPr>
              <a:t>Annual Meeting -- March 25, 2021</a:t>
            </a:r>
            <a:endParaRPr sz="2400" dirty="0"/>
          </a:p>
          <a:p>
            <a:pPr algn="ctr">
              <a:lnSpc>
                <a:spcPct val="100000"/>
              </a:lnSpc>
            </a:pPr>
            <a:endParaRPr dirty="0"/>
          </a:p>
          <a:p>
            <a:pPr algn="ctr">
              <a:lnSpc>
                <a:spcPct val="100000"/>
              </a:lnSpc>
            </a:pPr>
            <a:endParaRPr dirty="0"/>
          </a:p>
          <a:p>
            <a:pPr algn="ct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D2EDBB-41CF-45EF-BD59-A351F9E21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11" y="0"/>
            <a:ext cx="9144000" cy="6858000"/>
          </a:xfrm>
          <a:prstGeom prst="rect">
            <a:avLst/>
          </a:prstGeom>
        </p:spPr>
      </p:pic>
    </p:spTree>
    <p:extLst>
      <p:ext uri="{BB962C8B-B14F-4D97-AF65-F5344CB8AC3E}">
        <p14:creationId xmlns:p14="http://schemas.microsoft.com/office/powerpoint/2010/main" val="132428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DA162F-DE35-4F12-9A5C-D1E3624A9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902" y="0"/>
            <a:ext cx="9144000" cy="6858000"/>
          </a:xfrm>
          <a:prstGeom prst="rect">
            <a:avLst/>
          </a:prstGeom>
        </p:spPr>
      </p:pic>
    </p:spTree>
    <p:extLst>
      <p:ext uri="{BB962C8B-B14F-4D97-AF65-F5344CB8AC3E}">
        <p14:creationId xmlns:p14="http://schemas.microsoft.com/office/powerpoint/2010/main" val="1353987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8BCB0-E1DE-47D3-9DA2-2EF126F13738}"/>
              </a:ext>
            </a:extLst>
          </p:cNvPr>
          <p:cNvSpPr>
            <a:spLocks noGrp="1"/>
          </p:cNvSpPr>
          <p:nvPr>
            <p:ph type="title"/>
          </p:nvPr>
        </p:nvSpPr>
        <p:spPr/>
        <p:txBody>
          <a:bodyPr/>
          <a:lstStyle/>
          <a:p>
            <a:pPr algn="ctr"/>
            <a:r>
              <a:rPr lang="en-US" dirty="0"/>
              <a:t>The Return of Daily Service</a:t>
            </a:r>
          </a:p>
        </p:txBody>
      </p:sp>
      <p:sp>
        <p:nvSpPr>
          <p:cNvPr id="3" name="Content Placeholder 2">
            <a:extLst>
              <a:ext uri="{FF2B5EF4-FFF2-40B4-BE49-F238E27FC236}">
                <a16:creationId xmlns:a16="http://schemas.microsoft.com/office/drawing/2014/main" id="{0434FDB2-1A6A-4A07-BFA1-6822665FD957}"/>
              </a:ext>
            </a:extLst>
          </p:cNvPr>
          <p:cNvSpPr>
            <a:spLocks noGrp="1"/>
          </p:cNvSpPr>
          <p:nvPr>
            <p:ph idx="1"/>
          </p:nvPr>
        </p:nvSpPr>
        <p:spPr/>
        <p:txBody>
          <a:bodyPr>
            <a:normAutofit/>
          </a:bodyPr>
          <a:lstStyle/>
          <a:p>
            <a:r>
              <a:rPr lang="en-US" sz="4000" dirty="0"/>
              <a:t>May 24: California Zephyr; Coast Starlight; Empire Builder; Texas Eagle</a:t>
            </a:r>
          </a:p>
          <a:p>
            <a:r>
              <a:rPr lang="en-US" sz="4000" dirty="0"/>
              <a:t>May 31: Capitol Limited; City of New Orleans; Lake Shore Limited; Southwest Chief</a:t>
            </a:r>
          </a:p>
          <a:p>
            <a:r>
              <a:rPr lang="en-US" sz="4000" dirty="0"/>
              <a:t>June 7: Crescent; Palmetto; Silver Star; Silver Meteor</a:t>
            </a:r>
          </a:p>
        </p:txBody>
      </p:sp>
    </p:spTree>
    <p:extLst>
      <p:ext uri="{BB962C8B-B14F-4D97-AF65-F5344CB8AC3E}">
        <p14:creationId xmlns:p14="http://schemas.microsoft.com/office/powerpoint/2010/main" val="1295256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3203-C2B1-4822-ABBD-04D8388E6B22}"/>
              </a:ext>
            </a:extLst>
          </p:cNvPr>
          <p:cNvSpPr>
            <a:spLocks noGrp="1"/>
          </p:cNvSpPr>
          <p:nvPr>
            <p:ph type="title"/>
          </p:nvPr>
        </p:nvSpPr>
        <p:spPr/>
        <p:txBody>
          <a:bodyPr/>
          <a:lstStyle/>
          <a:p>
            <a:pPr algn="ctr"/>
            <a:r>
              <a:rPr lang="en-US" dirty="0"/>
              <a:t>New in the 117</a:t>
            </a:r>
            <a:r>
              <a:rPr lang="en-US" baseline="30000" dirty="0"/>
              <a:t>th</a:t>
            </a:r>
            <a:r>
              <a:rPr lang="en-US" dirty="0"/>
              <a:t> Congress—Senate</a:t>
            </a:r>
          </a:p>
        </p:txBody>
      </p:sp>
      <p:sp>
        <p:nvSpPr>
          <p:cNvPr id="3" name="Content Placeholder 2">
            <a:extLst>
              <a:ext uri="{FF2B5EF4-FFF2-40B4-BE49-F238E27FC236}">
                <a16:creationId xmlns:a16="http://schemas.microsoft.com/office/drawing/2014/main" id="{E868C0BC-BAEA-4797-B1E3-2FAA4AAA80A0}"/>
              </a:ext>
            </a:extLst>
          </p:cNvPr>
          <p:cNvSpPr>
            <a:spLocks noGrp="1"/>
          </p:cNvSpPr>
          <p:nvPr>
            <p:ph idx="1"/>
          </p:nvPr>
        </p:nvSpPr>
        <p:spPr/>
        <p:txBody>
          <a:bodyPr>
            <a:normAutofit/>
          </a:bodyPr>
          <a:lstStyle/>
          <a:p>
            <a:r>
              <a:rPr lang="en-US" sz="3200" b="1" dirty="0"/>
              <a:t>Gary Peters (D-MI) chairs Senate Commerce Subcommittee on Surface Transportation, Maritime, Freight and Ports – </a:t>
            </a:r>
            <a:r>
              <a:rPr lang="en-US" sz="3200" dirty="0"/>
              <a:t>succeeds Tammy Duckworth (D-IL), who was ranking member on this subcommittee but now chairs the Armed Services Airland Subcommittee</a:t>
            </a:r>
          </a:p>
          <a:p>
            <a:r>
              <a:rPr lang="en-US" sz="3200" b="1" dirty="0"/>
              <a:t>Brian Schatz (D-HI) chairs Senate Appropriations T-HUD subcommittee – </a:t>
            </a:r>
            <a:r>
              <a:rPr lang="en-US" sz="3200" dirty="0"/>
              <a:t>Jack Reed (D-RI), previously ranking on this subcommittee, now chairs Armed Services</a:t>
            </a:r>
            <a:endParaRPr lang="en-US" sz="3200" b="1" dirty="0"/>
          </a:p>
        </p:txBody>
      </p:sp>
    </p:spTree>
    <p:extLst>
      <p:ext uri="{BB962C8B-B14F-4D97-AF65-F5344CB8AC3E}">
        <p14:creationId xmlns:p14="http://schemas.microsoft.com/office/powerpoint/2010/main" val="3491687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7D355-6F22-4884-8182-64FF916FD739}"/>
              </a:ext>
            </a:extLst>
          </p:cNvPr>
          <p:cNvSpPr>
            <a:spLocks noGrp="1"/>
          </p:cNvSpPr>
          <p:nvPr>
            <p:ph type="title"/>
          </p:nvPr>
        </p:nvSpPr>
        <p:spPr/>
        <p:txBody>
          <a:bodyPr/>
          <a:lstStyle/>
          <a:p>
            <a:pPr algn="ctr"/>
            <a:r>
              <a:rPr lang="en-US" dirty="0"/>
              <a:t>New in the 117</a:t>
            </a:r>
            <a:r>
              <a:rPr lang="en-US" baseline="30000" dirty="0"/>
              <a:t>th</a:t>
            </a:r>
            <a:r>
              <a:rPr lang="en-US" dirty="0"/>
              <a:t> Congress – House </a:t>
            </a:r>
          </a:p>
        </p:txBody>
      </p:sp>
      <p:sp>
        <p:nvSpPr>
          <p:cNvPr id="3" name="Content Placeholder 2">
            <a:extLst>
              <a:ext uri="{FF2B5EF4-FFF2-40B4-BE49-F238E27FC236}">
                <a16:creationId xmlns:a16="http://schemas.microsoft.com/office/drawing/2014/main" id="{29840CD2-F43A-49C6-8917-9100FFD925B4}"/>
              </a:ext>
            </a:extLst>
          </p:cNvPr>
          <p:cNvSpPr>
            <a:spLocks noGrp="1"/>
          </p:cNvSpPr>
          <p:nvPr>
            <p:ph idx="1"/>
          </p:nvPr>
        </p:nvSpPr>
        <p:spPr/>
        <p:txBody>
          <a:bodyPr>
            <a:noAutofit/>
          </a:bodyPr>
          <a:lstStyle/>
          <a:p>
            <a:r>
              <a:rPr lang="en-US" sz="3000" b="1" dirty="0"/>
              <a:t>Donald M. Payne, Jr. (D-NJ-10-Newark/Jersey City/Hillside) </a:t>
            </a:r>
            <a:r>
              <a:rPr lang="en-US" sz="3000" dirty="0"/>
              <a:t>now chairs the T&amp;I Subcommittee on Railroads, Pipelines and Hazardous Materials, succeeding Dan Lipinski of Chicago who lost his primary</a:t>
            </a:r>
          </a:p>
          <a:p>
            <a:r>
              <a:rPr lang="en-US" sz="3000" b="1" dirty="0"/>
              <a:t>Rosa DeLauro (D-CT-3-New Haven) </a:t>
            </a:r>
            <a:r>
              <a:rPr lang="en-US" sz="3000" dirty="0"/>
              <a:t>now chairs the full Appropriations Committee, succeeding Nita Lowey of White Plains NY, who retired</a:t>
            </a:r>
          </a:p>
          <a:p>
            <a:r>
              <a:rPr lang="en-US" sz="3000" b="1" dirty="0"/>
              <a:t>Seth Moulton (D-MA-6-Salem) </a:t>
            </a:r>
            <a:r>
              <a:rPr lang="en-US" sz="3000" dirty="0"/>
              <a:t>and Freshman </a:t>
            </a:r>
            <a:r>
              <a:rPr lang="en-US" sz="3000" b="1" dirty="0"/>
              <a:t>Jake Auchincloss (D-MA-4-Newton/Attleboro)</a:t>
            </a:r>
            <a:r>
              <a:rPr lang="en-US" sz="3000" dirty="0"/>
              <a:t> are the two New Englanders newly assigned to the T&amp;I Railroads Subcommittee</a:t>
            </a:r>
          </a:p>
        </p:txBody>
      </p:sp>
    </p:spTree>
    <p:extLst>
      <p:ext uri="{BB962C8B-B14F-4D97-AF65-F5344CB8AC3E}">
        <p14:creationId xmlns:p14="http://schemas.microsoft.com/office/powerpoint/2010/main" val="3226393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7BA6-FC68-41B9-8218-8C1D53977F5B}"/>
              </a:ext>
            </a:extLst>
          </p:cNvPr>
          <p:cNvSpPr>
            <a:spLocks noGrp="1"/>
          </p:cNvSpPr>
          <p:nvPr>
            <p:ph type="title"/>
          </p:nvPr>
        </p:nvSpPr>
        <p:spPr/>
        <p:txBody>
          <a:bodyPr/>
          <a:lstStyle/>
          <a:p>
            <a:pPr algn="ctr"/>
            <a:r>
              <a:rPr lang="en-US" dirty="0"/>
              <a:t>Some positive votes by House Republicans</a:t>
            </a:r>
          </a:p>
        </p:txBody>
      </p:sp>
      <p:sp>
        <p:nvSpPr>
          <p:cNvPr id="3" name="Content Placeholder 2">
            <a:extLst>
              <a:ext uri="{FF2B5EF4-FFF2-40B4-BE49-F238E27FC236}">
                <a16:creationId xmlns:a16="http://schemas.microsoft.com/office/drawing/2014/main" id="{FF5029B5-ACBC-4FC1-9E45-533445C2B1C3}"/>
              </a:ext>
            </a:extLst>
          </p:cNvPr>
          <p:cNvSpPr>
            <a:spLocks noGrp="1"/>
          </p:cNvSpPr>
          <p:nvPr>
            <p:ph idx="1"/>
          </p:nvPr>
        </p:nvSpPr>
        <p:spPr/>
        <p:txBody>
          <a:bodyPr>
            <a:normAutofit/>
          </a:bodyPr>
          <a:lstStyle/>
          <a:p>
            <a:pPr marL="0" indent="0">
              <a:buNone/>
            </a:pPr>
            <a:r>
              <a:rPr lang="en-US" sz="3200" dirty="0"/>
              <a:t>Eight House Republicans voted Feb. 10 against Rep. Scott Perry’s (R-PA-10-Harrisburg/</a:t>
            </a:r>
            <a:r>
              <a:rPr lang="en-US" sz="3200" dirty="0" err="1"/>
              <a:t>Wormleysburg</a:t>
            </a:r>
            <a:r>
              <a:rPr lang="en-US" sz="3200" dirty="0"/>
              <a:t>) amendment to remove all Amtrak funding from the COVID relief bill.  His amendment lost 23-43.  Those eight Republicans:</a:t>
            </a:r>
          </a:p>
          <a:p>
            <a:r>
              <a:rPr lang="en-US" sz="3200" dirty="0"/>
              <a:t>Carlos Gimenez (FL-26-Miami/Key West)</a:t>
            </a:r>
          </a:p>
          <a:p>
            <a:r>
              <a:rPr lang="en-US" sz="3200" dirty="0"/>
              <a:t>Mike Bost (IL-12-Carbondale/O’Fallon)</a:t>
            </a:r>
          </a:p>
          <a:p>
            <a:r>
              <a:rPr lang="en-US" sz="3200" dirty="0"/>
              <a:t>Rodney Davis (IL-13-Champaign/Decatur)</a:t>
            </a:r>
          </a:p>
          <a:p>
            <a:r>
              <a:rPr lang="en-US" sz="3200" dirty="0"/>
              <a:t>Jeff Van Drew (NJ-2-Mays Landing) </a:t>
            </a:r>
          </a:p>
        </p:txBody>
      </p:sp>
    </p:spTree>
    <p:extLst>
      <p:ext uri="{BB962C8B-B14F-4D97-AF65-F5344CB8AC3E}">
        <p14:creationId xmlns:p14="http://schemas.microsoft.com/office/powerpoint/2010/main" val="1897505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4518-F366-41AA-B882-1FA542951B65}"/>
              </a:ext>
            </a:extLst>
          </p:cNvPr>
          <p:cNvSpPr>
            <a:spLocks noGrp="1"/>
          </p:cNvSpPr>
          <p:nvPr>
            <p:ph type="title"/>
          </p:nvPr>
        </p:nvSpPr>
        <p:spPr/>
        <p:txBody>
          <a:bodyPr/>
          <a:lstStyle/>
          <a:p>
            <a:pPr algn="ctr"/>
            <a:r>
              <a:rPr lang="en-US" dirty="0"/>
              <a:t>More pro-Amtrak House R votes on Feb. 10</a:t>
            </a:r>
          </a:p>
        </p:txBody>
      </p:sp>
      <p:sp>
        <p:nvSpPr>
          <p:cNvPr id="3" name="Content Placeholder 2">
            <a:extLst>
              <a:ext uri="{FF2B5EF4-FFF2-40B4-BE49-F238E27FC236}">
                <a16:creationId xmlns:a16="http://schemas.microsoft.com/office/drawing/2014/main" id="{44F1CD60-CE39-4262-AFB2-7B5AB2A9D071}"/>
              </a:ext>
            </a:extLst>
          </p:cNvPr>
          <p:cNvSpPr>
            <a:spLocks noGrp="1"/>
          </p:cNvSpPr>
          <p:nvPr>
            <p:ph idx="1"/>
          </p:nvPr>
        </p:nvSpPr>
        <p:spPr/>
        <p:txBody>
          <a:bodyPr/>
          <a:lstStyle/>
          <a:p>
            <a:endParaRPr lang="en-US" sz="3200" dirty="0"/>
          </a:p>
          <a:p>
            <a:endParaRPr lang="en-US" sz="3200" dirty="0"/>
          </a:p>
          <a:p>
            <a:r>
              <a:rPr lang="en-US" sz="3200" dirty="0"/>
              <a:t>Nicole Malliotakis (NY-11-Staten Island/S. Brooklyn)</a:t>
            </a:r>
          </a:p>
          <a:p>
            <a:r>
              <a:rPr lang="en-US" sz="3200" dirty="0"/>
              <a:t>John Katko (NY-24-Syracuse/Auburn/Oswego/Lyons)</a:t>
            </a:r>
          </a:p>
          <a:p>
            <a:r>
              <a:rPr lang="en-US" sz="3200" dirty="0"/>
              <a:t>Brian Fitzpatrick (PA-1-Langhorne)</a:t>
            </a:r>
          </a:p>
          <a:p>
            <a:r>
              <a:rPr lang="en-US" sz="3200" dirty="0"/>
              <a:t>Mike Gallagher (WI-8-De Pere)</a:t>
            </a:r>
          </a:p>
          <a:p>
            <a:endParaRPr lang="en-US" dirty="0"/>
          </a:p>
          <a:p>
            <a:endParaRPr lang="en-US" dirty="0"/>
          </a:p>
        </p:txBody>
      </p:sp>
    </p:spTree>
    <p:extLst>
      <p:ext uri="{BB962C8B-B14F-4D97-AF65-F5344CB8AC3E}">
        <p14:creationId xmlns:p14="http://schemas.microsoft.com/office/powerpoint/2010/main" val="236515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1981200" y="274680"/>
            <a:ext cx="8227080" cy="1140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spc="-1">
                <a:solidFill>
                  <a:srgbClr val="000000"/>
                </a:solidFill>
                <a:uFill>
                  <a:solidFill>
                    <a:srgbClr val="FFFFFF"/>
                  </a:solidFill>
                </a:uFill>
                <a:latin typeface="Calibri"/>
                <a:ea typeface="DejaVu Sans"/>
              </a:rPr>
              <a:t>Contacting Capitol Hill</a:t>
            </a:r>
            <a:endParaRPr/>
          </a:p>
        </p:txBody>
      </p:sp>
      <p:sp>
        <p:nvSpPr>
          <p:cNvPr id="212" name="CustomShape 2"/>
          <p:cNvSpPr/>
          <p:nvPr/>
        </p:nvSpPr>
        <p:spPr>
          <a:xfrm>
            <a:off x="1981200" y="1600200"/>
            <a:ext cx="8227080" cy="4523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4000" spc="-1" dirty="0">
                <a:solidFill>
                  <a:srgbClr val="000000"/>
                </a:solidFill>
                <a:uFill>
                  <a:solidFill>
                    <a:srgbClr val="FFFFFF"/>
                  </a:solidFill>
                </a:uFill>
                <a:latin typeface="Arial"/>
                <a:ea typeface="DejaVu Sans"/>
              </a:rPr>
              <a:t>Capitol Switchboard 202-224-3121 connects you to any office.  Leave:</a:t>
            </a:r>
            <a:endParaRPr dirty="0"/>
          </a:p>
          <a:p>
            <a:pPr marL="571500" indent="-571500">
              <a:buFont typeface="Arial" panose="020B0604020202020204" pitchFamily="34" charset="0"/>
              <a:buChar char="•"/>
            </a:pPr>
            <a:r>
              <a:rPr lang="en-US" sz="4000" spc="-1" dirty="0">
                <a:solidFill>
                  <a:srgbClr val="000000"/>
                </a:solidFill>
                <a:uFill>
                  <a:solidFill>
                    <a:srgbClr val="FFFFFF"/>
                  </a:solidFill>
                </a:uFill>
                <a:latin typeface="Arial"/>
                <a:ea typeface="DejaVu Sans"/>
              </a:rPr>
              <a:t>a simple, substantive message that does not require a callback.  Helpful to busy staff! </a:t>
            </a:r>
          </a:p>
          <a:p>
            <a:pPr marL="571500" indent="-571500">
              <a:buFont typeface="Arial" panose="020B0604020202020204" pitchFamily="34" charset="0"/>
              <a:buChar char="•"/>
            </a:pPr>
            <a:r>
              <a:rPr lang="en-US" sz="4000" spc="-1" dirty="0">
                <a:solidFill>
                  <a:srgbClr val="000000"/>
                </a:solidFill>
                <a:uFill>
                  <a:solidFill>
                    <a:srgbClr val="FFFFFF"/>
                  </a:solidFill>
                </a:uFill>
                <a:latin typeface="Arial"/>
                <a:ea typeface="DejaVu Sans"/>
              </a:rPr>
              <a:t>message on web sites – find them via Congress.gov</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C3D4-C080-4071-855C-3F21B8102908}"/>
              </a:ext>
            </a:extLst>
          </p:cNvPr>
          <p:cNvSpPr>
            <a:spLocks noGrp="1"/>
          </p:cNvSpPr>
          <p:nvPr>
            <p:ph type="title"/>
          </p:nvPr>
        </p:nvSpPr>
        <p:spPr/>
        <p:txBody>
          <a:bodyPr/>
          <a:lstStyle/>
          <a:p>
            <a:pPr algn="ctr"/>
            <a:r>
              <a:rPr lang="en-US" dirty="0"/>
              <a:t>Amtrak Board of Directors</a:t>
            </a:r>
          </a:p>
        </p:txBody>
      </p:sp>
      <p:sp>
        <p:nvSpPr>
          <p:cNvPr id="3" name="Content Placeholder 2">
            <a:extLst>
              <a:ext uri="{FF2B5EF4-FFF2-40B4-BE49-F238E27FC236}">
                <a16:creationId xmlns:a16="http://schemas.microsoft.com/office/drawing/2014/main" id="{BE19D8BD-FC1E-45EA-BFC6-FA57D12733B6}"/>
              </a:ext>
            </a:extLst>
          </p:cNvPr>
          <p:cNvSpPr>
            <a:spLocks noGrp="1"/>
          </p:cNvSpPr>
          <p:nvPr>
            <p:ph idx="1"/>
          </p:nvPr>
        </p:nvSpPr>
        <p:spPr/>
        <p:txBody>
          <a:bodyPr>
            <a:noAutofit/>
          </a:bodyPr>
          <a:lstStyle/>
          <a:p>
            <a:r>
              <a:rPr lang="en-US" sz="3200" dirty="0"/>
              <a:t>Five-year terms of all six sitting board members nominated by a President expired from June 2015 to December 2020.  Board members can serve until their successors are confirmed.</a:t>
            </a:r>
          </a:p>
          <a:p>
            <a:r>
              <a:rPr lang="en-US" sz="3200" dirty="0"/>
              <a:t>There are two vacancies.</a:t>
            </a:r>
          </a:p>
          <a:p>
            <a:r>
              <a:rPr lang="en-US" sz="3200" dirty="0"/>
              <a:t>The Senate has not confirmed an Amtrak board member since December 15, 2015.</a:t>
            </a:r>
          </a:p>
          <a:p>
            <a:r>
              <a:rPr lang="en-US" sz="3200" dirty="0"/>
              <a:t>Was President Trump the first Amtrak-era President to not get an Amtrak board nominee confirmed?</a:t>
            </a:r>
          </a:p>
        </p:txBody>
      </p:sp>
    </p:spTree>
    <p:extLst>
      <p:ext uri="{BB962C8B-B14F-4D97-AF65-F5344CB8AC3E}">
        <p14:creationId xmlns:p14="http://schemas.microsoft.com/office/powerpoint/2010/main" val="1330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1A51-1ADD-4585-AA72-685703EA1FF7}"/>
              </a:ext>
            </a:extLst>
          </p:cNvPr>
          <p:cNvSpPr>
            <a:spLocks noGrp="1"/>
          </p:cNvSpPr>
          <p:nvPr>
            <p:ph type="title"/>
          </p:nvPr>
        </p:nvSpPr>
        <p:spPr/>
        <p:txBody>
          <a:bodyPr/>
          <a:lstStyle/>
          <a:p>
            <a:pPr algn="ctr"/>
            <a:r>
              <a:rPr lang="en-US" dirty="0"/>
              <a:t>The Next Amtrak Board?</a:t>
            </a:r>
          </a:p>
        </p:txBody>
      </p:sp>
      <p:sp>
        <p:nvSpPr>
          <p:cNvPr id="3" name="Content Placeholder 2">
            <a:extLst>
              <a:ext uri="{FF2B5EF4-FFF2-40B4-BE49-F238E27FC236}">
                <a16:creationId xmlns:a16="http://schemas.microsoft.com/office/drawing/2014/main" id="{41E601C4-54DF-49BC-A087-BE10C0590193}"/>
              </a:ext>
            </a:extLst>
          </p:cNvPr>
          <p:cNvSpPr>
            <a:spLocks noGrp="1"/>
          </p:cNvSpPr>
          <p:nvPr>
            <p:ph idx="1"/>
          </p:nvPr>
        </p:nvSpPr>
        <p:spPr/>
        <p:txBody>
          <a:bodyPr>
            <a:noAutofit/>
          </a:bodyPr>
          <a:lstStyle/>
          <a:p>
            <a:pPr marL="0" indent="0">
              <a:buNone/>
            </a:pPr>
            <a:r>
              <a:rPr lang="en-US" sz="3200" dirty="0"/>
              <a:t>Last year’s HR2, The Invest in America Act led by House T&amp;I Chair Peter DeFazio required Presidential nominees to have “a record of support for national passenger rail service, general business and financial experience, and transportation qualifications or expertise” and must include:</a:t>
            </a:r>
          </a:p>
          <a:p>
            <a:r>
              <a:rPr lang="en-US" sz="3200" dirty="0"/>
              <a:t>Mayor or Governor of an NEC location with regularly scheduled service;</a:t>
            </a:r>
          </a:p>
          <a:p>
            <a:r>
              <a:rPr lang="en-US" sz="3200" dirty="0"/>
              <a:t>Same for a non-NEC location;</a:t>
            </a:r>
          </a:p>
          <a:p>
            <a:r>
              <a:rPr lang="en-US" sz="3200" dirty="0"/>
              <a:t>Labor representative of Amtrak employees; and  </a:t>
            </a:r>
          </a:p>
        </p:txBody>
      </p:sp>
    </p:spTree>
    <p:extLst>
      <p:ext uri="{BB962C8B-B14F-4D97-AF65-F5344CB8AC3E}">
        <p14:creationId xmlns:p14="http://schemas.microsoft.com/office/powerpoint/2010/main" val="191516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14CCDF-F255-4EF2-99AF-7FBF6827B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467" y="167754"/>
            <a:ext cx="9639861" cy="6522492"/>
          </a:xfrm>
          <a:prstGeom prst="rect">
            <a:avLst/>
          </a:prstGeom>
        </p:spPr>
      </p:pic>
    </p:spTree>
    <p:extLst>
      <p:ext uri="{BB962C8B-B14F-4D97-AF65-F5344CB8AC3E}">
        <p14:creationId xmlns:p14="http://schemas.microsoft.com/office/powerpoint/2010/main" val="538110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050C-503A-42CC-9353-16C13322203E}"/>
              </a:ext>
            </a:extLst>
          </p:cNvPr>
          <p:cNvSpPr>
            <a:spLocks noGrp="1"/>
          </p:cNvSpPr>
          <p:nvPr>
            <p:ph type="title"/>
          </p:nvPr>
        </p:nvSpPr>
        <p:spPr/>
        <p:txBody>
          <a:bodyPr/>
          <a:lstStyle/>
          <a:p>
            <a:pPr algn="ctr"/>
            <a:r>
              <a:rPr lang="en-US" dirty="0"/>
              <a:t>Amtrak Next Board, continued</a:t>
            </a:r>
          </a:p>
        </p:txBody>
      </p:sp>
      <p:sp>
        <p:nvSpPr>
          <p:cNvPr id="3" name="Content Placeholder 2">
            <a:extLst>
              <a:ext uri="{FF2B5EF4-FFF2-40B4-BE49-F238E27FC236}">
                <a16:creationId xmlns:a16="http://schemas.microsoft.com/office/drawing/2014/main" id="{C19946B2-F251-4972-B2C1-CEBB2A61850D}"/>
              </a:ext>
            </a:extLst>
          </p:cNvPr>
          <p:cNvSpPr>
            <a:spLocks noGrp="1"/>
          </p:cNvSpPr>
          <p:nvPr>
            <p:ph idx="1"/>
          </p:nvPr>
        </p:nvSpPr>
        <p:spPr/>
        <p:txBody>
          <a:bodyPr>
            <a:normAutofit/>
          </a:bodyPr>
          <a:lstStyle/>
          <a:p>
            <a:r>
              <a:rPr lang="en-US" sz="3200" dirty="0"/>
              <a:t>“two…individuals with a history of regular Amtrak ridership and an understanding of the concerns of passengers.”</a:t>
            </a:r>
          </a:p>
          <a:p>
            <a:pPr marL="0" indent="0">
              <a:buNone/>
            </a:pPr>
            <a:r>
              <a:rPr lang="en-US" sz="3200" dirty="0"/>
              <a:t>The Senate bill may also require:</a:t>
            </a:r>
          </a:p>
          <a:p>
            <a:r>
              <a:rPr lang="en-US" sz="3200" dirty="0"/>
              <a:t>state-supported </a:t>
            </a:r>
            <a:r>
              <a:rPr lang="en-US" sz="3200" i="1" dirty="0"/>
              <a:t>and </a:t>
            </a:r>
            <a:r>
              <a:rPr lang="en-US" sz="3200" dirty="0"/>
              <a:t>long-distance public officials (rather than lumping them together into one “non-NEC” slot);</a:t>
            </a:r>
          </a:p>
          <a:p>
            <a:r>
              <a:rPr lang="en-US" sz="3200" dirty="0"/>
              <a:t>disability community representative; and</a:t>
            </a:r>
          </a:p>
          <a:p>
            <a:r>
              <a:rPr lang="en-US" sz="3200" dirty="0"/>
              <a:t>freight railroad industry representative. </a:t>
            </a:r>
          </a:p>
        </p:txBody>
      </p:sp>
    </p:spTree>
    <p:extLst>
      <p:ext uri="{BB962C8B-B14F-4D97-AF65-F5344CB8AC3E}">
        <p14:creationId xmlns:p14="http://schemas.microsoft.com/office/powerpoint/2010/main" val="3744250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AAA52-4F18-4E12-876A-D2D1EE9B9A17}"/>
              </a:ext>
            </a:extLst>
          </p:cNvPr>
          <p:cNvSpPr>
            <a:spLocks noGrp="1"/>
          </p:cNvSpPr>
          <p:nvPr>
            <p:ph type="title"/>
          </p:nvPr>
        </p:nvSpPr>
        <p:spPr/>
        <p:txBody>
          <a:bodyPr/>
          <a:lstStyle/>
          <a:p>
            <a:pPr algn="ctr"/>
            <a:r>
              <a:rPr lang="en-US" dirty="0"/>
              <a:t>Rail Commissions With Power</a:t>
            </a:r>
          </a:p>
        </p:txBody>
      </p:sp>
      <p:sp>
        <p:nvSpPr>
          <p:cNvPr id="3" name="Content Placeholder 2">
            <a:extLst>
              <a:ext uri="{FF2B5EF4-FFF2-40B4-BE49-F238E27FC236}">
                <a16:creationId xmlns:a16="http://schemas.microsoft.com/office/drawing/2014/main" id="{D345408A-C577-460D-946F-65B2AF9FD42A}"/>
              </a:ext>
            </a:extLst>
          </p:cNvPr>
          <p:cNvSpPr>
            <a:spLocks noGrp="1"/>
          </p:cNvSpPr>
          <p:nvPr>
            <p:ph idx="1"/>
          </p:nvPr>
        </p:nvSpPr>
        <p:spPr/>
        <p:txBody>
          <a:bodyPr>
            <a:normAutofit/>
          </a:bodyPr>
          <a:lstStyle/>
          <a:p>
            <a:pPr marL="0" indent="0">
              <a:buNone/>
            </a:pPr>
            <a:r>
              <a:rPr lang="en-US" sz="3000" dirty="0"/>
              <a:t>New authorization language this year likely will provide for creation of new interstate rail commissions similar to the Southern Rail Commission (SRC).  Such commissions, like SRC, could </a:t>
            </a:r>
          </a:p>
          <a:p>
            <a:r>
              <a:rPr lang="en-US" sz="3000" dirty="0"/>
              <a:t>apply directly for federal funds, </a:t>
            </a:r>
          </a:p>
          <a:p>
            <a:r>
              <a:rPr lang="en-US" sz="3000" dirty="0"/>
              <a:t>support single-state and multi-state services, and</a:t>
            </a:r>
          </a:p>
          <a:p>
            <a:r>
              <a:rPr lang="en-US" sz="3000" dirty="0"/>
              <a:t>do not need to seek gubernatorial approval for their actions.</a:t>
            </a:r>
          </a:p>
          <a:p>
            <a:pPr marL="0" indent="0">
              <a:buNone/>
            </a:pPr>
            <a:r>
              <a:rPr lang="en-US" sz="3000" dirty="0"/>
              <a:t>Governors make the appointments but commissioners serve fixed terms that do not coincide with terms of elected officials.</a:t>
            </a:r>
          </a:p>
        </p:txBody>
      </p:sp>
    </p:spTree>
    <p:extLst>
      <p:ext uri="{BB962C8B-B14F-4D97-AF65-F5344CB8AC3E}">
        <p14:creationId xmlns:p14="http://schemas.microsoft.com/office/powerpoint/2010/main" val="3788400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4445-203E-471F-8BB7-DDB4406BDBE0}"/>
              </a:ext>
            </a:extLst>
          </p:cNvPr>
          <p:cNvSpPr>
            <a:spLocks noGrp="1"/>
          </p:cNvSpPr>
          <p:nvPr>
            <p:ph type="title"/>
          </p:nvPr>
        </p:nvSpPr>
        <p:spPr/>
        <p:txBody>
          <a:bodyPr/>
          <a:lstStyle/>
          <a:p>
            <a:pPr algn="ctr"/>
            <a:r>
              <a:rPr lang="en-US" dirty="0"/>
              <a:t>Challenges for Private Cars &amp; Charter Trains</a:t>
            </a:r>
          </a:p>
        </p:txBody>
      </p:sp>
      <p:sp>
        <p:nvSpPr>
          <p:cNvPr id="3" name="Content Placeholder 2">
            <a:extLst>
              <a:ext uri="{FF2B5EF4-FFF2-40B4-BE49-F238E27FC236}">
                <a16:creationId xmlns:a16="http://schemas.microsoft.com/office/drawing/2014/main" id="{3499170A-E290-47F2-9325-6FB85CE11A15}"/>
              </a:ext>
            </a:extLst>
          </p:cNvPr>
          <p:cNvSpPr>
            <a:spLocks noGrp="1"/>
          </p:cNvSpPr>
          <p:nvPr>
            <p:ph idx="1"/>
          </p:nvPr>
        </p:nvSpPr>
        <p:spPr/>
        <p:txBody>
          <a:bodyPr>
            <a:normAutofit/>
          </a:bodyPr>
          <a:lstStyle/>
          <a:p>
            <a:pPr marL="0" indent="0">
              <a:buNone/>
            </a:pPr>
            <a:r>
              <a:rPr lang="en-US" sz="4000" dirty="0"/>
              <a:t>“Management stated that [Amtrak] will use the result of its costing analysis to confirm that the pricing for each private railcar activity </a:t>
            </a:r>
            <a:r>
              <a:rPr lang="en-US" sz="4000" b="1" dirty="0"/>
              <a:t>exceeds both the direct and fully allocated costs of performing that activity.</a:t>
            </a:r>
            <a:r>
              <a:rPr lang="en-US" sz="4000" dirty="0"/>
              <a:t>”</a:t>
            </a:r>
          </a:p>
          <a:p>
            <a:pPr marL="0" indent="0" algn="r">
              <a:buNone/>
            </a:pPr>
            <a:r>
              <a:rPr lang="en-US" sz="4000" dirty="0"/>
              <a:t>--Amtrak Inspector General’s Feb. 6, 2019, report</a:t>
            </a:r>
          </a:p>
        </p:txBody>
      </p:sp>
    </p:spTree>
    <p:extLst>
      <p:ext uri="{BB962C8B-B14F-4D97-AF65-F5344CB8AC3E}">
        <p14:creationId xmlns:p14="http://schemas.microsoft.com/office/powerpoint/2010/main" val="1994131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F7BED-9F3B-4A3F-938A-D237040414F7}"/>
              </a:ext>
            </a:extLst>
          </p:cNvPr>
          <p:cNvSpPr>
            <a:spLocks noGrp="1"/>
          </p:cNvSpPr>
          <p:nvPr>
            <p:ph type="title"/>
          </p:nvPr>
        </p:nvSpPr>
        <p:spPr/>
        <p:txBody>
          <a:bodyPr/>
          <a:lstStyle/>
          <a:p>
            <a:pPr algn="ctr"/>
            <a:r>
              <a:rPr lang="en-US" dirty="0"/>
              <a:t>HR2 (last year) Section 9219.  AMTRAK AND PRIVATE CARS (slide 1)</a:t>
            </a:r>
          </a:p>
        </p:txBody>
      </p:sp>
      <p:sp>
        <p:nvSpPr>
          <p:cNvPr id="3" name="Content Placeholder 2">
            <a:extLst>
              <a:ext uri="{FF2B5EF4-FFF2-40B4-BE49-F238E27FC236}">
                <a16:creationId xmlns:a16="http://schemas.microsoft.com/office/drawing/2014/main" id="{4CE16166-8A68-4E39-B22E-4EBF4B724F4C}"/>
              </a:ext>
            </a:extLst>
          </p:cNvPr>
          <p:cNvSpPr>
            <a:spLocks noGrp="1"/>
          </p:cNvSpPr>
          <p:nvPr>
            <p:ph idx="1"/>
          </p:nvPr>
        </p:nvSpPr>
        <p:spPr/>
        <p:txBody>
          <a:bodyPr/>
          <a:lstStyle/>
          <a:p>
            <a:pPr marL="514350" indent="-514350">
              <a:buAutoNum type="alphaLcParenBoth"/>
            </a:pPr>
            <a:r>
              <a:rPr lang="en-US" sz="2900" dirty="0"/>
              <a:t>SENSE OF CONGRESS—It is the sense of Congress that private cars and charter trains can—</a:t>
            </a:r>
          </a:p>
          <a:p>
            <a:pPr marL="514350" indent="-514350">
              <a:buFont typeface="+mj-lt"/>
              <a:buAutoNum type="arabicParenR"/>
            </a:pPr>
            <a:r>
              <a:rPr lang="en-US" sz="2900" dirty="0"/>
              <a:t>Improve Amtrak’s financial performance, particularly on the long-distance routes;</a:t>
            </a:r>
          </a:p>
          <a:p>
            <a:pPr marL="514350" indent="-514350">
              <a:buFont typeface="+mj-lt"/>
              <a:buAutoNum type="arabicParenR"/>
            </a:pPr>
            <a:r>
              <a:rPr lang="en-US" sz="2900" dirty="0"/>
              <a:t>Have promotional value for Amtrak that results in future travel on Amtrak trains by passengers made aware of Amtrak as a result</a:t>
            </a:r>
          </a:p>
          <a:p>
            <a:pPr marL="514350" indent="-514350">
              <a:buFont typeface="+mj-lt"/>
              <a:buAutoNum type="arabicParenR" startAt="3"/>
            </a:pPr>
            <a:r>
              <a:rPr lang="en-US" sz="2900" dirty="0"/>
              <a:t>Support private sector jobs, including for mechanical work and on-board services; and</a:t>
            </a:r>
          </a:p>
          <a:p>
            <a:pPr marL="514350" indent="-514350">
              <a:buFont typeface="+mj-lt"/>
              <a:buAutoNum type="arabicParenR" startAt="3"/>
            </a:pPr>
            <a:r>
              <a:rPr lang="en-US" sz="2900" dirty="0"/>
              <a:t>Provide good-will benefits to Amtrak.</a:t>
            </a:r>
          </a:p>
          <a:p>
            <a:endParaRPr lang="en-US" dirty="0"/>
          </a:p>
        </p:txBody>
      </p:sp>
    </p:spTree>
    <p:extLst>
      <p:ext uri="{BB962C8B-B14F-4D97-AF65-F5344CB8AC3E}">
        <p14:creationId xmlns:p14="http://schemas.microsoft.com/office/powerpoint/2010/main" val="1465506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A2D28-FC2C-432D-BB93-9266DF1FD533}"/>
              </a:ext>
            </a:extLst>
          </p:cNvPr>
          <p:cNvSpPr>
            <a:spLocks noGrp="1"/>
          </p:cNvSpPr>
          <p:nvPr>
            <p:ph type="title"/>
          </p:nvPr>
        </p:nvSpPr>
        <p:spPr/>
        <p:txBody>
          <a:bodyPr/>
          <a:lstStyle/>
          <a:p>
            <a:pPr algn="ctr"/>
            <a:r>
              <a:rPr lang="en-US" dirty="0"/>
              <a:t>Section 9219. Amtrak &amp; PVs/charter trains (slide 2)</a:t>
            </a:r>
          </a:p>
        </p:txBody>
      </p:sp>
      <p:sp>
        <p:nvSpPr>
          <p:cNvPr id="3" name="Content Placeholder 2">
            <a:extLst>
              <a:ext uri="{FF2B5EF4-FFF2-40B4-BE49-F238E27FC236}">
                <a16:creationId xmlns:a16="http://schemas.microsoft.com/office/drawing/2014/main" id="{6E617FFC-349D-4330-A019-F0D75EECE1D4}"/>
              </a:ext>
            </a:extLst>
          </p:cNvPr>
          <p:cNvSpPr>
            <a:spLocks noGrp="1"/>
          </p:cNvSpPr>
          <p:nvPr>
            <p:ph idx="1"/>
          </p:nvPr>
        </p:nvSpPr>
        <p:spPr/>
        <p:txBody>
          <a:bodyPr>
            <a:normAutofit lnSpcReduction="10000"/>
          </a:bodyPr>
          <a:lstStyle/>
          <a:p>
            <a:pPr marL="0" indent="0">
              <a:buNone/>
            </a:pPr>
            <a:r>
              <a:rPr lang="en-US" sz="3200" dirty="0"/>
              <a:t>(b) POLICY REVIEW—Amtrak shall review the policy changes since January 1, 2018, that have caused significant changes to the relationship between Amtrak and private car owners and charter train services and evaluate opportunities to strengthen these services, including by reinstating some access points and restoring flexibility to charter-train policies. </a:t>
            </a:r>
          </a:p>
          <a:p>
            <a:pPr marL="0" indent="0">
              <a:buNone/>
            </a:pPr>
            <a:r>
              <a:rPr lang="en-US" sz="3200" dirty="0"/>
              <a:t>For charter trains, private cars, and package express carried on regular Amtrak trains, consistent with sound business practice, Amtrak should recover direct costs plus a reasonable profit margin.</a:t>
            </a:r>
          </a:p>
          <a:p>
            <a:pPr marL="0" indent="0">
              <a:buNone/>
            </a:pPr>
            <a:endParaRPr lang="en-US" sz="2800" dirty="0"/>
          </a:p>
          <a:p>
            <a:endParaRPr lang="en-US" dirty="0"/>
          </a:p>
        </p:txBody>
      </p:sp>
    </p:spTree>
    <p:extLst>
      <p:ext uri="{BB962C8B-B14F-4D97-AF65-F5344CB8AC3E}">
        <p14:creationId xmlns:p14="http://schemas.microsoft.com/office/powerpoint/2010/main" val="891980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043B-CEED-442F-BDC6-AAE91D99D443}"/>
              </a:ext>
            </a:extLst>
          </p:cNvPr>
          <p:cNvSpPr>
            <a:spLocks noGrp="1"/>
          </p:cNvSpPr>
          <p:nvPr>
            <p:ph type="title"/>
          </p:nvPr>
        </p:nvSpPr>
        <p:spPr/>
        <p:txBody>
          <a:bodyPr>
            <a:normAutofit fontScale="90000"/>
          </a:bodyPr>
          <a:lstStyle/>
          <a:p>
            <a:pPr algn="ctr"/>
            <a:br>
              <a:rPr lang="en-US" dirty="0"/>
            </a:br>
            <a:r>
              <a:rPr lang="en-US" dirty="0"/>
              <a:t>From FY 2021 Appropriations Report Language</a:t>
            </a:r>
            <a:br>
              <a:rPr lang="en-US" dirty="0"/>
            </a:br>
            <a:endParaRPr lang="en-US" dirty="0"/>
          </a:p>
        </p:txBody>
      </p:sp>
      <p:sp>
        <p:nvSpPr>
          <p:cNvPr id="3" name="Content Placeholder 2">
            <a:extLst>
              <a:ext uri="{FF2B5EF4-FFF2-40B4-BE49-F238E27FC236}">
                <a16:creationId xmlns:a16="http://schemas.microsoft.com/office/drawing/2014/main" id="{DE16F6E7-9BF7-4E00-9CEE-92A5BF4E276A}"/>
              </a:ext>
            </a:extLst>
          </p:cNvPr>
          <p:cNvSpPr>
            <a:spLocks noGrp="1"/>
          </p:cNvSpPr>
          <p:nvPr>
            <p:ph idx="1"/>
          </p:nvPr>
        </p:nvSpPr>
        <p:spPr/>
        <p:txBody>
          <a:bodyPr>
            <a:normAutofit/>
          </a:bodyPr>
          <a:lstStyle/>
          <a:p>
            <a:pPr marL="0" indent="0">
              <a:buNone/>
            </a:pPr>
            <a:r>
              <a:rPr lang="en-US" sz="4000" strike="noStrike" spc="-1" dirty="0">
                <a:solidFill>
                  <a:srgbClr val="000000"/>
                </a:solidFill>
                <a:uFill>
                  <a:solidFill>
                    <a:srgbClr val="FFFFFF"/>
                  </a:solidFill>
                </a:uFill>
                <a:latin typeface="Arial"/>
                <a:ea typeface="DejaVu Sans"/>
              </a:rPr>
              <a:t>“The Committee remains concerned with Amtrak's implementation and communication of [new charter trains/private cars] guidelines...Amtrak is directed to continually review and evaluate the locations and trains that may be eligible for private car moves…”</a:t>
            </a:r>
            <a:endParaRPr lang="en-US" sz="4000" dirty="0"/>
          </a:p>
        </p:txBody>
      </p:sp>
    </p:spTree>
    <p:extLst>
      <p:ext uri="{BB962C8B-B14F-4D97-AF65-F5344CB8AC3E}">
        <p14:creationId xmlns:p14="http://schemas.microsoft.com/office/powerpoint/2010/main" val="320827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Connector 96">
            <a:extLst>
              <a:ext uri="{FF2B5EF4-FFF2-40B4-BE49-F238E27FC236}">
                <a16:creationId xmlns:a16="http://schemas.microsoft.com/office/drawing/2014/main" id="{5BDFF2E2-4081-F14F-9B6E-6CD067E0CD50}"/>
              </a:ext>
            </a:extLst>
          </p:cNvPr>
          <p:cNvCxnSpPr>
            <a:cxnSpLocks/>
          </p:cNvCxnSpPr>
          <p:nvPr/>
        </p:nvCxnSpPr>
        <p:spPr>
          <a:xfrm>
            <a:off x="8166433" y="3306680"/>
            <a:ext cx="0" cy="1001268"/>
          </a:xfrm>
          <a:prstGeom prst="line">
            <a:avLst/>
          </a:prstGeom>
          <a:ln w="12700">
            <a:solidFill>
              <a:srgbClr val="365E97"/>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F5D81AE-72A5-5D40-BE9D-DF9EEBA38F7D}"/>
              </a:ext>
            </a:extLst>
          </p:cNvPr>
          <p:cNvSpPr/>
          <p:nvPr/>
        </p:nvSpPr>
        <p:spPr>
          <a:xfrm>
            <a:off x="1524000" y="857251"/>
            <a:ext cx="9144000" cy="657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50000"/>
                  <a:lumOff val="50000"/>
                </a:schemeClr>
              </a:solidFill>
            </a:endParaRPr>
          </a:p>
        </p:txBody>
      </p:sp>
      <p:sp>
        <p:nvSpPr>
          <p:cNvPr id="2" name="Title 1">
            <a:extLst>
              <a:ext uri="{FF2B5EF4-FFF2-40B4-BE49-F238E27FC236}">
                <a16:creationId xmlns:a16="http://schemas.microsoft.com/office/drawing/2014/main" id="{E148A1AC-589B-F24D-8D05-9847B08F3658}"/>
              </a:ext>
            </a:extLst>
          </p:cNvPr>
          <p:cNvSpPr>
            <a:spLocks noGrp="1"/>
          </p:cNvSpPr>
          <p:nvPr>
            <p:ph type="title"/>
          </p:nvPr>
        </p:nvSpPr>
        <p:spPr>
          <a:xfrm>
            <a:off x="1962151" y="876300"/>
            <a:ext cx="7363515" cy="638176"/>
          </a:xfrm>
        </p:spPr>
        <p:txBody>
          <a:bodyPr>
            <a:normAutofit/>
          </a:bodyPr>
          <a:lstStyle/>
          <a:p>
            <a:r>
              <a:rPr lang="en-US" sz="2400" dirty="0">
                <a:latin typeface="Open Sans Extrabold" panose="020B0606030504020204" pitchFamily="34" charset="0"/>
                <a:ea typeface="Open Sans Extrabold" panose="020B0606030504020204" pitchFamily="34" charset="0"/>
                <a:cs typeface="Open Sans Extrabold" panose="020B0606030504020204" pitchFamily="34" charset="0"/>
              </a:rPr>
              <a:t>How It Works</a:t>
            </a:r>
          </a:p>
        </p:txBody>
      </p:sp>
      <p:pic>
        <p:nvPicPr>
          <p:cNvPr id="6" name="Picture 5">
            <a:extLst>
              <a:ext uri="{FF2B5EF4-FFF2-40B4-BE49-F238E27FC236}">
                <a16:creationId xmlns:a16="http://schemas.microsoft.com/office/drawing/2014/main" id="{2DF8C7C4-820E-3840-A926-CA31CCCCA8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7895" y="320453"/>
            <a:ext cx="1835799" cy="1527161"/>
          </a:xfrm>
          <a:prstGeom prst="rect">
            <a:avLst/>
          </a:prstGeom>
        </p:spPr>
      </p:pic>
      <p:cxnSp>
        <p:nvCxnSpPr>
          <p:cNvPr id="29" name="Elbow Connector 28">
            <a:extLst>
              <a:ext uri="{FF2B5EF4-FFF2-40B4-BE49-F238E27FC236}">
                <a16:creationId xmlns:a16="http://schemas.microsoft.com/office/drawing/2014/main" id="{8EF8F062-3313-9444-B47C-748DD44BE575}"/>
              </a:ext>
            </a:extLst>
          </p:cNvPr>
          <p:cNvCxnSpPr>
            <a:cxnSpLocks/>
          </p:cNvCxnSpPr>
          <p:nvPr/>
        </p:nvCxnSpPr>
        <p:spPr>
          <a:xfrm>
            <a:off x="5143694" y="2232722"/>
            <a:ext cx="955500" cy="767726"/>
          </a:xfrm>
          <a:prstGeom prst="bentConnector3">
            <a:avLst>
              <a:gd name="adj1" fmla="val 8768"/>
            </a:avLst>
          </a:prstGeom>
          <a:ln w="12700">
            <a:solidFill>
              <a:srgbClr val="365E97"/>
            </a:solidFill>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8A1EAFC8-6302-8748-820A-42DC6D65AB2A}"/>
              </a:ext>
            </a:extLst>
          </p:cNvPr>
          <p:cNvCxnSpPr>
            <a:cxnSpLocks/>
          </p:cNvCxnSpPr>
          <p:nvPr/>
        </p:nvCxnSpPr>
        <p:spPr>
          <a:xfrm rot="5400000">
            <a:off x="3993195" y="2158819"/>
            <a:ext cx="707490" cy="957926"/>
          </a:xfrm>
          <a:prstGeom prst="bentConnector2">
            <a:avLst/>
          </a:prstGeom>
          <a:ln w="12700">
            <a:solidFill>
              <a:srgbClr val="365E97"/>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8157074E-6A4E-EF4B-B34B-D81019DD17E2}"/>
              </a:ext>
            </a:extLst>
          </p:cNvPr>
          <p:cNvGrpSpPr/>
          <p:nvPr/>
        </p:nvGrpSpPr>
        <p:grpSpPr>
          <a:xfrm>
            <a:off x="3807178" y="2450587"/>
            <a:ext cx="2391779" cy="287011"/>
            <a:chOff x="4507832" y="2510888"/>
            <a:chExt cx="3189037" cy="382681"/>
          </a:xfrm>
        </p:grpSpPr>
        <p:sp>
          <p:nvSpPr>
            <p:cNvPr id="37" name="Rounded Rectangle 36">
              <a:extLst>
                <a:ext uri="{FF2B5EF4-FFF2-40B4-BE49-F238E27FC236}">
                  <a16:creationId xmlns:a16="http://schemas.microsoft.com/office/drawing/2014/main" id="{57378E0F-BB7A-7B4F-BA8C-87302A31F0AD}"/>
                </a:ext>
              </a:extLst>
            </p:cNvPr>
            <p:cNvSpPr/>
            <p:nvPr/>
          </p:nvSpPr>
          <p:spPr>
            <a:xfrm>
              <a:off x="4520532" y="2510888"/>
              <a:ext cx="3176337" cy="382681"/>
            </a:xfrm>
            <a:prstGeom prst="roundRect">
              <a:avLst/>
            </a:prstGeom>
            <a:solidFill>
              <a:schemeClr val="bg1"/>
            </a:solidFill>
            <a:ln>
              <a:solidFill>
                <a:srgbClr val="365E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Content Placeholder 2">
              <a:extLst>
                <a:ext uri="{FF2B5EF4-FFF2-40B4-BE49-F238E27FC236}">
                  <a16:creationId xmlns:a16="http://schemas.microsoft.com/office/drawing/2014/main" id="{7667B64B-B433-4948-9610-9AB0CE29B983}"/>
                </a:ext>
              </a:extLst>
            </p:cNvPr>
            <p:cNvSpPr txBox="1">
              <a:spLocks/>
            </p:cNvSpPr>
            <p:nvPr/>
          </p:nvSpPr>
          <p:spPr>
            <a:xfrm>
              <a:off x="4507832" y="2572181"/>
              <a:ext cx="3176337" cy="23222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900" b="1" dirty="0">
                  <a:solidFill>
                    <a:srgbClr val="365E97"/>
                  </a:solidFill>
                  <a:latin typeface="Open Sans Semibold" panose="020B0606030504020204" pitchFamily="34" charset="0"/>
                  <a:ea typeface="Open Sans Semibold" panose="020B0606030504020204" pitchFamily="34" charset="0"/>
                  <a:cs typeface="Open Sans Semibold" panose="020B0606030504020204" pitchFamily="34" charset="0"/>
                </a:rPr>
                <a:t>Continues to own both companies</a:t>
              </a:r>
            </a:p>
          </p:txBody>
        </p:sp>
      </p:grpSp>
      <p:grpSp>
        <p:nvGrpSpPr>
          <p:cNvPr id="57" name="Group 56">
            <a:extLst>
              <a:ext uri="{FF2B5EF4-FFF2-40B4-BE49-F238E27FC236}">
                <a16:creationId xmlns:a16="http://schemas.microsoft.com/office/drawing/2014/main" id="{0E0C26F1-F15A-BA43-8275-F6DC4F4BEC12}"/>
              </a:ext>
            </a:extLst>
          </p:cNvPr>
          <p:cNvGrpSpPr/>
          <p:nvPr/>
        </p:nvGrpSpPr>
        <p:grpSpPr>
          <a:xfrm>
            <a:off x="6052886" y="2800478"/>
            <a:ext cx="4227095" cy="516794"/>
            <a:chOff x="7279648" y="3339870"/>
            <a:chExt cx="5636127" cy="747508"/>
          </a:xfrm>
        </p:grpSpPr>
        <p:sp>
          <p:nvSpPr>
            <p:cNvPr id="22" name="Rounded Rectangle 21">
              <a:extLst>
                <a:ext uri="{FF2B5EF4-FFF2-40B4-BE49-F238E27FC236}">
                  <a16:creationId xmlns:a16="http://schemas.microsoft.com/office/drawing/2014/main" id="{C4A7FD16-A64B-5C4E-B5CE-176007375C7A}"/>
                </a:ext>
              </a:extLst>
            </p:cNvPr>
            <p:cNvSpPr/>
            <p:nvPr/>
          </p:nvSpPr>
          <p:spPr>
            <a:xfrm>
              <a:off x="7279648" y="3339870"/>
              <a:ext cx="2682499" cy="747508"/>
            </a:xfrm>
            <a:prstGeom prst="roundRect">
              <a:avLst/>
            </a:prstGeom>
            <a:solidFill>
              <a:srgbClr val="365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23" name="Content Placeholder 2">
              <a:extLst>
                <a:ext uri="{FF2B5EF4-FFF2-40B4-BE49-F238E27FC236}">
                  <a16:creationId xmlns:a16="http://schemas.microsoft.com/office/drawing/2014/main" id="{354C00F0-82D8-6149-A459-A537DA884E60}"/>
                </a:ext>
              </a:extLst>
            </p:cNvPr>
            <p:cNvSpPr txBox="1">
              <a:spLocks/>
            </p:cNvSpPr>
            <p:nvPr/>
          </p:nvSpPr>
          <p:spPr>
            <a:xfrm>
              <a:off x="7316160" y="3425851"/>
              <a:ext cx="2609475" cy="4871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9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National Railroad Infrastructure Corporation</a:t>
              </a:r>
            </a:p>
          </p:txBody>
        </p:sp>
        <p:sp>
          <p:nvSpPr>
            <p:cNvPr id="81" name="Rounded Rectangle 80">
              <a:extLst>
                <a:ext uri="{FF2B5EF4-FFF2-40B4-BE49-F238E27FC236}">
                  <a16:creationId xmlns:a16="http://schemas.microsoft.com/office/drawing/2014/main" id="{5E32857A-6B4F-0A41-A68F-B10D197F776B}"/>
                </a:ext>
              </a:extLst>
            </p:cNvPr>
            <p:cNvSpPr/>
            <p:nvPr/>
          </p:nvSpPr>
          <p:spPr>
            <a:xfrm>
              <a:off x="7279648" y="3339870"/>
              <a:ext cx="5636127" cy="747508"/>
            </a:xfrm>
            <a:prstGeom prst="roundRect">
              <a:avLst/>
            </a:prstGeom>
            <a:noFill/>
            <a:ln w="25400">
              <a:solidFill>
                <a:srgbClr val="365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grpSp>
        <p:nvGrpSpPr>
          <p:cNvPr id="64" name="Group 63">
            <a:extLst>
              <a:ext uri="{FF2B5EF4-FFF2-40B4-BE49-F238E27FC236}">
                <a16:creationId xmlns:a16="http://schemas.microsoft.com/office/drawing/2014/main" id="{59895B18-EC2F-8445-AB00-435D7463524B}"/>
              </a:ext>
            </a:extLst>
          </p:cNvPr>
          <p:cNvGrpSpPr/>
          <p:nvPr/>
        </p:nvGrpSpPr>
        <p:grpSpPr>
          <a:xfrm>
            <a:off x="1962151" y="2800478"/>
            <a:ext cx="2011874" cy="1621956"/>
            <a:chOff x="7279648" y="3339869"/>
            <a:chExt cx="2682499" cy="2675917"/>
          </a:xfrm>
        </p:grpSpPr>
        <p:sp>
          <p:nvSpPr>
            <p:cNvPr id="65" name="Rounded Rectangle 64">
              <a:extLst>
                <a:ext uri="{FF2B5EF4-FFF2-40B4-BE49-F238E27FC236}">
                  <a16:creationId xmlns:a16="http://schemas.microsoft.com/office/drawing/2014/main" id="{DC85AE8D-FBC3-544F-8696-77F28DDA9984}"/>
                </a:ext>
              </a:extLst>
            </p:cNvPr>
            <p:cNvSpPr/>
            <p:nvPr/>
          </p:nvSpPr>
          <p:spPr>
            <a:xfrm>
              <a:off x="7279648" y="3339869"/>
              <a:ext cx="2682499" cy="717826"/>
            </a:xfrm>
            <a:prstGeom prst="roundRect">
              <a:avLst/>
            </a:prstGeom>
            <a:solidFill>
              <a:srgbClr val="365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8" name="Rounded Rectangle 77">
              <a:extLst>
                <a:ext uri="{FF2B5EF4-FFF2-40B4-BE49-F238E27FC236}">
                  <a16:creationId xmlns:a16="http://schemas.microsoft.com/office/drawing/2014/main" id="{C88324B7-8560-C045-AA0C-6DDA4E09D8E6}"/>
                </a:ext>
              </a:extLst>
            </p:cNvPr>
            <p:cNvSpPr/>
            <p:nvPr/>
          </p:nvSpPr>
          <p:spPr>
            <a:xfrm>
              <a:off x="7279648" y="3339869"/>
              <a:ext cx="2682499" cy="2675917"/>
            </a:xfrm>
            <a:prstGeom prst="roundRect">
              <a:avLst>
                <a:gd name="adj" fmla="val 7546"/>
              </a:avLst>
            </a:prstGeom>
            <a:noFill/>
            <a:ln w="25400">
              <a:solidFill>
                <a:srgbClr val="365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6" name="Content Placeholder 2">
              <a:extLst>
                <a:ext uri="{FF2B5EF4-FFF2-40B4-BE49-F238E27FC236}">
                  <a16:creationId xmlns:a16="http://schemas.microsoft.com/office/drawing/2014/main" id="{432C77D2-9868-D74F-8E35-E43795D047D8}"/>
                </a:ext>
              </a:extLst>
            </p:cNvPr>
            <p:cNvSpPr txBox="1">
              <a:spLocks/>
            </p:cNvSpPr>
            <p:nvPr/>
          </p:nvSpPr>
          <p:spPr>
            <a:xfrm>
              <a:off x="7316160" y="3470147"/>
              <a:ext cx="2609475" cy="487198"/>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9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Amtrak</a:t>
              </a:r>
            </a:p>
          </p:txBody>
        </p:sp>
      </p:grpSp>
      <p:grpSp>
        <p:nvGrpSpPr>
          <p:cNvPr id="71" name="Group 70">
            <a:extLst>
              <a:ext uri="{FF2B5EF4-FFF2-40B4-BE49-F238E27FC236}">
                <a16:creationId xmlns:a16="http://schemas.microsoft.com/office/drawing/2014/main" id="{21E800A9-C3BF-F241-A5AB-BC013F064B2C}"/>
              </a:ext>
            </a:extLst>
          </p:cNvPr>
          <p:cNvGrpSpPr/>
          <p:nvPr/>
        </p:nvGrpSpPr>
        <p:grpSpPr>
          <a:xfrm>
            <a:off x="6045590" y="3449495"/>
            <a:ext cx="4261775" cy="707123"/>
            <a:chOff x="7269920" y="3339870"/>
            <a:chExt cx="5682367" cy="855029"/>
          </a:xfrm>
        </p:grpSpPr>
        <p:sp>
          <p:nvSpPr>
            <p:cNvPr id="83" name="Rounded Rectangle 82">
              <a:extLst>
                <a:ext uri="{FF2B5EF4-FFF2-40B4-BE49-F238E27FC236}">
                  <a16:creationId xmlns:a16="http://schemas.microsoft.com/office/drawing/2014/main" id="{6FDB3896-D47C-A44F-9D6E-E4077C4EAFD7}"/>
                </a:ext>
              </a:extLst>
            </p:cNvPr>
            <p:cNvSpPr/>
            <p:nvPr/>
          </p:nvSpPr>
          <p:spPr>
            <a:xfrm>
              <a:off x="7279648" y="3339870"/>
              <a:ext cx="5672639" cy="855029"/>
            </a:xfrm>
            <a:prstGeom prst="roundRect">
              <a:avLst/>
            </a:prstGeom>
            <a:solidFill>
              <a:schemeClr val="bg1"/>
            </a:solidFill>
            <a:ln w="25400">
              <a:solidFill>
                <a:srgbClr val="5F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2" name="Rounded Rectangle 71">
              <a:extLst>
                <a:ext uri="{FF2B5EF4-FFF2-40B4-BE49-F238E27FC236}">
                  <a16:creationId xmlns:a16="http://schemas.microsoft.com/office/drawing/2014/main" id="{9218A8C6-D579-834F-9570-8E03BEF34BA7}"/>
                </a:ext>
              </a:extLst>
            </p:cNvPr>
            <p:cNvSpPr/>
            <p:nvPr/>
          </p:nvSpPr>
          <p:spPr>
            <a:xfrm>
              <a:off x="7279648" y="3339870"/>
              <a:ext cx="2682499" cy="855029"/>
            </a:xfrm>
            <a:prstGeom prst="roundRect">
              <a:avLst/>
            </a:prstGeom>
            <a:solidFill>
              <a:srgbClr val="5F9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3" name="Content Placeholder 2">
              <a:extLst>
                <a:ext uri="{FF2B5EF4-FFF2-40B4-BE49-F238E27FC236}">
                  <a16:creationId xmlns:a16="http://schemas.microsoft.com/office/drawing/2014/main" id="{E1621ADA-2EAC-924A-8E07-944F986C2581}"/>
                </a:ext>
              </a:extLst>
            </p:cNvPr>
            <p:cNvSpPr txBox="1">
              <a:spLocks/>
            </p:cNvSpPr>
            <p:nvPr/>
          </p:nvSpPr>
          <p:spPr>
            <a:xfrm>
              <a:off x="7269920" y="3610829"/>
              <a:ext cx="2673972" cy="334040"/>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00063">
                <a:spcBef>
                  <a:spcPct val="0"/>
                </a:spcBef>
                <a:spcAft>
                  <a:spcPct val="35000"/>
                </a:spcAft>
                <a:buNone/>
              </a:pPr>
              <a:r>
                <a:rPr lang="en-US" sz="9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Surface </a:t>
              </a:r>
              <a:br>
                <a:rPr lang="en-US" sz="9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sz="9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Transportation Board (STB)</a:t>
              </a:r>
            </a:p>
          </p:txBody>
        </p:sp>
      </p:grpSp>
      <p:grpSp>
        <p:nvGrpSpPr>
          <p:cNvPr id="74" name="Group 73">
            <a:extLst>
              <a:ext uri="{FF2B5EF4-FFF2-40B4-BE49-F238E27FC236}">
                <a16:creationId xmlns:a16="http://schemas.microsoft.com/office/drawing/2014/main" id="{811E8195-117D-6149-AD93-7D667A0C87A8}"/>
              </a:ext>
            </a:extLst>
          </p:cNvPr>
          <p:cNvGrpSpPr/>
          <p:nvPr/>
        </p:nvGrpSpPr>
        <p:grpSpPr>
          <a:xfrm>
            <a:off x="6052886" y="4321351"/>
            <a:ext cx="4227095" cy="505447"/>
            <a:chOff x="7279648" y="3339870"/>
            <a:chExt cx="5636127" cy="747508"/>
          </a:xfrm>
        </p:grpSpPr>
        <p:sp>
          <p:nvSpPr>
            <p:cNvPr id="75" name="Rounded Rectangle 74">
              <a:extLst>
                <a:ext uri="{FF2B5EF4-FFF2-40B4-BE49-F238E27FC236}">
                  <a16:creationId xmlns:a16="http://schemas.microsoft.com/office/drawing/2014/main" id="{E3F5BCFE-1534-E744-8BCF-A5F3F1B4C783}"/>
                </a:ext>
              </a:extLst>
            </p:cNvPr>
            <p:cNvSpPr/>
            <p:nvPr/>
          </p:nvSpPr>
          <p:spPr>
            <a:xfrm>
              <a:off x="7279648" y="3339870"/>
              <a:ext cx="2682499" cy="747508"/>
            </a:xfrm>
            <a:prstGeom prst="roundRect">
              <a:avLst/>
            </a:prstGeom>
            <a:solidFill>
              <a:srgbClr val="365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6" name="Content Placeholder 2">
              <a:extLst>
                <a:ext uri="{FF2B5EF4-FFF2-40B4-BE49-F238E27FC236}">
                  <a16:creationId xmlns:a16="http://schemas.microsoft.com/office/drawing/2014/main" id="{8B3F1095-F77B-8A40-B5AA-61DCC61E959C}"/>
                </a:ext>
              </a:extLst>
            </p:cNvPr>
            <p:cNvSpPr txBox="1">
              <a:spLocks/>
            </p:cNvSpPr>
            <p:nvPr/>
          </p:nvSpPr>
          <p:spPr>
            <a:xfrm>
              <a:off x="7316160" y="3446560"/>
              <a:ext cx="2609475" cy="487198"/>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9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Infrastructure Management Organization (IMO)</a:t>
              </a:r>
            </a:p>
          </p:txBody>
        </p:sp>
        <p:sp>
          <p:nvSpPr>
            <p:cNvPr id="85" name="Rounded Rectangle 84">
              <a:extLst>
                <a:ext uri="{FF2B5EF4-FFF2-40B4-BE49-F238E27FC236}">
                  <a16:creationId xmlns:a16="http://schemas.microsoft.com/office/drawing/2014/main" id="{AF765A1B-CD73-A342-89BE-76D896896B7D}"/>
                </a:ext>
              </a:extLst>
            </p:cNvPr>
            <p:cNvSpPr/>
            <p:nvPr/>
          </p:nvSpPr>
          <p:spPr>
            <a:xfrm>
              <a:off x="7279648" y="3339870"/>
              <a:ext cx="5636127" cy="747508"/>
            </a:xfrm>
            <a:prstGeom prst="roundRect">
              <a:avLst/>
            </a:prstGeom>
            <a:noFill/>
            <a:ln w="25400">
              <a:solidFill>
                <a:srgbClr val="365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sp>
        <p:nvSpPr>
          <p:cNvPr id="79" name="Rectangle 78">
            <a:extLst>
              <a:ext uri="{FF2B5EF4-FFF2-40B4-BE49-F238E27FC236}">
                <a16:creationId xmlns:a16="http://schemas.microsoft.com/office/drawing/2014/main" id="{CF494E71-4D72-8646-9170-B1EC6E18E685}"/>
              </a:ext>
            </a:extLst>
          </p:cNvPr>
          <p:cNvSpPr/>
          <p:nvPr/>
        </p:nvSpPr>
        <p:spPr>
          <a:xfrm>
            <a:off x="1989535" y="3271545"/>
            <a:ext cx="1957106" cy="1138004"/>
          </a:xfrm>
          <a:prstGeom prst="rect">
            <a:avLst/>
          </a:prstGeom>
        </p:spPr>
        <p:txBody>
          <a:bodyPr wrap="square">
            <a:spAutoFit/>
          </a:bodyPr>
          <a:lstStyle/>
          <a:p>
            <a:pPr marL="128588" indent="-128588" defTabSz="500063">
              <a:lnSpc>
                <a:spcPct val="90000"/>
              </a:lnSpc>
              <a:spcBef>
                <a:spcPct val="0"/>
              </a:spcBef>
              <a:spcAft>
                <a:spcPct val="35000"/>
              </a:spcAft>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Continues to operate and own its trains, reservation systems, maintenance of equipment bases, etc.</a:t>
            </a:r>
          </a:p>
          <a:p>
            <a:pPr marL="128588" indent="-128588" defTabSz="500063">
              <a:lnSpc>
                <a:spcPct val="90000"/>
              </a:lnSpc>
              <a:spcBef>
                <a:spcPct val="0"/>
              </a:spcBef>
              <a:spcAft>
                <a:spcPct val="35000"/>
              </a:spcAft>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Focuses on its core competency of providing nationwide passenger rail transportation services</a:t>
            </a:r>
          </a:p>
        </p:txBody>
      </p:sp>
      <p:sp>
        <p:nvSpPr>
          <p:cNvPr id="82" name="Rectangle 81">
            <a:extLst>
              <a:ext uri="{FF2B5EF4-FFF2-40B4-BE49-F238E27FC236}">
                <a16:creationId xmlns:a16="http://schemas.microsoft.com/office/drawing/2014/main" id="{A9455F0A-FAD0-E749-A9DC-B1DB5C15E012}"/>
              </a:ext>
            </a:extLst>
          </p:cNvPr>
          <p:cNvSpPr/>
          <p:nvPr/>
        </p:nvSpPr>
        <p:spPr>
          <a:xfrm>
            <a:off x="8087469" y="2839889"/>
            <a:ext cx="2082153" cy="590931"/>
          </a:xfrm>
          <a:prstGeom prst="rect">
            <a:avLst/>
          </a:prstGeom>
        </p:spPr>
        <p:txBody>
          <a:bodyPr wrap="square">
            <a:spAutoFit/>
          </a:bodyPr>
          <a:lstStyle/>
          <a:p>
            <a:pPr marL="128588" indent="-128588" defTabSz="500063">
              <a:lnSpc>
                <a:spcPct val="90000"/>
              </a:lnSpc>
              <a:spcBef>
                <a:spcPct val="0"/>
              </a:spcBef>
              <a:spcAft>
                <a:spcPct val="35000"/>
              </a:spcAft>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NRIC, the spin-off, owns Amtrak Owned Infrastructure (AOI), which </a:t>
            </a:r>
            <a:r>
              <a:rPr lang="en-US" sz="900" b="1" dirty="0">
                <a:latin typeface="Open Sans" panose="020B0606030504020204" pitchFamily="34" charset="0"/>
                <a:ea typeface="Open Sans" panose="020B0606030504020204" pitchFamily="34" charset="0"/>
                <a:cs typeface="Open Sans" panose="020B0606030504020204" pitchFamily="34" charset="0"/>
              </a:rPr>
              <a:t>includes the Northeast Corridor</a:t>
            </a:r>
            <a:r>
              <a:rPr lang="en-US" sz="900" dirty="0">
                <a:latin typeface="Open Sans" panose="020B0606030504020204" pitchFamily="34" charset="0"/>
                <a:ea typeface="Open Sans" panose="020B0606030504020204" pitchFamily="34" charset="0"/>
                <a:cs typeface="Open Sans" panose="020B0606030504020204" pitchFamily="34" charset="0"/>
              </a:rPr>
              <a:t> </a:t>
            </a:r>
          </a:p>
        </p:txBody>
      </p:sp>
      <p:sp>
        <p:nvSpPr>
          <p:cNvPr id="84" name="Rectangle 83">
            <a:extLst>
              <a:ext uri="{FF2B5EF4-FFF2-40B4-BE49-F238E27FC236}">
                <a16:creationId xmlns:a16="http://schemas.microsoft.com/office/drawing/2014/main" id="{2AB8371E-1955-8147-B492-F851FA981FA5}"/>
              </a:ext>
            </a:extLst>
          </p:cNvPr>
          <p:cNvSpPr/>
          <p:nvPr/>
        </p:nvSpPr>
        <p:spPr>
          <a:xfrm>
            <a:off x="8069766" y="3523795"/>
            <a:ext cx="2292290" cy="590931"/>
          </a:xfrm>
          <a:prstGeom prst="rect">
            <a:avLst/>
          </a:prstGeom>
        </p:spPr>
        <p:txBody>
          <a:bodyPr wrap="square">
            <a:spAutoFit/>
          </a:bodyPr>
          <a:lstStyle/>
          <a:p>
            <a:pPr marL="128588" indent="-128588" defTabSz="500063">
              <a:lnSpc>
                <a:spcPct val="90000"/>
              </a:lnSpc>
              <a:spcBef>
                <a:spcPct val="0"/>
              </a:spcBef>
              <a:spcAft>
                <a:spcPct val="35000"/>
              </a:spcAft>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On behalf of NRIC, the STB</a:t>
            </a:r>
            <a:r>
              <a:rPr lang="ko-KR" alt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a:latin typeface="Open Sans" panose="020B0606030504020204" pitchFamily="34" charset="0"/>
                <a:ea typeface="Open Sans" panose="020B0606030504020204" pitchFamily="34" charset="0"/>
                <a:cs typeface="Open Sans" panose="020B0606030504020204" pitchFamily="34" charset="0"/>
              </a:rPr>
              <a:t>competitively solicits, designates and enters into a revocable lease with and oversees and regulates the IMO</a:t>
            </a:r>
          </a:p>
        </p:txBody>
      </p:sp>
      <p:sp>
        <p:nvSpPr>
          <p:cNvPr id="86" name="Rectangle 85">
            <a:extLst>
              <a:ext uri="{FF2B5EF4-FFF2-40B4-BE49-F238E27FC236}">
                <a16:creationId xmlns:a16="http://schemas.microsoft.com/office/drawing/2014/main" id="{6C93EF24-0F3E-5243-88C2-35EEFEDDC27A}"/>
              </a:ext>
            </a:extLst>
          </p:cNvPr>
          <p:cNvSpPr/>
          <p:nvPr/>
        </p:nvSpPr>
        <p:spPr>
          <a:xfrm>
            <a:off x="8087468" y="4361076"/>
            <a:ext cx="2215190" cy="466281"/>
          </a:xfrm>
          <a:prstGeom prst="rect">
            <a:avLst/>
          </a:prstGeom>
        </p:spPr>
        <p:txBody>
          <a:bodyPr wrap="square">
            <a:spAutoFit/>
          </a:bodyPr>
          <a:lstStyle/>
          <a:p>
            <a:pPr marL="128588" indent="-128588" defTabSz="500063">
              <a:lnSpc>
                <a:spcPct val="90000"/>
              </a:lnSpc>
              <a:spcBef>
                <a:spcPct val="0"/>
              </a:spcBef>
              <a:spcAft>
                <a:spcPct val="35000"/>
              </a:spcAft>
              <a:buFont typeface="Arial" panose="020B0604020202020204" pitchFamily="34" charset="0"/>
              <a:buChar char="•"/>
            </a:pPr>
            <a:r>
              <a:rPr lang="en-US" sz="900" dirty="0">
                <a:latin typeface="Open Sans" panose="020B0606030504020204" pitchFamily="34" charset="0"/>
                <a:ea typeface="Open Sans" panose="020B0606030504020204" pitchFamily="34" charset="0"/>
                <a:cs typeface="Open Sans" panose="020B0606030504020204" pitchFamily="34" charset="0"/>
              </a:rPr>
              <a:t>The IMO manages, maintains, improves and operates AOI under a revocable 50-year lease</a:t>
            </a:r>
          </a:p>
        </p:txBody>
      </p:sp>
      <p:cxnSp>
        <p:nvCxnSpPr>
          <p:cNvPr id="88" name="Straight Arrow Connector 87">
            <a:extLst>
              <a:ext uri="{FF2B5EF4-FFF2-40B4-BE49-F238E27FC236}">
                <a16:creationId xmlns:a16="http://schemas.microsoft.com/office/drawing/2014/main" id="{91499FFF-EE3D-0442-8650-5748C37E958A}"/>
              </a:ext>
            </a:extLst>
          </p:cNvPr>
          <p:cNvCxnSpPr>
            <a:cxnSpLocks/>
          </p:cNvCxnSpPr>
          <p:nvPr/>
        </p:nvCxnSpPr>
        <p:spPr>
          <a:xfrm>
            <a:off x="3966729" y="3093905"/>
            <a:ext cx="2078861" cy="0"/>
          </a:xfrm>
          <a:prstGeom prst="straightConnector1">
            <a:avLst/>
          </a:prstGeom>
          <a:ln w="15875">
            <a:solidFill>
              <a:srgbClr val="365E97"/>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1F9233E6-C029-EB43-B302-5DBDC7919915}"/>
              </a:ext>
            </a:extLst>
          </p:cNvPr>
          <p:cNvGrpSpPr/>
          <p:nvPr/>
        </p:nvGrpSpPr>
        <p:grpSpPr>
          <a:xfrm>
            <a:off x="4089390" y="3285787"/>
            <a:ext cx="1848131" cy="620849"/>
            <a:chOff x="3420519" y="3938636"/>
            <a:chExt cx="2464174" cy="930873"/>
          </a:xfrm>
        </p:grpSpPr>
        <p:sp>
          <p:nvSpPr>
            <p:cNvPr id="91" name="Rounded Rectangle 90">
              <a:extLst>
                <a:ext uri="{FF2B5EF4-FFF2-40B4-BE49-F238E27FC236}">
                  <a16:creationId xmlns:a16="http://schemas.microsoft.com/office/drawing/2014/main" id="{5DBE46FF-4EFF-5C46-B182-8ED9655FDD45}"/>
                </a:ext>
              </a:extLst>
            </p:cNvPr>
            <p:cNvSpPr/>
            <p:nvPr/>
          </p:nvSpPr>
          <p:spPr>
            <a:xfrm>
              <a:off x="3420519" y="3938636"/>
              <a:ext cx="2464174" cy="926904"/>
            </a:xfrm>
            <a:prstGeom prst="roundRect">
              <a:avLst/>
            </a:prstGeom>
            <a:solidFill>
              <a:schemeClr val="bg1"/>
            </a:solidFill>
            <a:ln>
              <a:solidFill>
                <a:srgbClr val="365E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2" name="Content Placeholder 2">
              <a:extLst>
                <a:ext uri="{FF2B5EF4-FFF2-40B4-BE49-F238E27FC236}">
                  <a16:creationId xmlns:a16="http://schemas.microsoft.com/office/drawing/2014/main" id="{C3EB425A-1D8B-1F49-A0CC-C92B926C2E30}"/>
                </a:ext>
              </a:extLst>
            </p:cNvPr>
            <p:cNvSpPr txBox="1">
              <a:spLocks/>
            </p:cNvSpPr>
            <p:nvPr/>
          </p:nvSpPr>
          <p:spPr>
            <a:xfrm>
              <a:off x="3420519" y="3965515"/>
              <a:ext cx="2464174" cy="903994"/>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900" b="1" dirty="0">
                  <a:solidFill>
                    <a:srgbClr val="365E97"/>
                  </a:solidFill>
                  <a:latin typeface="Open Sans Semibold" panose="020B0606030504020204" pitchFamily="34" charset="0"/>
                  <a:ea typeface="Open Sans Semibold" panose="020B0606030504020204" pitchFamily="34" charset="0"/>
                  <a:cs typeface="Open Sans Semibold" panose="020B0606030504020204" pitchFamily="34" charset="0"/>
                </a:rPr>
                <a:t>Amtrak is divided into two Federally-owned entities</a:t>
              </a:r>
            </a:p>
          </p:txBody>
        </p:sp>
      </p:grpSp>
      <p:sp>
        <p:nvSpPr>
          <p:cNvPr id="10" name="Rectangle 9">
            <a:extLst>
              <a:ext uri="{FF2B5EF4-FFF2-40B4-BE49-F238E27FC236}">
                <a16:creationId xmlns:a16="http://schemas.microsoft.com/office/drawing/2014/main" id="{CF20D49D-FD14-48A9-95DF-D9CFC11B4D7E}"/>
              </a:ext>
            </a:extLst>
          </p:cNvPr>
          <p:cNvSpPr/>
          <p:nvPr/>
        </p:nvSpPr>
        <p:spPr>
          <a:xfrm>
            <a:off x="1524000" y="5095568"/>
            <a:ext cx="9144000" cy="1258475"/>
          </a:xfrm>
          <a:prstGeom prst="rect">
            <a:avLst/>
          </a:prstGeom>
          <a:solidFill>
            <a:srgbClr val="365E97"/>
          </a:solidFill>
          <a:ln>
            <a:solidFill>
              <a:srgbClr val="365E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Oval 8">
            <a:extLst>
              <a:ext uri="{FF2B5EF4-FFF2-40B4-BE49-F238E27FC236}">
                <a16:creationId xmlns:a16="http://schemas.microsoft.com/office/drawing/2014/main" id="{5AA45128-4FC7-B84B-874F-8C0198654AE2}"/>
              </a:ext>
            </a:extLst>
          </p:cNvPr>
          <p:cNvSpPr/>
          <p:nvPr/>
        </p:nvSpPr>
        <p:spPr>
          <a:xfrm>
            <a:off x="4650105" y="1624893"/>
            <a:ext cx="754380" cy="754380"/>
          </a:xfrm>
          <a:prstGeom prst="ellipse">
            <a:avLst/>
          </a:prstGeom>
          <a:solidFill>
            <a:srgbClr val="292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Content Placeholder 2">
            <a:extLst>
              <a:ext uri="{FF2B5EF4-FFF2-40B4-BE49-F238E27FC236}">
                <a16:creationId xmlns:a16="http://schemas.microsoft.com/office/drawing/2014/main" id="{3EA0C4D6-71DB-8D45-9BE8-76EC24116E50}"/>
              </a:ext>
            </a:extLst>
          </p:cNvPr>
          <p:cNvSpPr txBox="1">
            <a:spLocks/>
          </p:cNvSpPr>
          <p:nvPr/>
        </p:nvSpPr>
        <p:spPr>
          <a:xfrm>
            <a:off x="4202183" y="1784731"/>
            <a:ext cx="1679408" cy="36539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9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U.S. </a:t>
            </a:r>
            <a:br>
              <a:rPr lang="en-US" sz="9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sz="9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Government</a:t>
            </a:r>
          </a:p>
        </p:txBody>
      </p:sp>
      <p:sp>
        <p:nvSpPr>
          <p:cNvPr id="50" name="Content Placeholder 2">
            <a:extLst>
              <a:ext uri="{FF2B5EF4-FFF2-40B4-BE49-F238E27FC236}">
                <a16:creationId xmlns:a16="http://schemas.microsoft.com/office/drawing/2014/main" id="{CC8FAD99-3FEA-48AA-813B-7F96793E32F8}"/>
              </a:ext>
            </a:extLst>
          </p:cNvPr>
          <p:cNvSpPr txBox="1">
            <a:spLocks/>
          </p:cNvSpPr>
          <p:nvPr/>
        </p:nvSpPr>
        <p:spPr>
          <a:xfrm>
            <a:off x="5246705" y="1082550"/>
            <a:ext cx="4601489" cy="20973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350" b="1" dirty="0">
                <a:solidFill>
                  <a:srgbClr val="5F933C"/>
                </a:solidFill>
                <a:latin typeface="Open Sans Semibold" panose="020B0606030504020204" pitchFamily="34" charset="0"/>
                <a:ea typeface="Open Sans Semibold" panose="020B0606030504020204" pitchFamily="34" charset="0"/>
                <a:cs typeface="Open Sans Semibold" panose="020B0606030504020204" pitchFamily="34" charset="0"/>
              </a:rPr>
              <a:t>American Railroad Infrastructure and Jobs Act (ARIJA)</a:t>
            </a:r>
            <a:endParaRPr lang="en-US" sz="1350" b="1" dirty="0">
              <a:solidFill>
                <a:schemeClr val="bg1"/>
              </a:solidFill>
              <a:highlight>
                <a:srgbClr val="5F933C"/>
              </a:highlight>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47" name="TextBox 46">
            <a:extLst>
              <a:ext uri="{FF2B5EF4-FFF2-40B4-BE49-F238E27FC236}">
                <a16:creationId xmlns:a16="http://schemas.microsoft.com/office/drawing/2014/main" id="{DCA91DB2-A276-4216-81D9-87B2BE736F3F}"/>
              </a:ext>
            </a:extLst>
          </p:cNvPr>
          <p:cNvSpPr txBox="1"/>
          <p:nvPr/>
        </p:nvSpPr>
        <p:spPr>
          <a:xfrm>
            <a:off x="1946386" y="5241302"/>
            <a:ext cx="1752791" cy="1107996"/>
          </a:xfrm>
          <a:prstGeom prst="rect">
            <a:avLst/>
          </a:prstGeom>
          <a:noFill/>
        </p:spPr>
        <p:txBody>
          <a:bodyPr wrap="square" rtlCol="0">
            <a:spAutoFit/>
          </a:bodyPr>
          <a:lstStyle/>
          <a:p>
            <a:r>
              <a:rPr lang="en-US" sz="1650" b="1" dirty="0">
                <a:solidFill>
                  <a:schemeClr val="bg1"/>
                </a:solidFill>
                <a:latin typeface="Open Sans Extrabold" panose="020B0606030504020204"/>
              </a:rPr>
              <a:t>Governance and Accountability Measures:</a:t>
            </a:r>
          </a:p>
        </p:txBody>
      </p:sp>
      <p:sp>
        <p:nvSpPr>
          <p:cNvPr id="48" name="TextBox 47">
            <a:extLst>
              <a:ext uri="{FF2B5EF4-FFF2-40B4-BE49-F238E27FC236}">
                <a16:creationId xmlns:a16="http://schemas.microsoft.com/office/drawing/2014/main" id="{4F185C9F-C17B-4F8C-AE60-B02D0D9F2CDE}"/>
              </a:ext>
            </a:extLst>
          </p:cNvPr>
          <p:cNvSpPr txBox="1"/>
          <p:nvPr/>
        </p:nvSpPr>
        <p:spPr>
          <a:xfrm>
            <a:off x="8492930" y="5278972"/>
            <a:ext cx="1671185" cy="900246"/>
          </a:xfrm>
          <a:prstGeom prst="rect">
            <a:avLst/>
          </a:prstGeom>
          <a:noFill/>
        </p:spPr>
        <p:txBody>
          <a:bodyPr wrap="square" rtlCol="0">
            <a:spAutoFit/>
          </a:bodyPr>
          <a:lstStyle/>
          <a:p>
            <a:pPr marL="214313" indent="-214313">
              <a:buFont typeface="Arial" panose="020B0604020202020204" pitchFamily="34" charset="0"/>
              <a:buChar char="•"/>
            </a:pPr>
            <a:r>
              <a:rPr lang="en-US" sz="10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The US government may revoke the IMO’s lease at any time for failure to meet key terms</a:t>
            </a:r>
          </a:p>
        </p:txBody>
      </p:sp>
      <p:sp>
        <p:nvSpPr>
          <p:cNvPr id="49" name="TextBox 48">
            <a:extLst>
              <a:ext uri="{FF2B5EF4-FFF2-40B4-BE49-F238E27FC236}">
                <a16:creationId xmlns:a16="http://schemas.microsoft.com/office/drawing/2014/main" id="{9B393949-09A7-4D00-8E37-03BFAB31B3F3}"/>
              </a:ext>
            </a:extLst>
          </p:cNvPr>
          <p:cNvSpPr txBox="1"/>
          <p:nvPr/>
        </p:nvSpPr>
        <p:spPr>
          <a:xfrm>
            <a:off x="3739016" y="5269457"/>
            <a:ext cx="1671185" cy="900246"/>
          </a:xfrm>
          <a:prstGeom prst="rect">
            <a:avLst/>
          </a:prstGeom>
          <a:noFill/>
        </p:spPr>
        <p:txBody>
          <a:bodyPr wrap="square" rtlCol="0">
            <a:spAutoFit/>
          </a:bodyPr>
          <a:lstStyle/>
          <a:p>
            <a:pPr marL="214313" indent="-214313">
              <a:buFont typeface="Arial" panose="020B0604020202020204" pitchFamily="34" charset="0"/>
              <a:buChar char="•"/>
            </a:pPr>
            <a:r>
              <a:rPr lang="en-US" sz="10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The IMO is subject to all applicable</a:t>
            </a:r>
            <a:r>
              <a:rPr lang="ko-KR" altLang="en-US" sz="10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10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oversight agencies: FRA, EPA, DOT IG and STB </a:t>
            </a:r>
          </a:p>
        </p:txBody>
      </p:sp>
      <p:sp>
        <p:nvSpPr>
          <p:cNvPr id="51" name="TextBox 50">
            <a:extLst>
              <a:ext uri="{FF2B5EF4-FFF2-40B4-BE49-F238E27FC236}">
                <a16:creationId xmlns:a16="http://schemas.microsoft.com/office/drawing/2014/main" id="{5694AC8E-DE53-413C-8B09-DAC0D2D76490}"/>
              </a:ext>
            </a:extLst>
          </p:cNvPr>
          <p:cNvSpPr txBox="1"/>
          <p:nvPr/>
        </p:nvSpPr>
        <p:spPr>
          <a:xfrm>
            <a:off x="6952442" y="5280498"/>
            <a:ext cx="1612843" cy="1061829"/>
          </a:xfrm>
          <a:prstGeom prst="rect">
            <a:avLst/>
          </a:prstGeom>
          <a:noFill/>
        </p:spPr>
        <p:txBody>
          <a:bodyPr wrap="square" rtlCol="0">
            <a:spAutoFit/>
          </a:bodyPr>
          <a:lstStyle/>
          <a:p>
            <a:pPr marL="214313" indent="-214313">
              <a:buFont typeface="Arial" panose="020B0604020202020204" pitchFamily="34" charset="0"/>
              <a:buChar char="•"/>
            </a:pPr>
            <a:r>
              <a:rPr lang="en-US" sz="10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The IMO must present an annual report to Congress on progress against statutory goals</a:t>
            </a:r>
          </a:p>
        </p:txBody>
      </p:sp>
      <p:sp>
        <p:nvSpPr>
          <p:cNvPr id="52" name="TextBox 51">
            <a:extLst>
              <a:ext uri="{FF2B5EF4-FFF2-40B4-BE49-F238E27FC236}">
                <a16:creationId xmlns:a16="http://schemas.microsoft.com/office/drawing/2014/main" id="{B35D163F-BFEB-435B-AC3C-5569B5433335}"/>
              </a:ext>
            </a:extLst>
          </p:cNvPr>
          <p:cNvSpPr txBox="1"/>
          <p:nvPr/>
        </p:nvSpPr>
        <p:spPr>
          <a:xfrm>
            <a:off x="5283256" y="5291493"/>
            <a:ext cx="1789938" cy="900246"/>
          </a:xfrm>
          <a:prstGeom prst="rect">
            <a:avLst/>
          </a:prstGeom>
          <a:noFill/>
        </p:spPr>
        <p:txBody>
          <a:bodyPr wrap="square" rtlCol="0">
            <a:spAutoFit/>
          </a:bodyPr>
          <a:lstStyle/>
          <a:p>
            <a:pPr marL="214313" indent="-214313">
              <a:buFont typeface="Arial" panose="020B0604020202020204" pitchFamily="34" charset="0"/>
              <a:buChar char="•"/>
            </a:pPr>
            <a:r>
              <a:rPr lang="en-US" sz="10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NEC Commission continues to promote and oversee corridor  investments and development</a:t>
            </a:r>
          </a:p>
        </p:txBody>
      </p:sp>
    </p:spTree>
    <p:extLst>
      <p:ext uri="{BB962C8B-B14F-4D97-AF65-F5344CB8AC3E}">
        <p14:creationId xmlns:p14="http://schemas.microsoft.com/office/powerpoint/2010/main" val="1103686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2505861-DD2F-6F4F-A5F4-A6E6973B6CE2}"/>
              </a:ext>
            </a:extLst>
          </p:cNvPr>
          <p:cNvSpPr/>
          <p:nvPr/>
        </p:nvSpPr>
        <p:spPr>
          <a:xfrm>
            <a:off x="1520251" y="4666940"/>
            <a:ext cx="9144000" cy="1329869"/>
          </a:xfrm>
          <a:prstGeom prst="rect">
            <a:avLst/>
          </a:prstGeom>
          <a:solidFill>
            <a:srgbClr val="365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50000"/>
                  <a:lumOff val="50000"/>
                </a:schemeClr>
              </a:solidFill>
            </a:endParaRPr>
          </a:p>
        </p:txBody>
      </p:sp>
      <p:sp>
        <p:nvSpPr>
          <p:cNvPr id="10" name="Rectangle 9">
            <a:extLst>
              <a:ext uri="{FF2B5EF4-FFF2-40B4-BE49-F238E27FC236}">
                <a16:creationId xmlns:a16="http://schemas.microsoft.com/office/drawing/2014/main" id="{805FD809-AF71-4C47-8DF2-C8746E4BAE40}"/>
              </a:ext>
            </a:extLst>
          </p:cNvPr>
          <p:cNvSpPr/>
          <p:nvPr/>
        </p:nvSpPr>
        <p:spPr>
          <a:xfrm>
            <a:off x="1524000" y="857250"/>
            <a:ext cx="9144000" cy="10190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50000"/>
                  <a:lumOff val="50000"/>
                </a:schemeClr>
              </a:solidFill>
            </a:endParaRPr>
          </a:p>
        </p:txBody>
      </p:sp>
      <p:sp>
        <p:nvSpPr>
          <p:cNvPr id="8" name="Rectangle 4">
            <a:extLst>
              <a:ext uri="{FF2B5EF4-FFF2-40B4-BE49-F238E27FC236}">
                <a16:creationId xmlns:a16="http://schemas.microsoft.com/office/drawing/2014/main" id="{7509F796-8138-4833-BA73-974D02756D9D}"/>
              </a:ext>
            </a:extLst>
          </p:cNvPr>
          <p:cNvSpPr>
            <a:spLocks noChangeArrowheads="1"/>
          </p:cNvSpPr>
          <p:nvPr/>
        </p:nvSpPr>
        <p:spPr bwMode="auto">
          <a:xfrm>
            <a:off x="2025212" y="4755022"/>
            <a:ext cx="6181300" cy="117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4162" rIns="0" bIns="24162"/>
          <a:lstStyle>
            <a:lvl1pPr marL="342900" indent="-342900" defTabSz="722313">
              <a:spcBef>
                <a:spcPts val="1200"/>
              </a:spcBef>
              <a:buClr>
                <a:schemeClr val="tx1"/>
              </a:buClr>
              <a:buSzPct val="130000"/>
              <a:buFont typeface="Wingdings" panose="05000000000000000000" pitchFamily="2" charset="2"/>
              <a:buChar char="Ÿ"/>
              <a:defRPr sz="3200">
                <a:solidFill>
                  <a:schemeClr val="tx1"/>
                </a:solidFill>
                <a:latin typeface="Arial" panose="020B0604020202020204" pitchFamily="34" charset="0"/>
                <a:cs typeface="Arial" panose="020B0604020202020204" pitchFamily="34" charset="0"/>
              </a:defRPr>
            </a:lvl1pPr>
            <a:lvl2pPr marL="742950" indent="-285750" defTabSz="722313">
              <a:spcBef>
                <a:spcPts val="300"/>
              </a:spcBef>
              <a:buSzPct val="110000"/>
              <a:buChar char="–"/>
              <a:defRPr sz="2800">
                <a:solidFill>
                  <a:schemeClr val="tx1"/>
                </a:solidFill>
                <a:latin typeface="Arial" panose="020B0604020202020204" pitchFamily="34" charset="0"/>
                <a:cs typeface="Arial" panose="020B0604020202020204" pitchFamily="34" charset="0"/>
              </a:defRPr>
            </a:lvl2pPr>
            <a:lvl3pPr marL="1143000" indent="-228600" defTabSz="722313">
              <a:spcBef>
                <a:spcPts val="300"/>
              </a:spcBef>
              <a:buSzPct val="80000"/>
              <a:buChar char="•"/>
              <a:defRPr sz="2400">
                <a:solidFill>
                  <a:schemeClr val="tx1"/>
                </a:solidFill>
                <a:latin typeface="Arial" panose="020B0604020202020204" pitchFamily="34" charset="0"/>
                <a:cs typeface="Arial" panose="020B0604020202020204" pitchFamily="34" charset="0"/>
              </a:defRPr>
            </a:lvl3pPr>
            <a:lvl4pPr marL="1600200" indent="-228600" defTabSz="722313">
              <a:spcBef>
                <a:spcPts val="300"/>
              </a:spcBef>
              <a:buSzPct val="110000"/>
              <a:buChar char="-"/>
              <a:defRPr sz="2000">
                <a:solidFill>
                  <a:schemeClr val="tx1"/>
                </a:solidFill>
                <a:latin typeface="Arial" panose="020B0604020202020204" pitchFamily="34" charset="0"/>
                <a:cs typeface="Arial" panose="020B0604020202020204" pitchFamily="34" charset="0"/>
              </a:defRPr>
            </a:lvl4pPr>
            <a:lvl5pPr marL="2057400" indent="-228600" defTabSz="722313">
              <a:spcBef>
                <a:spcPts val="300"/>
              </a:spcBef>
              <a:buSzPct val="60000"/>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5pPr>
            <a:lvl6pPr marL="2514600" indent="-228600" defTabSz="722313" eaLnBrk="0" fontAlgn="base" hangingPunct="0">
              <a:spcBef>
                <a:spcPts val="300"/>
              </a:spcBef>
              <a:spcAft>
                <a:spcPct val="0"/>
              </a:spcAft>
              <a:buSzPct val="60000"/>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6pPr>
            <a:lvl7pPr marL="2971800" indent="-228600" defTabSz="722313" eaLnBrk="0" fontAlgn="base" hangingPunct="0">
              <a:spcBef>
                <a:spcPts val="300"/>
              </a:spcBef>
              <a:spcAft>
                <a:spcPct val="0"/>
              </a:spcAft>
              <a:buSzPct val="60000"/>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7pPr>
            <a:lvl8pPr marL="3429000" indent="-228600" defTabSz="722313" eaLnBrk="0" fontAlgn="base" hangingPunct="0">
              <a:spcBef>
                <a:spcPts val="300"/>
              </a:spcBef>
              <a:spcAft>
                <a:spcPct val="0"/>
              </a:spcAft>
              <a:buSzPct val="60000"/>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8pPr>
            <a:lvl9pPr marL="3886200" indent="-228600" defTabSz="722313" eaLnBrk="0" fontAlgn="base" hangingPunct="0">
              <a:spcBef>
                <a:spcPts val="300"/>
              </a:spcBef>
              <a:spcAft>
                <a:spcPct val="0"/>
              </a:spcAft>
              <a:buSzPct val="60000"/>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9pPr>
          </a:lstStyle>
          <a:p>
            <a:pPr marL="0" indent="0">
              <a:spcBef>
                <a:spcPts val="0"/>
              </a:spcBef>
              <a:spcAft>
                <a:spcPts val="450"/>
              </a:spcAft>
              <a:buNone/>
            </a:pPr>
            <a:r>
              <a:rPr lang="en-US" altLang="en-US"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Big picture</a:t>
            </a:r>
          </a:p>
          <a:p>
            <a:pPr marL="418142" lvl="1">
              <a:spcBef>
                <a:spcPts val="0"/>
              </a:spcBef>
              <a:buSzPct val="95000"/>
              <a:buFont typeface="Arial" panose="020B0604020202020204" pitchFamily="34" charset="0"/>
              <a:buChar char="•"/>
            </a:pP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Generates more jobs</a:t>
            </a:r>
          </a:p>
          <a:p>
            <a:pPr marL="418142" lvl="1">
              <a:spcBef>
                <a:spcPct val="8000"/>
              </a:spcBef>
              <a:buSzPct val="95000"/>
              <a:buFont typeface="Arial" panose="020B0604020202020204" pitchFamily="34" charset="0"/>
              <a:buChar char="•"/>
            </a:pP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Reduces highway congestion</a:t>
            </a:r>
          </a:p>
          <a:p>
            <a:pPr marL="418142" lvl="1">
              <a:spcBef>
                <a:spcPct val="8000"/>
              </a:spcBef>
              <a:buSzPct val="95000"/>
              <a:buFont typeface="Arial" panose="020B0604020202020204" pitchFamily="34" charset="0"/>
              <a:buChar char="•"/>
            </a:pP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Diminishes climate change-inducing greenhouse gases</a:t>
            </a:r>
          </a:p>
          <a:p>
            <a:pPr marL="418142" lvl="1">
              <a:spcBef>
                <a:spcPct val="8000"/>
              </a:spcBef>
              <a:buSzPct val="95000"/>
              <a:buFont typeface="Arial" panose="020B0604020202020204" pitchFamily="34" charset="0"/>
              <a:buChar char="•"/>
            </a:pP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Stimulates rail-induced economic development</a:t>
            </a:r>
            <a:endParaRPr lang="en-US" alt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a:extLst>
              <a:ext uri="{FF2B5EF4-FFF2-40B4-BE49-F238E27FC236}">
                <a16:creationId xmlns:a16="http://schemas.microsoft.com/office/drawing/2014/main" id="{3457F575-0E91-9045-B3CD-8D901D0AB153}"/>
              </a:ext>
            </a:extLst>
          </p:cNvPr>
          <p:cNvSpPr txBox="1">
            <a:spLocks/>
          </p:cNvSpPr>
          <p:nvPr/>
        </p:nvSpPr>
        <p:spPr>
          <a:xfrm>
            <a:off x="1962151" y="992372"/>
            <a:ext cx="8352517" cy="44893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nSpc>
                <a:spcPts val="2250"/>
              </a:lnSpc>
            </a:pPr>
            <a:r>
              <a:rPr lang="en-US" sz="2400" dirty="0">
                <a:solidFill>
                  <a:srgbClr val="365E97"/>
                </a:solidFill>
                <a:latin typeface="Open Sans Extrabold" panose="020B0606030504020204" pitchFamily="34" charset="0"/>
                <a:ea typeface="Open Sans Extrabold" panose="020B0606030504020204" pitchFamily="34" charset="0"/>
                <a:cs typeface="Open Sans Extrabold" panose="020B0606030504020204" pitchFamily="34" charset="0"/>
              </a:rPr>
              <a:t>Keys to increasing ridership and to the IMO’s success</a:t>
            </a:r>
          </a:p>
        </p:txBody>
      </p:sp>
      <p:pic>
        <p:nvPicPr>
          <p:cNvPr id="4" name="Picture 3" descr="tfgreen">
            <a:extLst>
              <a:ext uri="{FF2B5EF4-FFF2-40B4-BE49-F238E27FC236}">
                <a16:creationId xmlns:a16="http://schemas.microsoft.com/office/drawing/2014/main" id="{E507FF8F-1117-44BC-9DE3-CF32F6065C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97" t="33020" r="19792" b="25870"/>
          <a:stretch/>
        </p:blipFill>
        <p:spPr bwMode="auto">
          <a:xfrm>
            <a:off x="6891564" y="2179275"/>
            <a:ext cx="3571833" cy="2268069"/>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1A5748-D9A4-48EB-9A28-6C27BB3CCF12}"/>
              </a:ext>
            </a:extLst>
          </p:cNvPr>
          <p:cNvSpPr txBox="1"/>
          <p:nvPr/>
        </p:nvSpPr>
        <p:spPr>
          <a:xfrm>
            <a:off x="6903348" y="2282117"/>
            <a:ext cx="3571833" cy="369332"/>
          </a:xfrm>
          <a:prstGeom prst="rect">
            <a:avLst/>
          </a:prstGeom>
          <a:noFill/>
          <a:effectLst>
            <a:outerShdw blurRad="50800" dist="50800" dir="5400000" algn="ctr" rotWithShape="0">
              <a:srgbClr val="000000">
                <a:alpha val="85000"/>
              </a:srgbClr>
            </a:outerShdw>
          </a:effectLst>
        </p:spPr>
        <p:txBody>
          <a:bodyPr wrap="square">
            <a:spAutoFit/>
          </a:bodyPr>
          <a:lstStyle/>
          <a:p>
            <a:pPr algn="ctr" eaLnBrk="1" hangingPunct="1">
              <a:defRPr/>
            </a:pPr>
            <a:r>
              <a:rPr lang="en-US" i="1" dirty="0">
                <a:solidFill>
                  <a:srgbClr val="FF0000"/>
                </a:solidFill>
                <a:effectLst>
                  <a:outerShdw blurRad="38100" dist="38100" dir="2700000" algn="tl">
                    <a:srgbClr val="C0C0C0"/>
                  </a:outerShdw>
                </a:effectLst>
                <a:latin typeface="Arial Narrow" pitchFamily="34" charset="0"/>
              </a:rPr>
              <a:t>Cheaper, faster, better rail connections</a:t>
            </a:r>
          </a:p>
        </p:txBody>
      </p:sp>
      <p:pic>
        <p:nvPicPr>
          <p:cNvPr id="12" name="Picture 11">
            <a:extLst>
              <a:ext uri="{FF2B5EF4-FFF2-40B4-BE49-F238E27FC236}">
                <a16:creationId xmlns:a16="http://schemas.microsoft.com/office/drawing/2014/main" id="{5448D789-75BA-49CB-9D98-D8A5E73894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16490" y="321405"/>
            <a:ext cx="1835799" cy="1527161"/>
          </a:xfrm>
          <a:prstGeom prst="rect">
            <a:avLst/>
          </a:prstGeom>
        </p:spPr>
      </p:pic>
      <p:sp>
        <p:nvSpPr>
          <p:cNvPr id="11" name="Rectangle 5">
            <a:extLst>
              <a:ext uri="{FF2B5EF4-FFF2-40B4-BE49-F238E27FC236}">
                <a16:creationId xmlns:a16="http://schemas.microsoft.com/office/drawing/2014/main" id="{BF9AF2FC-8304-40E0-B6FC-4A620962698F}"/>
              </a:ext>
            </a:extLst>
          </p:cNvPr>
          <p:cNvSpPr>
            <a:spLocks noChangeArrowheads="1"/>
          </p:cNvSpPr>
          <p:nvPr/>
        </p:nvSpPr>
        <p:spPr bwMode="auto">
          <a:xfrm>
            <a:off x="2017329" y="2012498"/>
            <a:ext cx="4788120" cy="220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4162" rIns="0" bIns="24162"/>
          <a:lstStyle>
            <a:lvl1pPr marL="342900" indent="-342900" defTabSz="722313">
              <a:spcBef>
                <a:spcPts val="1200"/>
              </a:spcBef>
              <a:buClr>
                <a:schemeClr val="tx1"/>
              </a:buClr>
              <a:buSzPct val="130000"/>
              <a:buFont typeface="Wingdings" panose="05000000000000000000" pitchFamily="2" charset="2"/>
              <a:buChar char="Ÿ"/>
              <a:defRPr sz="3200">
                <a:solidFill>
                  <a:schemeClr val="tx1"/>
                </a:solidFill>
                <a:latin typeface="Arial" panose="020B0604020202020204" pitchFamily="34" charset="0"/>
                <a:cs typeface="Arial" panose="020B0604020202020204" pitchFamily="34" charset="0"/>
              </a:defRPr>
            </a:lvl1pPr>
            <a:lvl2pPr marL="730250" indent="-341313" defTabSz="722313">
              <a:spcBef>
                <a:spcPts val="300"/>
              </a:spcBef>
              <a:buSzPct val="110000"/>
              <a:buChar char="–"/>
              <a:defRPr sz="2800">
                <a:solidFill>
                  <a:schemeClr val="tx1"/>
                </a:solidFill>
                <a:latin typeface="Arial" panose="020B0604020202020204" pitchFamily="34" charset="0"/>
                <a:cs typeface="Arial" panose="020B0604020202020204" pitchFamily="34" charset="0"/>
              </a:defRPr>
            </a:lvl2pPr>
            <a:lvl3pPr marL="1143000" indent="-228600" defTabSz="722313">
              <a:spcBef>
                <a:spcPts val="300"/>
              </a:spcBef>
              <a:buSzPct val="80000"/>
              <a:buChar char="•"/>
              <a:defRPr sz="2400">
                <a:solidFill>
                  <a:schemeClr val="tx1"/>
                </a:solidFill>
                <a:latin typeface="Arial" panose="020B0604020202020204" pitchFamily="34" charset="0"/>
                <a:cs typeface="Arial" panose="020B0604020202020204" pitchFamily="34" charset="0"/>
              </a:defRPr>
            </a:lvl3pPr>
            <a:lvl4pPr marL="1600200" indent="-228600" defTabSz="722313">
              <a:spcBef>
                <a:spcPts val="300"/>
              </a:spcBef>
              <a:buSzPct val="110000"/>
              <a:buChar char="-"/>
              <a:defRPr sz="2000">
                <a:solidFill>
                  <a:schemeClr val="tx1"/>
                </a:solidFill>
                <a:latin typeface="Arial" panose="020B0604020202020204" pitchFamily="34" charset="0"/>
                <a:cs typeface="Arial" panose="020B0604020202020204" pitchFamily="34" charset="0"/>
              </a:defRPr>
            </a:lvl4pPr>
            <a:lvl5pPr marL="2057400" indent="-228600" defTabSz="722313">
              <a:spcBef>
                <a:spcPts val="300"/>
              </a:spcBef>
              <a:buSzPct val="60000"/>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5pPr>
            <a:lvl6pPr marL="2514600" indent="-228600" defTabSz="722313" eaLnBrk="0" fontAlgn="base" hangingPunct="0">
              <a:spcBef>
                <a:spcPts val="300"/>
              </a:spcBef>
              <a:spcAft>
                <a:spcPct val="0"/>
              </a:spcAft>
              <a:buSzPct val="60000"/>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6pPr>
            <a:lvl7pPr marL="2971800" indent="-228600" defTabSz="722313" eaLnBrk="0" fontAlgn="base" hangingPunct="0">
              <a:spcBef>
                <a:spcPts val="300"/>
              </a:spcBef>
              <a:spcAft>
                <a:spcPct val="0"/>
              </a:spcAft>
              <a:buSzPct val="60000"/>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7pPr>
            <a:lvl8pPr marL="3429000" indent="-228600" defTabSz="722313" eaLnBrk="0" fontAlgn="base" hangingPunct="0">
              <a:spcBef>
                <a:spcPts val="300"/>
              </a:spcBef>
              <a:spcAft>
                <a:spcPct val="0"/>
              </a:spcAft>
              <a:buSzPct val="60000"/>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8pPr>
            <a:lvl9pPr marL="3886200" indent="-228600" defTabSz="722313" eaLnBrk="0" fontAlgn="base" hangingPunct="0">
              <a:spcBef>
                <a:spcPts val="300"/>
              </a:spcBef>
              <a:spcAft>
                <a:spcPct val="0"/>
              </a:spcAft>
              <a:buSzPct val="60000"/>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9pPr>
          </a:lstStyle>
          <a:p>
            <a:pPr>
              <a:spcBef>
                <a:spcPts val="0"/>
              </a:spcBef>
              <a:buFont typeface="Arial" panose="020B0604020202020204" pitchFamily="34" charset="0"/>
              <a:buChar char="•"/>
            </a:pPr>
            <a:r>
              <a:rPr lang="en-US" sz="1200" b="1" u="sng" dirty="0">
                <a:solidFill>
                  <a:srgbClr val="292E35"/>
                </a:solidFill>
                <a:latin typeface="Open Sans" panose="020B0606030504020204" pitchFamily="34" charset="0"/>
                <a:ea typeface="Open Sans" panose="020B0606030504020204" pitchFamily="34" charset="0"/>
                <a:cs typeface="Open Sans" panose="020B0606030504020204" pitchFamily="34" charset="0"/>
              </a:rPr>
              <a:t>Lower fares</a:t>
            </a:r>
            <a:r>
              <a:rPr lang="en-US" sz="1200" dirty="0">
                <a:solidFill>
                  <a:srgbClr val="292E35"/>
                </a:solidFill>
                <a:latin typeface="Open Sans" panose="020B0606030504020204" pitchFamily="34" charset="0"/>
                <a:ea typeface="Open Sans" panose="020B0606030504020204" pitchFamily="34" charset="0"/>
                <a:cs typeface="Open Sans" panose="020B0606030504020204" pitchFamily="34" charset="0"/>
              </a:rPr>
              <a:t>: competition yields more choices and drives down ticket prices</a:t>
            </a:r>
          </a:p>
          <a:p>
            <a:pPr>
              <a:spcBef>
                <a:spcPts val="450"/>
              </a:spcBef>
              <a:buFont typeface="Arial" panose="020B0604020202020204" pitchFamily="34" charset="0"/>
              <a:buChar char="•"/>
            </a:pPr>
            <a:r>
              <a:rPr lang="en-US" sz="1200" b="1" u="sng" dirty="0">
                <a:solidFill>
                  <a:srgbClr val="292E35"/>
                </a:solidFill>
                <a:latin typeface="Open Sans" panose="020B0606030504020204" pitchFamily="34" charset="0"/>
                <a:ea typeface="Open Sans" panose="020B0606030504020204" pitchFamily="34" charset="0"/>
                <a:cs typeface="Open Sans" panose="020B0606030504020204" pitchFamily="34" charset="0"/>
              </a:rPr>
              <a:t>Faster trips</a:t>
            </a:r>
            <a:r>
              <a:rPr lang="en-US" sz="1200" b="1" dirty="0">
                <a:solidFill>
                  <a:srgbClr val="292E35"/>
                </a:solidFill>
                <a:latin typeface="Open Sans" panose="020B0606030504020204" pitchFamily="34" charset="0"/>
                <a:ea typeface="Open Sans" panose="020B0606030504020204" pitchFamily="34" charset="0"/>
                <a:cs typeface="Open Sans" panose="020B0606030504020204" pitchFamily="34" charset="0"/>
              </a:rPr>
              <a:t>:</a:t>
            </a:r>
            <a:r>
              <a:rPr lang="en-US" sz="1200" dirty="0">
                <a:solidFill>
                  <a:srgbClr val="292E35"/>
                </a:solidFill>
                <a:latin typeface="Open Sans" panose="020B0606030504020204" pitchFamily="34" charset="0"/>
                <a:ea typeface="Open Sans" panose="020B0606030504020204" pitchFamily="34" charset="0"/>
                <a:cs typeface="Open Sans" panose="020B0606030504020204" pitchFamily="34" charset="0"/>
              </a:rPr>
              <a:t> </a:t>
            </a:r>
            <a:r>
              <a:rPr lang="en-US" sz="1200" dirty="0">
                <a:latin typeface="Open Sans" panose="020B0606030504020204" pitchFamily="34" charset="0"/>
                <a:ea typeface="Open Sans" panose="020B0606030504020204" pitchFamily="34" charset="0"/>
                <a:cs typeface="Open Sans" panose="020B0606030504020204" pitchFamily="34" charset="0"/>
              </a:rPr>
              <a:t>high speed rail reduces trip-times</a:t>
            </a:r>
          </a:p>
          <a:p>
            <a:pPr>
              <a:spcBef>
                <a:spcPts val="450"/>
              </a:spcBef>
              <a:buFont typeface="Arial" panose="020B0604020202020204" pitchFamily="34" charset="0"/>
              <a:buChar char="•"/>
            </a:pPr>
            <a:r>
              <a:rPr lang="en-US" sz="1200" b="1" u="sng" dirty="0">
                <a:solidFill>
                  <a:srgbClr val="292E35"/>
                </a:solidFill>
                <a:latin typeface="Open Sans" panose="020B0606030504020204" pitchFamily="34" charset="0"/>
                <a:ea typeface="Open Sans" panose="020B0606030504020204" pitchFamily="34" charset="0"/>
                <a:cs typeface="Open Sans" panose="020B0606030504020204" pitchFamily="34" charset="0"/>
              </a:rPr>
              <a:t>Increased frequencies</a:t>
            </a:r>
            <a:r>
              <a:rPr lang="en-US" sz="1200" b="1" dirty="0">
                <a:solidFill>
                  <a:srgbClr val="292E35"/>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rgbClr val="292E35"/>
                </a:solidFill>
                <a:latin typeface="Open Sans" panose="020B0606030504020204" pitchFamily="34" charset="0"/>
                <a:ea typeface="Open Sans" panose="020B0606030504020204" pitchFamily="34" charset="0"/>
                <a:cs typeface="Open Sans" panose="020B0606030504020204" pitchFamily="34" charset="0"/>
              </a:rPr>
              <a:t>achieved through additional trains, new train </a:t>
            </a:r>
            <a:r>
              <a:rPr lang="en-US" sz="1200" dirty="0">
                <a:latin typeface="Open Sans" panose="020B0606030504020204" pitchFamily="34" charset="0"/>
                <a:ea typeface="Open Sans" panose="020B0606030504020204" pitchFamily="34" charset="0"/>
                <a:cs typeface="Open Sans" panose="020B0606030504020204" pitchFamily="34" charset="0"/>
              </a:rPr>
              <a:t>operators, and upgraded and new infrastructure</a:t>
            </a:r>
          </a:p>
          <a:p>
            <a:pPr>
              <a:spcBef>
                <a:spcPts val="450"/>
              </a:spcBef>
              <a:buFont typeface="Arial" panose="020B0604020202020204" pitchFamily="34" charset="0"/>
              <a:buChar char="•"/>
            </a:pPr>
            <a:r>
              <a:rPr lang="en-US" sz="1200" b="1" u="sng" dirty="0">
                <a:latin typeface="Open Sans" panose="020B0606030504020204" pitchFamily="34" charset="0"/>
                <a:ea typeface="Open Sans" panose="020B0606030504020204" pitchFamily="34" charset="0"/>
                <a:cs typeface="Open Sans" panose="020B0606030504020204" pitchFamily="34" charset="0"/>
              </a:rPr>
              <a:t>Better access: </a:t>
            </a:r>
          </a:p>
          <a:p>
            <a:pPr lvl="1">
              <a:spcBef>
                <a:spcPts val="450"/>
              </a:spcBef>
              <a:buFont typeface="Arial" panose="020B0604020202020204" pitchFamily="34" charset="0"/>
              <a:buChar char="•"/>
            </a:pPr>
            <a:r>
              <a:rPr lang="en-US" sz="1200" dirty="0">
                <a:solidFill>
                  <a:srgbClr val="292E35"/>
                </a:solidFill>
                <a:latin typeface="Open Sans" panose="020B0606030504020204" pitchFamily="34" charset="0"/>
                <a:ea typeface="Open Sans" panose="020B0606030504020204" pitchFamily="34" charset="0"/>
                <a:cs typeface="Open Sans" panose="020B0606030504020204" pitchFamily="34" charset="0"/>
              </a:rPr>
              <a:t>N</a:t>
            </a:r>
            <a:r>
              <a:rPr lang="en-US" sz="1200" dirty="0">
                <a:latin typeface="Open Sans" panose="020B0606030504020204" pitchFamily="34" charset="0"/>
                <a:ea typeface="Open Sans" panose="020B0606030504020204" pitchFamily="34" charset="0"/>
                <a:cs typeface="Open Sans" panose="020B0606030504020204" pitchFamily="34" charset="0"/>
              </a:rPr>
              <a:t>ew stations</a:t>
            </a:r>
            <a:r>
              <a:rPr lang="en-US" altLang="en-US" sz="1200" dirty="0">
                <a:latin typeface="Open Sans" panose="020B0606030504020204" pitchFamily="34" charset="0"/>
                <a:ea typeface="Open Sans" panose="020B0606030504020204" pitchFamily="34" charset="0"/>
                <a:cs typeface="Open Sans" panose="020B0606030504020204" pitchFamily="34" charset="0"/>
              </a:rPr>
              <a:t> </a:t>
            </a:r>
            <a:r>
              <a:rPr lang="en-US" altLang="en-US" sz="1200" dirty="0">
                <a:solidFill>
                  <a:srgbClr val="292E35"/>
                </a:solidFill>
                <a:latin typeface="Open Sans" panose="020B0606030504020204" pitchFamily="34" charset="0"/>
                <a:ea typeface="Open Sans" panose="020B0606030504020204" pitchFamily="34" charset="0"/>
                <a:cs typeface="Open Sans" panose="020B0606030504020204" pitchFamily="34" charset="0"/>
              </a:rPr>
              <a:t>to address 21st century travel patterns </a:t>
            </a:r>
          </a:p>
          <a:p>
            <a:pPr lvl="1">
              <a:spcBef>
                <a:spcPts val="450"/>
              </a:spcBef>
              <a:buFont typeface="Arial" panose="020B0604020202020204" pitchFamily="34" charset="0"/>
              <a:buChar char="•"/>
            </a:pPr>
            <a:r>
              <a:rPr lang="en-US" sz="1200" dirty="0">
                <a:solidFill>
                  <a:srgbClr val="292E35"/>
                </a:solidFill>
                <a:latin typeface="Open Sans" panose="020B0606030504020204" pitchFamily="34" charset="0"/>
                <a:ea typeface="Open Sans" panose="020B0606030504020204" pitchFamily="34" charset="0"/>
                <a:cs typeface="Open Sans" panose="020B0606030504020204" pitchFamily="34" charset="0"/>
              </a:rPr>
              <a:t>Integrated with electric autonomous vehicles</a:t>
            </a:r>
          </a:p>
          <a:p>
            <a:pPr lvl="1">
              <a:spcBef>
                <a:spcPts val="450"/>
              </a:spcBef>
              <a:buFont typeface="Arial" panose="020B0604020202020204" pitchFamily="34" charset="0"/>
              <a:buChar char="•"/>
            </a:pPr>
            <a:r>
              <a:rPr lang="en-US" sz="1200" dirty="0">
                <a:solidFill>
                  <a:srgbClr val="292E35"/>
                </a:solidFill>
                <a:latin typeface="Open Sans" panose="020B0606030504020204" pitchFamily="34" charset="0"/>
                <a:ea typeface="Open Sans" panose="020B0606030504020204" pitchFamily="34" charset="0"/>
                <a:cs typeface="Open Sans" panose="020B0606030504020204" pitchFamily="34" charset="0"/>
              </a:rPr>
              <a:t>Assured parking availability making it easier and more advantageous for people to join the rail revolution</a:t>
            </a:r>
          </a:p>
          <a:p>
            <a:pPr lvl="1">
              <a:spcBef>
                <a:spcPts val="450"/>
              </a:spcBef>
              <a:buFont typeface="Arial" panose="020B0604020202020204" pitchFamily="34" charset="0"/>
              <a:buChar char="•"/>
            </a:pPr>
            <a:r>
              <a:rPr lang="en-US" sz="1200" dirty="0">
                <a:solidFill>
                  <a:srgbClr val="292E35"/>
                </a:solidFill>
                <a:latin typeface="Open Sans" panose="020B0606030504020204" pitchFamily="34" charset="0"/>
                <a:ea typeface="Open Sans" panose="020B0606030504020204" pitchFamily="34" charset="0"/>
                <a:cs typeface="Open Sans" panose="020B0606030504020204" pitchFamily="34" charset="0"/>
              </a:rPr>
              <a:t>Express trains to airports</a:t>
            </a:r>
          </a:p>
        </p:txBody>
      </p:sp>
      <p:cxnSp>
        <p:nvCxnSpPr>
          <p:cNvPr id="3" name="Straight Connector 2">
            <a:extLst>
              <a:ext uri="{FF2B5EF4-FFF2-40B4-BE49-F238E27FC236}">
                <a16:creationId xmlns:a16="http://schemas.microsoft.com/office/drawing/2014/main" id="{C4B6C458-5521-48DD-87A0-7A07A44EADFB}"/>
              </a:ext>
            </a:extLst>
          </p:cNvPr>
          <p:cNvCxnSpPr/>
          <p:nvPr/>
        </p:nvCxnSpPr>
        <p:spPr>
          <a:xfrm>
            <a:off x="3169395" y="1331858"/>
            <a:ext cx="2804160" cy="0"/>
          </a:xfrm>
          <a:prstGeom prst="line">
            <a:avLst/>
          </a:prstGeom>
          <a:ln w="38100">
            <a:solidFill>
              <a:srgbClr val="365E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610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84DF-062E-482A-A6B2-930E45F2A72B}"/>
              </a:ext>
            </a:extLst>
          </p:cNvPr>
          <p:cNvSpPr>
            <a:spLocks noGrp="1"/>
          </p:cNvSpPr>
          <p:nvPr>
            <p:ph type="title"/>
          </p:nvPr>
        </p:nvSpPr>
        <p:spPr/>
        <p:txBody>
          <a:bodyPr/>
          <a:lstStyle/>
          <a:p>
            <a:pPr algn="ctr"/>
            <a:r>
              <a:rPr lang="en-US" dirty="0"/>
              <a:t>To reach me…Ross Capon</a:t>
            </a:r>
          </a:p>
        </p:txBody>
      </p:sp>
      <p:sp>
        <p:nvSpPr>
          <p:cNvPr id="3" name="Content Placeholder 2">
            <a:extLst>
              <a:ext uri="{FF2B5EF4-FFF2-40B4-BE49-F238E27FC236}">
                <a16:creationId xmlns:a16="http://schemas.microsoft.com/office/drawing/2014/main" id="{8065C0B6-C05D-48EA-808B-C62A04E7967E}"/>
              </a:ext>
            </a:extLst>
          </p:cNvPr>
          <p:cNvSpPr>
            <a:spLocks noGrp="1"/>
          </p:cNvSpPr>
          <p:nvPr>
            <p:ph idx="1"/>
          </p:nvPr>
        </p:nvSpPr>
        <p:spPr/>
        <p:txBody>
          <a:bodyPr>
            <a:normAutofit/>
          </a:bodyPr>
          <a:lstStyle/>
          <a:p>
            <a:pPr marL="0" indent="0">
              <a:buNone/>
            </a:pPr>
            <a:r>
              <a:rPr lang="en-US" sz="6000" dirty="0">
                <a:hlinkClick r:id="rId2"/>
              </a:rPr>
              <a:t>rcapon3@gmail.com</a:t>
            </a:r>
            <a:endParaRPr lang="en-US" sz="6000" dirty="0"/>
          </a:p>
          <a:p>
            <a:pPr marL="0" indent="0">
              <a:buNone/>
            </a:pPr>
            <a:r>
              <a:rPr lang="en-US" sz="6000" dirty="0"/>
              <a:t>301-385-6438</a:t>
            </a:r>
          </a:p>
          <a:p>
            <a:pPr marL="0" indent="0">
              <a:buNone/>
            </a:pPr>
            <a:r>
              <a:rPr lang="en-US" sz="6000" dirty="0"/>
              <a:t>9220 Shelton St., Bethesda MD 20817-2410</a:t>
            </a:r>
          </a:p>
        </p:txBody>
      </p:sp>
    </p:spTree>
    <p:extLst>
      <p:ext uri="{BB962C8B-B14F-4D97-AF65-F5344CB8AC3E}">
        <p14:creationId xmlns:p14="http://schemas.microsoft.com/office/powerpoint/2010/main" val="152144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AE034-7269-4EB3-8954-6B7173321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019" y="224240"/>
            <a:ext cx="9507848" cy="6409519"/>
          </a:xfrm>
          <a:prstGeom prst="rect">
            <a:avLst/>
          </a:prstGeom>
        </p:spPr>
      </p:pic>
    </p:spTree>
    <p:extLst>
      <p:ext uri="{BB962C8B-B14F-4D97-AF65-F5344CB8AC3E}">
        <p14:creationId xmlns:p14="http://schemas.microsoft.com/office/powerpoint/2010/main" val="173971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9DF89A-A242-4378-8E39-B661B8143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512" y="524948"/>
            <a:ext cx="9144000" cy="6126253"/>
          </a:xfrm>
          <a:prstGeom prst="rect">
            <a:avLst/>
          </a:prstGeom>
        </p:spPr>
      </p:pic>
    </p:spTree>
    <p:extLst>
      <p:ext uri="{BB962C8B-B14F-4D97-AF65-F5344CB8AC3E}">
        <p14:creationId xmlns:p14="http://schemas.microsoft.com/office/powerpoint/2010/main" val="390087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0C43F5-02BF-48D9-A712-C8D4871B5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251" y="185513"/>
            <a:ext cx="9405498" cy="6672487"/>
          </a:xfrm>
          <a:prstGeom prst="rect">
            <a:avLst/>
          </a:prstGeom>
        </p:spPr>
      </p:pic>
    </p:spTree>
    <p:extLst>
      <p:ext uri="{BB962C8B-B14F-4D97-AF65-F5344CB8AC3E}">
        <p14:creationId xmlns:p14="http://schemas.microsoft.com/office/powerpoint/2010/main" val="307475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DA22E-AB08-4A5E-BA30-802CC404C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1828" y="3017520"/>
            <a:ext cx="1228344" cy="822960"/>
          </a:xfrm>
          <a:prstGeom prst="rect">
            <a:avLst/>
          </a:prstGeom>
        </p:spPr>
      </p:pic>
      <p:pic>
        <p:nvPicPr>
          <p:cNvPr id="4" name="Picture 3">
            <a:extLst>
              <a:ext uri="{FF2B5EF4-FFF2-40B4-BE49-F238E27FC236}">
                <a16:creationId xmlns:a16="http://schemas.microsoft.com/office/drawing/2014/main" id="{44AC7400-3E6D-4FE8-AC4C-39F75179CFCA}"/>
              </a:ext>
            </a:extLst>
          </p:cNvPr>
          <p:cNvPicPr>
            <a:picLocks noChangeAspect="1"/>
          </p:cNvPicPr>
          <p:nvPr/>
        </p:nvPicPr>
        <p:blipFill>
          <a:blip r:embed="rId3"/>
          <a:stretch>
            <a:fillRect/>
          </a:stretch>
        </p:blipFill>
        <p:spPr>
          <a:xfrm>
            <a:off x="1081583" y="0"/>
            <a:ext cx="10236200" cy="6858000"/>
          </a:xfrm>
          <a:prstGeom prst="rect">
            <a:avLst/>
          </a:prstGeom>
        </p:spPr>
      </p:pic>
    </p:spTree>
    <p:extLst>
      <p:ext uri="{BB962C8B-B14F-4D97-AF65-F5344CB8AC3E}">
        <p14:creationId xmlns:p14="http://schemas.microsoft.com/office/powerpoint/2010/main" val="37090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2713D1-4F55-4458-9043-B415D1DCFD62}"/>
              </a:ext>
            </a:extLst>
          </p:cNvPr>
          <p:cNvPicPr>
            <a:picLocks noChangeAspect="1"/>
          </p:cNvPicPr>
          <p:nvPr/>
        </p:nvPicPr>
        <p:blipFill>
          <a:blip r:embed="rId2"/>
          <a:stretch>
            <a:fillRect/>
          </a:stretch>
        </p:blipFill>
        <p:spPr>
          <a:xfrm>
            <a:off x="988841" y="14661"/>
            <a:ext cx="10214317" cy="6843339"/>
          </a:xfrm>
          <a:prstGeom prst="rect">
            <a:avLst/>
          </a:prstGeom>
        </p:spPr>
      </p:pic>
    </p:spTree>
    <p:extLst>
      <p:ext uri="{BB962C8B-B14F-4D97-AF65-F5344CB8AC3E}">
        <p14:creationId xmlns:p14="http://schemas.microsoft.com/office/powerpoint/2010/main" val="1660824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E7A7B8-3C47-4B53-8404-2CF5CC855FA6}"/>
              </a:ext>
            </a:extLst>
          </p:cNvPr>
          <p:cNvPicPr>
            <a:picLocks noChangeAspect="1"/>
          </p:cNvPicPr>
          <p:nvPr/>
        </p:nvPicPr>
        <p:blipFill>
          <a:blip r:embed="rId2"/>
          <a:stretch>
            <a:fillRect/>
          </a:stretch>
        </p:blipFill>
        <p:spPr>
          <a:xfrm>
            <a:off x="2572511" y="0"/>
            <a:ext cx="7046977" cy="6858000"/>
          </a:xfrm>
          <a:prstGeom prst="rect">
            <a:avLst/>
          </a:prstGeom>
        </p:spPr>
      </p:pic>
    </p:spTree>
    <p:extLst>
      <p:ext uri="{BB962C8B-B14F-4D97-AF65-F5344CB8AC3E}">
        <p14:creationId xmlns:p14="http://schemas.microsoft.com/office/powerpoint/2010/main" val="145160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7F9DD1-E069-4B3D-951F-F18E7F4B9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8467"/>
            <a:ext cx="9155289" cy="6866467"/>
          </a:xfrm>
          <a:prstGeom prst="rect">
            <a:avLst/>
          </a:prstGeom>
        </p:spPr>
      </p:pic>
    </p:spTree>
    <p:extLst>
      <p:ext uri="{BB962C8B-B14F-4D97-AF65-F5344CB8AC3E}">
        <p14:creationId xmlns:p14="http://schemas.microsoft.com/office/powerpoint/2010/main" val="2117928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1337</Words>
  <Application>Microsoft Office PowerPoint</Application>
  <PresentationFormat>Widescreen</PresentationFormat>
  <Paragraphs>120</Paragraphs>
  <Slides>28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Narrow</vt:lpstr>
      <vt:lpstr>Calibri</vt:lpstr>
      <vt:lpstr>Calibri Light</vt:lpstr>
      <vt:lpstr>Open Sans</vt:lpstr>
      <vt:lpstr>Open Sans Extrabold</vt:lpstr>
      <vt:lpstr>Open Sans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Return of Daily Service</vt:lpstr>
      <vt:lpstr>New in the 117th Congress—Senate</vt:lpstr>
      <vt:lpstr>New in the 117th Congress – House </vt:lpstr>
      <vt:lpstr>Some positive votes by House Republicans</vt:lpstr>
      <vt:lpstr>More pro-Amtrak House R votes on Feb. 10</vt:lpstr>
      <vt:lpstr>PowerPoint Presentation</vt:lpstr>
      <vt:lpstr>Amtrak Board of Directors</vt:lpstr>
      <vt:lpstr>The Next Amtrak Board?</vt:lpstr>
      <vt:lpstr>Amtrak Next Board, continued</vt:lpstr>
      <vt:lpstr>Rail Commissions With Power</vt:lpstr>
      <vt:lpstr>Challenges for Private Cars &amp; Charter Trains</vt:lpstr>
      <vt:lpstr>HR2 (last year) Section 9219.  AMTRAK AND PRIVATE CARS (slide 1)</vt:lpstr>
      <vt:lpstr>Section 9219. Amtrak &amp; PVs/charter trains (slide 2)</vt:lpstr>
      <vt:lpstr> From FY 2021 Appropriations Report Language </vt:lpstr>
      <vt:lpstr>How It Works</vt:lpstr>
      <vt:lpstr>PowerPoint Presentation</vt:lpstr>
      <vt:lpstr>To reach me…Ross Capon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Capon</dc:creator>
  <cp:lastModifiedBy>Ross Capon</cp:lastModifiedBy>
  <cp:revision>34</cp:revision>
  <dcterms:created xsi:type="dcterms:W3CDTF">2021-03-24T20:27:37Z</dcterms:created>
  <dcterms:modified xsi:type="dcterms:W3CDTF">2021-03-25T15:11:55Z</dcterms:modified>
</cp:coreProperties>
</file>